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Roboto"/>
      <p:regular r:id="rId43"/>
      <p:bold r:id="rId44"/>
      <p:italic r:id="rId45"/>
      <p:boldItalic r:id="rId46"/>
    </p:embeddedFont>
    <p:embeddedFont>
      <p:font typeface="Google Sans"/>
      <p:regular r:id="rId47"/>
      <p:bold r:id="rId48"/>
      <p:italic r:id="rId49"/>
      <p:boldItalic r:id="rId50"/>
    </p:embeddedFont>
    <p:embeddedFont>
      <p:font typeface="Google Sans Medium"/>
      <p:regular r:id="rId51"/>
      <p:bold r:id="rId52"/>
      <p:italic r:id="rId53"/>
      <p:boldItalic r:id="rId54"/>
    </p:embeddedFont>
    <p:embeddedFont>
      <p:font typeface="Helvetica Neue Light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Dhilan Ramaprasad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GoogleSans-bold.fntdata"/><Relationship Id="rId47" Type="http://schemas.openxmlformats.org/officeDocument/2006/relationships/font" Target="fonts/GoogleSans-regular.fntdata"/><Relationship Id="rId49" Type="http://schemas.openxmlformats.org/officeDocument/2006/relationships/font" Target="fonts/Google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GoogleSansMedium-regular.fntdata"/><Relationship Id="rId50" Type="http://schemas.openxmlformats.org/officeDocument/2006/relationships/font" Target="fonts/GoogleSans-boldItalic.fntdata"/><Relationship Id="rId53" Type="http://schemas.openxmlformats.org/officeDocument/2006/relationships/font" Target="fonts/GoogleSansMedium-italic.fntdata"/><Relationship Id="rId52" Type="http://schemas.openxmlformats.org/officeDocument/2006/relationships/font" Target="fonts/GoogleSansMedium-bold.fntdata"/><Relationship Id="rId11" Type="http://schemas.openxmlformats.org/officeDocument/2006/relationships/slide" Target="slides/slide6.xml"/><Relationship Id="rId55" Type="http://schemas.openxmlformats.org/officeDocument/2006/relationships/font" Target="fonts/HelveticaNeueLight-regular.fntdata"/><Relationship Id="rId10" Type="http://schemas.openxmlformats.org/officeDocument/2006/relationships/slide" Target="slides/slide5.xml"/><Relationship Id="rId54" Type="http://schemas.openxmlformats.org/officeDocument/2006/relationships/font" Target="fonts/GoogleSansMedium-boldItalic.fntdata"/><Relationship Id="rId13" Type="http://schemas.openxmlformats.org/officeDocument/2006/relationships/slide" Target="slides/slide8.xml"/><Relationship Id="rId57" Type="http://schemas.openxmlformats.org/officeDocument/2006/relationships/font" Target="fonts/HelveticaNeueLight-italic.fntdata"/><Relationship Id="rId12" Type="http://schemas.openxmlformats.org/officeDocument/2006/relationships/slide" Target="slides/slide7.xml"/><Relationship Id="rId56" Type="http://schemas.openxmlformats.org/officeDocument/2006/relationships/font" Target="fonts/HelveticaNeueLight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HelveticaNeueLight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0-10-06T15:58:27.899">
    <p:pos x="841" y="780"/>
    <p:text>Explicitly mention, this is the workflow ***Google Cloud*** uses to perform machine translation.  @vj@eecs.harvard.edu
_Assigned to Vijay Janapa Reddi_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0-10-06T16:00:34.279">
    <p:pos x="351" y="1042"/>
    <p:text>Explicitly mention,  high-powered compute hardware:  Google's innovative TPUs requiring complex cooling systems; NVIDIA graphics cards—after tape-out are large, high-power/perf chips requiring fans — often used in ML training applications.  @vj@eecs.harvard.edu SPECIFICITY here is. best.
_Assigned to Vijay Janapa Reddi_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loud.google.com/translate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BSC-MareNostrum-C.JPG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BSC-MareNostrum-C.JPG" TargetMode="External"/><Relationship Id="rId3" Type="http://schemas.openxmlformats.org/officeDocument/2006/relationships/hyperlink" Target="https://search.creativecommons.org/photos/bbc499ba-dc75-4281-bcb3-d4bf60005715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Tensor_Processing_Unit_3.0.jpg" TargetMode="External"/><Relationship Id="rId3" Type="http://schemas.openxmlformats.org/officeDocument/2006/relationships/hyperlink" Target="https://cloud.google.com/tpu" TargetMode="External"/><Relationship Id="rId4" Type="http://schemas.openxmlformats.org/officeDocument/2006/relationships/hyperlink" Target="https://search.creativecommons.org/photos/6e843e25-f76e-4b89-8549-1f1b52de6773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Noun_Project_lightbulb_icon_1263005_cc.svg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BSC-MareNostrum-C.JPG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BSC-MareNostrum-C.JPG" TargetMode="External"/><Relationship Id="rId3" Type="http://schemas.openxmlformats.org/officeDocument/2006/relationships/hyperlink" Target="https://search.creativecommons.org/photos/6e63331f-944b-4d61-8df3-5df190d63751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BSC-MareNostrum-C.JPG" TargetMode="External"/><Relationship Id="rId3" Type="http://schemas.openxmlformats.org/officeDocument/2006/relationships/hyperlink" Target="https://search.creativecommons.org/photos/6e63331f-944b-4d61-8df3-5df190d63751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BSC-MareNostrum-C.JPG" TargetMode="External"/><Relationship Id="rId3" Type="http://schemas.openxmlformats.org/officeDocument/2006/relationships/hyperlink" Target="https://search.creativecommons.org/photos/6e63331f-944b-4d61-8df3-5df190d63751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BSC-MareNostrum-C.JPG" TargetMode="External"/><Relationship Id="rId3" Type="http://schemas.openxmlformats.org/officeDocument/2006/relationships/hyperlink" Target="https://search.creativecommons.org/photos/6e63331f-944b-4d61-8df3-5df190d63751" TargetMode="External"/><Relationship Id="rId4" Type="http://schemas.openxmlformats.org/officeDocument/2006/relationships/hyperlink" Target="https://thenounproject.com/search/?q=enhance&amp;i=123911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battery&amp;i=248203" TargetMode="External"/><Relationship Id="rId3" Type="http://schemas.openxmlformats.org/officeDocument/2006/relationships/hyperlink" Target="https://thenounproject.com/search/?q=hear&amp;i=1616288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Google_Home_sitting_on_table.jpg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Google_Home_sitting_on_table.jpg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Google_Home_sitting_on_table.jpg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earch.creativecommons.org/photos/f8a09fce-468e-456a-bde9-47fcdd2a1fa2" TargetMode="External"/><Relationship Id="rId3" Type="http://schemas.openxmlformats.org/officeDocument/2006/relationships/hyperlink" Target="https://search.creativecommons.org/photos/76bf4442-0a5c-4fb0-8194-42b98822ed9b" TargetMode="External"/><Relationship Id="rId4" Type="http://schemas.openxmlformats.org/officeDocument/2006/relationships/hyperlink" Target="https://commons.wikimedia.org/wiki/File:Pixel_Buds_in_charging_case_with_product_box.jpg" TargetMode="External"/><Relationship Id="rId5" Type="http://schemas.openxmlformats.org/officeDocument/2006/relationships/hyperlink" Target="https://search.creativecommons.org/photos/8d1958cc-d230-49e9-a2b1-c65e1aadd122" TargetMode="External"/><Relationship Id="rId6" Type="http://schemas.openxmlformats.org/officeDocument/2006/relationships/hyperlink" Target="https://thenounproject.com/search/?q=signal&amp;i=1438227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earch.creativecommons.org/photos/f8a09fce-468e-456a-bde9-47fcdd2a1fa2" TargetMode="External"/><Relationship Id="rId3" Type="http://schemas.openxmlformats.org/officeDocument/2006/relationships/hyperlink" Target="https://search.creativecommons.org/photos/76bf4442-0a5c-4fb0-8194-42b98822ed9b" TargetMode="External"/><Relationship Id="rId4" Type="http://schemas.openxmlformats.org/officeDocument/2006/relationships/hyperlink" Target="https://commons.wikimedia.org/wiki/File:Apple_Watch_(Space_Grey_42mm).png" TargetMode="External"/><Relationship Id="rId5" Type="http://schemas.openxmlformats.org/officeDocument/2006/relationships/hyperlink" Target="https://commons.wikimedia.org/wiki/File:Pixel_Buds_in_charging_case_with_product_box.jpg" TargetMode="External"/><Relationship Id="rId6" Type="http://schemas.openxmlformats.org/officeDocument/2006/relationships/hyperlink" Target="https://search.creativecommons.org/photos/8d1958cc-d230-49e9-a2b1-c65e1aadd122" TargetMode="External"/><Relationship Id="rId7" Type="http://schemas.openxmlformats.org/officeDocument/2006/relationships/hyperlink" Target="https://thenounproject.com/search/?q=signal&amp;i=1438227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photo&amp;i=1916710" TargetMode="External"/><Relationship Id="rId3" Type="http://schemas.openxmlformats.org/officeDocument/2006/relationships/hyperlink" Target="https://thenounproject.com/search/?q=mic&amp;i=2519173" TargetMode="External"/><Relationship Id="rId4" Type="http://schemas.openxmlformats.org/officeDocument/2006/relationships/hyperlink" Target="https://thenounproject.com/search/?q=text+box&amp;i=3041656" TargetMode="External"/><Relationship Id="rId5" Type="http://schemas.openxmlformats.org/officeDocument/2006/relationships/hyperlink" Target="https://thenounproject.com/search/?q=like+dislike&amp;i=3201876" TargetMode="External"/><Relationship Id="rId6" Type="http://schemas.openxmlformats.org/officeDocument/2006/relationships/hyperlink" Target="https://thenounproject.com/search/?q=ad&amp;i=981295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photo&amp;i=1916710" TargetMode="External"/><Relationship Id="rId3" Type="http://schemas.openxmlformats.org/officeDocument/2006/relationships/hyperlink" Target="https://thenounproject.com/search/?q=mic&amp;i=2519173" TargetMode="External"/><Relationship Id="rId4" Type="http://schemas.openxmlformats.org/officeDocument/2006/relationships/hyperlink" Target="https://thenounproject.com/search/?q=text+box&amp;i=3041656" TargetMode="External"/><Relationship Id="rId5" Type="http://schemas.openxmlformats.org/officeDocument/2006/relationships/hyperlink" Target="https://thenounproject.com/search/?q=like+dislike&amp;i=3201876" TargetMode="External"/><Relationship Id="rId6" Type="http://schemas.openxmlformats.org/officeDocument/2006/relationships/hyperlink" Target="https://thenounproject.com/search/?q=ad&amp;i=981295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photo&amp;i=1916710" TargetMode="External"/><Relationship Id="rId3" Type="http://schemas.openxmlformats.org/officeDocument/2006/relationships/hyperlink" Target="https://thenounproject.com/search/?q=mic&amp;i=2519173" TargetMode="External"/><Relationship Id="rId4" Type="http://schemas.openxmlformats.org/officeDocument/2006/relationships/hyperlink" Target="https://thenounproject.com/search/?q=text+box&amp;i=3041656" TargetMode="External"/><Relationship Id="rId5" Type="http://schemas.openxmlformats.org/officeDocument/2006/relationships/hyperlink" Target="https://thenounproject.com/search/?q=like+dislike&amp;i=3201876" TargetMode="External"/><Relationship Id="rId6" Type="http://schemas.openxmlformats.org/officeDocument/2006/relationships/hyperlink" Target="https://thenounproject.com/search/?q=ad&amp;i=981295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ensorflow.org/about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eedpix.com/photo/download/808441/apple-orange-fruit-free-pictures-free-photos-free-images-royalty-free-free-illustrations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ekzhang/fastseg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4db9f9f7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4db9f9f7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Welcome, in this section of the videos, I am going to focus why the future of ML is tiny and bright!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Specifically, I want to emphasize what makes tiny… really tiny? And why we want to make things tiny?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81929dd2e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81929dd2e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we have permissions to use stuff from cloud.google (it’s not TensorFlow):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https://cloud.google.com/translate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c6af7b36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c6af7b36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352c862be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352c862be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https://commons.wikimedia.org/wiki/File:BSC-MareNostrum-C.JPG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352c862be_3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352c862be_3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https://commons.wikimedia.org/wiki/File:BSC-MareNostrum-C.JPG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https://search.creativecommons.org/photos/bbc499ba-dc75-4281-bcb3-d4bf60005715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352c862be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352c862be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https://commons.wikimedia.org/wiki/File:Tensor_Processing_Unit_3.0.jpg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https://cloud.google.com/tpu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https://search.creativecommons.org/photos/6e843e25-f76e-4b89-8549-1f1b52de6773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8193833e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8193833e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A73E8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https://commons.wikimedia.org/wiki/File:Noun_Project_lightbulb_icon_1263005_cc.svg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https://thenounproject.com/search/?q=lightbulb&amp;i=1263005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981929dd2e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981929dd2e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https://commons.wikimedia.org/wiki/File:BSC-MareNostrum-C.JPG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352c862be_3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352c862be_3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1A73E8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https://commons.wikimedia.org/wiki/File:BSC-MareNostrum-C.JPG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https://search.creativecommons.org/photos/6e63331f-944b-4d61-8df3-5df190d63751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352c862be_3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352c862be_3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1A73E8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https://commons.wikimedia.org/wiki/File:BSC-MareNostrum-C.JPG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https://search.creativecommons.org/photos/6e63331f-944b-4d61-8df3-5df190d63751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352c862be_3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352c862be_3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1A73E8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https://commons.wikimedia.org/wiki/File:BSC-MareNostrum-C.JPG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https://search.creativecommons.org/photos/6e63331f-944b-4d61-8df3-5df190d63751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81929dd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81929dd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Starting off with ML, recall the definition. It is all about looking for interesting patterns in the data.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352c862be_3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352c862be_3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1A73E8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https://commons.wikimedia.org/wiki/File:BSC-MareNostrum-C.JPG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https://search.creativecommons.org/photos/6e63331f-944b-4d61-8df3-5df190d63751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https://thenounproject.com/search/?q=enhance&amp;i=123911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981929dd2e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981929dd2e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9c6af7b36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9c6af7b36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9c6af7b3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9c6af7b3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9c6af7b36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9c6af7b36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352c862be_3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352c862be_3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352c862be_3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352c862be_3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c9fb8c40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c9fb8c40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981929dd2e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981929dd2e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https://thenounproject.com/search/?q=battery&amp;i=248203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https://thenounproject.com/search/?q=hear&amp;i=1616288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981929dd2e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981929dd2e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https://commons.wikimedia.org/wiki/File:Google_Home_sitting_on_table.jpg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81929dd2e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81929dd2e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Specifically, we will be using DNNs… which are Neural Networks that are trained from big data. Don’t worry, we will be learning a whole lot about them pretty soon.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38a05de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38a05de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https://commons.wikimedia.org/wiki/File:Google_Home_sitting_on_table.jpg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38a05ded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38a05ded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https://commons.wikimedia.org/wiki/File:Google_Home_sitting_on_table.jpg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981929dd2e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981929dd2e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https://search.creativecommons.org/photos/f8a09fce-468e-456a-bde9-47fcdd2a1fa2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https://search.creativecommons.org/photos/76bf4442-0a5c-4fb0-8194-42b98822ed9b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https://commons.wikimedia.org/wiki/File:Pixel_Buds_in_charging_case_with_product_box.jpg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https://search.creativecommons.org/photos/8d1958cc-d230-49e9-a2b1-c65e1aadd122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https://thenounproject.com/search/?q=signal&amp;i=1438227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38a05ded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538a05ded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https://search.creativecommons.org/photos/f8a09fce-468e-456a-bde9-47fcdd2a1fa2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https://search.creativecommons.org/photos/76bf4442-0a5c-4fb0-8194-42b98822ed9b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https://commons.wikimedia.org/wiki/File:Apple_Watch_(Space_Grey_42mm).png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https://commons.wikimedia.org/wiki/File:Pixel_Buds_in_charging_case_with_product_box.jpg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https://search.creativecommons.org/photos/8d1958cc-d230-49e9-a2b1-c65e1aadd122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https://thenounproject.com/search/?q=signal&amp;i=1438227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9b64534cc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9b64534cc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352c862be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5352c862be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9c6f880f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9c6f880f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9b64534cc4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9b64534cc4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81929dd2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981929dd2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ML is everywhere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Take a picture… do something nice or tell you something nice about it.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Camera: https://thenounproject.com/search/?q=camera&amp;i=3523976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https://thenounproject.com/search/?q=photo&amp;i=1916710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https://thenounproject.com/search/?q=mic&amp;i=2519173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Speech Bubble: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https://thenounproject.com/search/?q=text+box&amp;i=3041656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Like/Dislike: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https://thenounproject.com/search/?q=like+dislike&amp;i=3201876</a:t>
            </a:r>
            <a:br>
              <a:rPr lang="en"/>
            </a:br>
            <a:r>
              <a:rPr lang="en"/>
              <a:t>Laptop: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https://thenounproject.com/search/?q=ad&amp;i=981295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c6af7b36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c6af7b36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Talk to the machine and it responds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Camera: https://thenounproject.com/search/?q=camera&amp;i=3523976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https://thenounproject.com/search/?q=photo&amp;i=1916710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https://thenounproject.com/search/?q=mic&amp;i=2519173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Speech Bubble: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https://thenounproject.com/search/?q=text+box&amp;i=3041656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Like/Dislike: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https://thenounproject.com/search/?q=like+dislike&amp;i=3201876</a:t>
            </a:r>
            <a:br>
              <a:rPr lang="en"/>
            </a:br>
            <a:r>
              <a:rPr lang="en"/>
              <a:t>Laptop: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https://thenounproject.com/search/?q=ad&amp;i=981295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c6af7b36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9c6af7b36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Help you have better social and web experience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Amazon, facebook etc.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Camera: https://thenounproject.com/search/?q=camera&amp;i=3523976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https://thenounproject.com/search/?q=photo&amp;i=1916710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https://thenounproject.com/search/?q=mic&amp;i=2519173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Speech Bubble: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https://thenounproject.com/search/?q=text+box&amp;i=3041656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Like/Dislike: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https://thenounproject.com/search/?q=like+dislike&amp;i=3201876</a:t>
            </a:r>
            <a:br>
              <a:rPr lang="en"/>
            </a:br>
            <a:r>
              <a:rPr lang="en"/>
              <a:t>Laptop: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https://thenounproject.com/search/?q=ad&amp;i=981295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81929dd2e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81929dd2e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https://www.tensorflow.org/about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 Moroney is checking legal @ TensorFlow (it’s his team)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81929dd2e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981929dd2e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https://www.needpix.com/photo/download/808441/apple-orange-fruit-free-pictures-free-photos-free-images-royalty-free-free-illustrations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better url: https://pixabay.com/photos/apple-orange-fruit-1868383/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81929dd2e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81929dd2e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https://github.com/ekzhang/fastseg/</a:t>
            </a:r>
            <a:r>
              <a:rPr lang="en"/>
              <a:t> (CUDA open source lib)</a:t>
            </a:r>
            <a:br>
              <a:rPr lang="en"/>
            </a:br>
            <a:r>
              <a:rPr lang="en"/>
              <a:t>(Written--i.e., in an email, permission granted...also usable under MIT license?)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Crimson">
  <p:cSld name="CUSTOM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" name="Google Shape;10;p2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Orange">
  <p:cSld name="TITLE_2_3_1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" name="Google Shape;50;p11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51" name="Google Shape;51;p11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" name="Google Shape;52;p11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3" name="Google Shape;53;p11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>
  <p:cSld name="Blank_4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3"/>
          <p:cNvCxnSpPr/>
          <p:nvPr/>
        </p:nvCxnSpPr>
        <p:spPr>
          <a:xfrm>
            <a:off x="601330" y="1646680"/>
            <a:ext cx="1411200" cy="0"/>
          </a:xfrm>
          <a:prstGeom prst="straightConnector1">
            <a:avLst/>
          </a:prstGeom>
          <a:noFill/>
          <a:ln cap="flat" cmpd="sng" w="38100">
            <a:solidFill>
              <a:srgbClr val="A51C3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57" name="Google Shape;5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763" y="1674838"/>
            <a:ext cx="1509125" cy="17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3"/>
          <p:cNvCxnSpPr/>
          <p:nvPr/>
        </p:nvCxnSpPr>
        <p:spPr>
          <a:xfrm>
            <a:off x="554730" y="3469780"/>
            <a:ext cx="1411200" cy="0"/>
          </a:xfrm>
          <a:prstGeom prst="straightConnector1">
            <a:avLst/>
          </a:prstGeom>
          <a:noFill/>
          <a:ln cap="flat" cmpd="sng" w="38100">
            <a:solidFill>
              <a:srgbClr val="A51C3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9" name="Google Shape;59;p13"/>
          <p:cNvSpPr txBox="1"/>
          <p:nvPr>
            <p:ph type="title"/>
          </p:nvPr>
        </p:nvSpPr>
        <p:spPr>
          <a:xfrm>
            <a:off x="2264025" y="1646675"/>
            <a:ext cx="5785800" cy="18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">
  <p:cSld name="TITLE_2_2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3" name="Google Shape;63;p14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Orange">
  <p:cSld name="TITLE_2_2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type="title"/>
          </p:nvPr>
        </p:nvSpPr>
        <p:spPr>
          <a:xfrm>
            <a:off x="344500" y="603900"/>
            <a:ext cx="38646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8" name="Google Shape;68;p15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Blank">
  <p:cSld name="Blank_3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Crimson">
  <p:cSld name="CUSTOM_2_1_1"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4" name="Google Shape;74;p17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A51C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7"/>
          <p:cNvSpPr txBox="1"/>
          <p:nvPr>
            <p:ph idx="1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76" name="Google Shape;76;p17"/>
          <p:cNvSpPr txBox="1"/>
          <p:nvPr>
            <p:ph idx="2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Orange">
  <p:cSld name="CUSTOM_2_1_1_1">
    <p:bg>
      <p:bgPr>
        <a:solidFill>
          <a:srgbClr val="FFFFFF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idx="1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0" name="Google Shape;80;p18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EA8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8"/>
          <p:cNvSpPr txBox="1"/>
          <p:nvPr>
            <p:ph idx="2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 1">
  <p:cSld name="TITLE_2_2_1_2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4" name="Google Shape;84;p19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5" name="Google Shape;85;p19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9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Orange">
  <p:cSld name="CUSTOM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4" name="Google Shape;14;p3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" name="Google Shape;15;p3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rimson">
  <p:cSld name="TITLE_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" name="Google Shape;18;p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Orange">
  <p:cSld name="TITLE_2_4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" name="Google Shape;21;p5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Crimson">
  <p:cSld name="TITLE_2_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idx="1" type="body"/>
          </p:nvPr>
        </p:nvSpPr>
        <p:spPr>
          <a:xfrm>
            <a:off x="426300" y="17427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" name="Google Shape;24;p6"/>
          <p:cNvSpPr/>
          <p:nvPr/>
        </p:nvSpPr>
        <p:spPr>
          <a:xfrm>
            <a:off x="426300" y="264375"/>
            <a:ext cx="7797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" name="Google Shape;25;p6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" name="Google Shape;26;p6"/>
          <p:cNvSpPr txBox="1"/>
          <p:nvPr>
            <p:ph type="title"/>
          </p:nvPr>
        </p:nvSpPr>
        <p:spPr>
          <a:xfrm>
            <a:off x="344500" y="264375"/>
            <a:ext cx="7797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Orange">
  <p:cSld name="TITLE_2_3_4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idx="1" type="body"/>
          </p:nvPr>
        </p:nvSpPr>
        <p:spPr>
          <a:xfrm>
            <a:off x="426300" y="17427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" name="Google Shape;29;p7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" name="Google Shape;30;p7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Google Shape;31;p7"/>
          <p:cNvSpPr txBox="1"/>
          <p:nvPr>
            <p:ph type="title"/>
          </p:nvPr>
        </p:nvSpPr>
        <p:spPr>
          <a:xfrm>
            <a:off x="344500" y="264375"/>
            <a:ext cx="77970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Crimson 1">
  <p:cSld name="TITLE_2_3_3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" name="Google Shape;34;p8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" name="Google Shape;35;p8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" name="Google Shape;36;p8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Orange">
  <p:cSld name="TITLE_2_3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" name="Google Shape;39;p9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344500" y="264375"/>
            <a:ext cx="77970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Crimson">
  <p:cSld name="TITLE_2_3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" name="Google Shape;44;p10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5" name="Google Shape;45;p10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" name="Google Shape;46;p10"/>
          <p:cNvSpPr txBox="1"/>
          <p:nvPr>
            <p:ph type="title"/>
          </p:nvPr>
        </p:nvSpPr>
        <p:spPr>
          <a:xfrm>
            <a:off x="344500" y="264375"/>
            <a:ext cx="77970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40663" y="1128663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95688" y="493663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1.xml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comments" Target="../comments/comment2.xml"/><Relationship Id="rId4" Type="http://schemas.openxmlformats.org/officeDocument/2006/relationships/image" Target="../media/image16.png"/><Relationship Id="rId5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26.png"/><Relationship Id="rId5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13.png"/><Relationship Id="rId5" Type="http://schemas.openxmlformats.org/officeDocument/2006/relationships/image" Target="../media/image15.gif"/><Relationship Id="rId6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15.gif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7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gif"/><Relationship Id="rId4" Type="http://schemas.openxmlformats.org/officeDocument/2006/relationships/image" Target="../media/image14.png"/><Relationship Id="rId5" Type="http://schemas.openxmlformats.org/officeDocument/2006/relationships/image" Target="../media/image15.gif"/><Relationship Id="rId6" Type="http://schemas.openxmlformats.org/officeDocument/2006/relationships/image" Target="../media/image17.gif"/><Relationship Id="rId7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8.jpg"/><Relationship Id="rId6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8.jpg"/><Relationship Id="rId6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8.jpg"/><Relationship Id="rId6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8.jpg"/><Relationship Id="rId6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8.jpg"/><Relationship Id="rId6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8.jpg"/><Relationship Id="rId6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8.jpg"/><Relationship Id="rId6" Type="http://schemas.openxmlformats.org/officeDocument/2006/relationships/image" Target="../media/image26.png"/><Relationship Id="rId7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gif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jpg"/><Relationship Id="rId4" Type="http://schemas.openxmlformats.org/officeDocument/2006/relationships/image" Target="../media/image26.png"/><Relationship Id="rId5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jpg"/><Relationship Id="rId4" Type="http://schemas.openxmlformats.org/officeDocument/2006/relationships/image" Target="../media/image26.png"/><Relationship Id="rId5" Type="http://schemas.openxmlformats.org/officeDocument/2006/relationships/image" Target="../media/image13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Relationship Id="rId8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hbr.org/webinar/2017/04/whats-your-data-strategy" TargetMode="External"/><Relationship Id="rId4" Type="http://schemas.openxmlformats.org/officeDocument/2006/relationships/hyperlink" Target="https://hbr.org/webinar/2017/04/whats-your-data-strategy" TargetMode="External"/><Relationship Id="rId5" Type="http://schemas.openxmlformats.org/officeDocument/2006/relationships/hyperlink" Target="https://blogs.cisco.com/datacenter/internet-of-things-iot-data-continues-to-explode-exponentially-who-is-using-that-data-and-how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image" Target="../media/image11.png"/><Relationship Id="rId8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(tiny) Machine Learning?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Translation</a:t>
            </a:r>
            <a:endParaRPr/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513" y="1238572"/>
            <a:ext cx="6470975" cy="26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</a:t>
            </a: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8413" y="780425"/>
            <a:ext cx="4187168" cy="403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Datacenter</a:t>
            </a: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5" y="972438"/>
            <a:ext cx="4993880" cy="33168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Datacenter</a:t>
            </a:r>
            <a:endParaRPr/>
          </a:p>
        </p:txBody>
      </p:sp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5" y="972438"/>
            <a:ext cx="4993880" cy="33168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9" name="Google Shape;189;p32"/>
          <p:cNvPicPr preferRelativeResize="0"/>
          <p:nvPr/>
        </p:nvPicPr>
        <p:blipFill rotWithShape="1">
          <a:blip r:embed="rId4">
            <a:alphaModFix/>
          </a:blip>
          <a:srcRect b="17671" l="0" r="0" t="13191"/>
          <a:stretch/>
        </p:blipFill>
        <p:spPr>
          <a:xfrm>
            <a:off x="5619575" y="972450"/>
            <a:ext cx="3260473" cy="15091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TPUs/GPUs</a:t>
            </a:r>
            <a:endParaRPr/>
          </a:p>
        </p:txBody>
      </p:sp>
      <p:pic>
        <p:nvPicPr>
          <p:cNvPr id="195" name="Google Shape;19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25" y="1655536"/>
            <a:ext cx="3342226" cy="1832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6" name="Google Shape;19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">
            <a:off x="4381799" y="1141358"/>
            <a:ext cx="3566328" cy="286075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1" name="Google Shape;201;p34"/>
          <p:cNvCxnSpPr/>
          <p:nvPr/>
        </p:nvCxnSpPr>
        <p:spPr>
          <a:xfrm>
            <a:off x="601330" y="1646680"/>
            <a:ext cx="1411200" cy="0"/>
          </a:xfrm>
          <a:prstGeom prst="straightConnector1">
            <a:avLst/>
          </a:prstGeom>
          <a:noFill/>
          <a:ln cap="flat" cmpd="sng" w="38100">
            <a:solidFill>
              <a:srgbClr val="A51C3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202" name="Google Shape;2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63" y="1674838"/>
            <a:ext cx="1509125" cy="17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34"/>
          <p:cNvCxnSpPr/>
          <p:nvPr/>
        </p:nvCxnSpPr>
        <p:spPr>
          <a:xfrm>
            <a:off x="554730" y="3469780"/>
            <a:ext cx="1411200" cy="0"/>
          </a:xfrm>
          <a:prstGeom prst="straightConnector1">
            <a:avLst/>
          </a:prstGeom>
          <a:noFill/>
          <a:ln cap="flat" cmpd="sng" w="38100">
            <a:solidFill>
              <a:srgbClr val="A51C3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04" name="Google Shape;204;p34"/>
          <p:cNvSpPr txBox="1"/>
          <p:nvPr>
            <p:ph type="title"/>
          </p:nvPr>
        </p:nvSpPr>
        <p:spPr>
          <a:xfrm>
            <a:off x="2264025" y="1646675"/>
            <a:ext cx="5785800" cy="18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Bigger Is Not Always Better.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5" y="972438"/>
            <a:ext cx="4993880" cy="33168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538" y="1249238"/>
            <a:ext cx="3495717" cy="2324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5" name="Google Shape;21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2237" y="1337662"/>
            <a:ext cx="2147226" cy="21472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6" name="Google Shape;216;p36"/>
          <p:cNvPicPr preferRelativeResize="0"/>
          <p:nvPr/>
        </p:nvPicPr>
        <p:blipFill rotWithShape="1">
          <a:blip r:embed="rId5">
            <a:alphaModFix amt="80000"/>
          </a:blip>
          <a:srcRect b="12257" l="0" r="0" t="0"/>
          <a:stretch/>
        </p:blipFill>
        <p:spPr>
          <a:xfrm>
            <a:off x="4706312" y="1907375"/>
            <a:ext cx="1525925" cy="10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28575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00" y="1498137"/>
            <a:ext cx="2147226" cy="21472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2" name="Google Shape;222;p37"/>
          <p:cNvPicPr preferRelativeResize="0"/>
          <p:nvPr/>
        </p:nvPicPr>
        <p:blipFill rotWithShape="1">
          <a:blip r:embed="rId4">
            <a:alphaModFix amt="80000"/>
          </a:blip>
          <a:srcRect b="12257" l="0" r="0" t="0"/>
          <a:stretch/>
        </p:blipFill>
        <p:spPr>
          <a:xfrm rot="-1167552">
            <a:off x="2003625" y="1915826"/>
            <a:ext cx="1525925" cy="10078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28575">
              <a:srgbClr val="000000">
                <a:alpha val="34000"/>
              </a:srgbClr>
            </a:outerShdw>
          </a:effectLst>
        </p:spPr>
      </p:pic>
      <p:grpSp>
        <p:nvGrpSpPr>
          <p:cNvPr id="223" name="Google Shape;223;p37"/>
          <p:cNvGrpSpPr/>
          <p:nvPr/>
        </p:nvGrpSpPr>
        <p:grpSpPr>
          <a:xfrm>
            <a:off x="2840564" y="-2716874"/>
            <a:ext cx="5181285" cy="5181285"/>
            <a:chOff x="2865805" y="416466"/>
            <a:chExt cx="4310554" cy="4310554"/>
          </a:xfrm>
        </p:grpSpPr>
        <p:pic>
          <p:nvPicPr>
            <p:cNvPr id="224" name="Google Shape;224;p37"/>
            <p:cNvPicPr preferRelativeResize="0"/>
            <p:nvPr/>
          </p:nvPicPr>
          <p:blipFill rotWithShape="1">
            <a:blip r:embed="rId5">
              <a:alphaModFix/>
            </a:blip>
            <a:srcRect b="6323" l="0" r="0" t="0"/>
            <a:stretch/>
          </p:blipFill>
          <p:spPr>
            <a:xfrm>
              <a:off x="4068675" y="699525"/>
              <a:ext cx="1892150" cy="3851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37"/>
            <p:cNvSpPr/>
            <p:nvPr/>
          </p:nvSpPr>
          <p:spPr>
            <a:xfrm>
              <a:off x="4128100" y="2549150"/>
              <a:ext cx="1064100" cy="920700"/>
            </a:xfrm>
            <a:prstGeom prst="rect">
              <a:avLst/>
            </a:prstGeom>
            <a:solidFill>
              <a:srgbClr val="1917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6" name="Google Shape;226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65805" y="416466"/>
              <a:ext cx="4310554" cy="43105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00" y="1498137"/>
            <a:ext cx="2147226" cy="21472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232" name="Google Shape;232;p38"/>
          <p:cNvGrpSpPr/>
          <p:nvPr/>
        </p:nvGrpSpPr>
        <p:grpSpPr>
          <a:xfrm>
            <a:off x="6134439" y="-3020924"/>
            <a:ext cx="5181285" cy="5181285"/>
            <a:chOff x="2865805" y="416466"/>
            <a:chExt cx="4310554" cy="4310554"/>
          </a:xfrm>
        </p:grpSpPr>
        <p:pic>
          <p:nvPicPr>
            <p:cNvPr id="233" name="Google Shape;233;p38"/>
            <p:cNvPicPr preferRelativeResize="0"/>
            <p:nvPr/>
          </p:nvPicPr>
          <p:blipFill rotWithShape="1">
            <a:blip r:embed="rId4">
              <a:alphaModFix/>
            </a:blip>
            <a:srcRect b="6323" l="0" r="0" t="0"/>
            <a:stretch/>
          </p:blipFill>
          <p:spPr>
            <a:xfrm>
              <a:off x="4068675" y="699525"/>
              <a:ext cx="1892150" cy="3851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38"/>
            <p:cNvSpPr/>
            <p:nvPr/>
          </p:nvSpPr>
          <p:spPr>
            <a:xfrm>
              <a:off x="4128100" y="2549150"/>
              <a:ext cx="1064100" cy="920700"/>
            </a:xfrm>
            <a:prstGeom prst="rect">
              <a:avLst/>
            </a:prstGeom>
            <a:solidFill>
              <a:srgbClr val="1917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5" name="Google Shape;235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65805" y="416466"/>
              <a:ext cx="4310554" cy="43105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6" name="Google Shape;236;p38"/>
          <p:cNvPicPr preferRelativeResize="0"/>
          <p:nvPr/>
        </p:nvPicPr>
        <p:blipFill rotWithShape="1">
          <a:blip r:embed="rId6">
            <a:alphaModFix amt="80000"/>
          </a:blip>
          <a:srcRect b="12257" l="0" r="0" t="0"/>
          <a:stretch/>
        </p:blipFill>
        <p:spPr>
          <a:xfrm>
            <a:off x="2020525" y="2067850"/>
            <a:ext cx="1525925" cy="10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28575">
              <a:srgbClr val="000000">
                <a:alpha val="34000"/>
              </a:srgbClr>
            </a:outerShdw>
          </a:effectLst>
        </p:spPr>
      </p:pic>
      <p:grpSp>
        <p:nvGrpSpPr>
          <p:cNvPr id="237" name="Google Shape;237;p38"/>
          <p:cNvGrpSpPr/>
          <p:nvPr/>
        </p:nvGrpSpPr>
        <p:grpSpPr>
          <a:xfrm>
            <a:off x="2865805" y="416466"/>
            <a:ext cx="4310554" cy="4310554"/>
            <a:chOff x="2561755" y="239091"/>
            <a:chExt cx="4310554" cy="4310554"/>
          </a:xfrm>
        </p:grpSpPr>
        <p:pic>
          <p:nvPicPr>
            <p:cNvPr id="238" name="Google Shape;238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38610" y="538813"/>
              <a:ext cx="1956843" cy="3791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61755" y="239091"/>
              <a:ext cx="4310554" cy="43105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>
            <p:ph idx="1" type="body"/>
          </p:nvPr>
        </p:nvSpPr>
        <p:spPr>
          <a:xfrm>
            <a:off x="344500" y="1718700"/>
            <a:ext cx="39405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>
                <a:solidFill>
                  <a:srgbClr val="A51C30"/>
                </a:solidFill>
                <a:latin typeface="Google Sans"/>
                <a:ea typeface="Google Sans"/>
                <a:cs typeface="Google Sans"/>
                <a:sym typeface="Google Sans"/>
              </a:rPr>
              <a:t>Machine Learning</a:t>
            </a: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 is a subfield of </a:t>
            </a:r>
            <a:r>
              <a:rPr b="1" lang="en">
                <a:solidFill>
                  <a:srgbClr val="A51C30"/>
                </a:solidFill>
                <a:latin typeface="Google Sans"/>
                <a:ea typeface="Google Sans"/>
                <a:cs typeface="Google Sans"/>
                <a:sym typeface="Google Sans"/>
              </a:rPr>
              <a:t>Artificial Intelligence</a:t>
            </a:r>
            <a:r>
              <a:rPr lang="en">
                <a:solidFill>
                  <a:srgbClr val="EA8600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focused on developing algorithms that learn to</a:t>
            </a:r>
            <a:r>
              <a:rPr lang="en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r>
              <a:rPr b="1" lang="en">
                <a:solidFill>
                  <a:srgbClr val="A51C30"/>
                </a:solidFill>
                <a:latin typeface="Google Sans"/>
                <a:ea typeface="Google Sans"/>
                <a:cs typeface="Google Sans"/>
                <a:sym typeface="Google Sans"/>
              </a:rPr>
              <a:t>solve problems by analyzing data for patterns</a:t>
            </a:r>
            <a:endParaRPr b="1">
              <a:solidFill>
                <a:srgbClr val="A51C30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7" name="Google Shape;97;p21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</a:t>
            </a:r>
            <a:br>
              <a:rPr lang="en"/>
            </a:br>
            <a:r>
              <a:rPr lang="en"/>
              <a:t>Machine Learning?</a:t>
            </a:r>
            <a:endParaRPr/>
          </a:p>
        </p:txBody>
      </p:sp>
      <p:sp>
        <p:nvSpPr>
          <p:cNvPr id="98" name="Google Shape;98;p21"/>
          <p:cNvSpPr/>
          <p:nvPr/>
        </p:nvSpPr>
        <p:spPr>
          <a:xfrm>
            <a:off x="5006450" y="311000"/>
            <a:ext cx="3792300" cy="2863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1"/>
          <p:cNvSpPr/>
          <p:nvPr/>
        </p:nvSpPr>
        <p:spPr>
          <a:xfrm>
            <a:off x="5481646" y="834625"/>
            <a:ext cx="2841900" cy="2145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1"/>
          <p:cNvSpPr txBox="1"/>
          <p:nvPr/>
        </p:nvSpPr>
        <p:spPr>
          <a:xfrm>
            <a:off x="5310500" y="412350"/>
            <a:ext cx="2153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Artificial  Intelligence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01" name="Google Shape;101;p21"/>
          <p:cNvSpPr txBox="1"/>
          <p:nvPr/>
        </p:nvSpPr>
        <p:spPr>
          <a:xfrm>
            <a:off x="5699075" y="880700"/>
            <a:ext cx="2153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Machine Learning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9"/>
          <p:cNvPicPr preferRelativeResize="0"/>
          <p:nvPr/>
        </p:nvPicPr>
        <p:blipFill rotWithShape="1">
          <a:blip r:embed="rId3">
            <a:alphaModFix/>
          </a:blip>
          <a:srcRect b="14135" l="0" r="0" t="15007"/>
          <a:stretch/>
        </p:blipFill>
        <p:spPr>
          <a:xfrm>
            <a:off x="2576950" y="1617250"/>
            <a:ext cx="4091475" cy="193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467405" y="416466"/>
            <a:ext cx="4310554" cy="43105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39"/>
          <p:cNvGrpSpPr/>
          <p:nvPr/>
        </p:nvGrpSpPr>
        <p:grpSpPr>
          <a:xfrm>
            <a:off x="6134439" y="-3020924"/>
            <a:ext cx="5181285" cy="5181285"/>
            <a:chOff x="2865805" y="416466"/>
            <a:chExt cx="4310554" cy="4310554"/>
          </a:xfrm>
        </p:grpSpPr>
        <p:pic>
          <p:nvPicPr>
            <p:cNvPr id="247" name="Google Shape;247;p39"/>
            <p:cNvPicPr preferRelativeResize="0"/>
            <p:nvPr/>
          </p:nvPicPr>
          <p:blipFill rotWithShape="1">
            <a:blip r:embed="rId5">
              <a:alphaModFix/>
            </a:blip>
            <a:srcRect b="6323" l="0" r="0" t="0"/>
            <a:stretch/>
          </p:blipFill>
          <p:spPr>
            <a:xfrm>
              <a:off x="4068675" y="699525"/>
              <a:ext cx="1892150" cy="3851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39"/>
            <p:cNvSpPr/>
            <p:nvPr/>
          </p:nvSpPr>
          <p:spPr>
            <a:xfrm>
              <a:off x="4128100" y="2549150"/>
              <a:ext cx="1064100" cy="920700"/>
            </a:xfrm>
            <a:prstGeom prst="rect">
              <a:avLst/>
            </a:prstGeom>
            <a:solidFill>
              <a:srgbClr val="1917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9" name="Google Shape;249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5805" y="416466"/>
              <a:ext cx="4310554" cy="43105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0" name="Google Shape;250;p39"/>
          <p:cNvGrpSpPr/>
          <p:nvPr/>
        </p:nvGrpSpPr>
        <p:grpSpPr>
          <a:xfrm>
            <a:off x="6362505" y="2544816"/>
            <a:ext cx="4310554" cy="4310554"/>
            <a:chOff x="2561755" y="239091"/>
            <a:chExt cx="4310554" cy="4310554"/>
          </a:xfrm>
        </p:grpSpPr>
        <p:pic>
          <p:nvPicPr>
            <p:cNvPr id="251" name="Google Shape;251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38610" y="538813"/>
              <a:ext cx="1956843" cy="3791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61755" y="239091"/>
              <a:ext cx="4310554" cy="43105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3" name="Google Shape;253;p39"/>
          <p:cNvPicPr preferRelativeResize="0"/>
          <p:nvPr/>
        </p:nvPicPr>
        <p:blipFill rotWithShape="1">
          <a:blip r:embed="rId7">
            <a:alphaModFix amt="80000"/>
          </a:blip>
          <a:srcRect b="12257" l="0" r="0" t="0"/>
          <a:stretch/>
        </p:blipFill>
        <p:spPr>
          <a:xfrm>
            <a:off x="424275" y="2067850"/>
            <a:ext cx="1525925" cy="10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28575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25" y="6307525"/>
            <a:ext cx="2904150" cy="193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500" y="6420957"/>
            <a:ext cx="2169824" cy="16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/>
          <p:nvPr/>
        </p:nvSpPr>
        <p:spPr>
          <a:xfrm>
            <a:off x="4143200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0"/>
          <p:cNvSpPr/>
          <p:nvPr/>
        </p:nvSpPr>
        <p:spPr>
          <a:xfrm rot="-2700000">
            <a:off x="5970671" y="6351026"/>
            <a:ext cx="501480" cy="25074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0"/>
          <p:cNvSpPr/>
          <p:nvPr/>
        </p:nvSpPr>
        <p:spPr>
          <a:xfrm>
            <a:off x="5995725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0"/>
          <p:cNvSpPr txBox="1"/>
          <p:nvPr/>
        </p:nvSpPr>
        <p:spPr>
          <a:xfrm>
            <a:off x="6905525" y="514350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Latency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40"/>
          <p:cNvSpPr txBox="1"/>
          <p:nvPr/>
        </p:nvSpPr>
        <p:spPr>
          <a:xfrm>
            <a:off x="6905525" y="621045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Bandwidth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40"/>
          <p:cNvSpPr txBox="1"/>
          <p:nvPr/>
        </p:nvSpPr>
        <p:spPr>
          <a:xfrm>
            <a:off x="7011575" y="7010525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Power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6" name="Google Shape;26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600" y="477575"/>
            <a:ext cx="2669098" cy="17744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7" name="Google Shape;26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298" y="2730818"/>
            <a:ext cx="2043699" cy="20437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68" name="Google Shape;268;p40"/>
          <p:cNvSpPr txBox="1"/>
          <p:nvPr/>
        </p:nvSpPr>
        <p:spPr>
          <a:xfrm>
            <a:off x="3793950" y="685725"/>
            <a:ext cx="24861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High power</a:t>
            </a:r>
            <a:endParaRPr b="1" sz="2500">
              <a:solidFill>
                <a:schemeClr val="accent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accen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69" name="Google Shape;269;p40"/>
          <p:cNvCxnSpPr/>
          <p:nvPr/>
        </p:nvCxnSpPr>
        <p:spPr>
          <a:xfrm>
            <a:off x="3519331" y="301400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40"/>
          <p:cNvCxnSpPr/>
          <p:nvPr/>
        </p:nvCxnSpPr>
        <p:spPr>
          <a:xfrm>
            <a:off x="3519331" y="2730825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1" name="Google Shape;271;p40"/>
          <p:cNvSpPr txBox="1"/>
          <p:nvPr>
            <p:ph idx="4294967295" type="title"/>
          </p:nvPr>
        </p:nvSpPr>
        <p:spPr>
          <a:xfrm>
            <a:off x="344500" y="264375"/>
            <a:ext cx="84369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25" y="6307525"/>
            <a:ext cx="2904150" cy="193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500" y="6420957"/>
            <a:ext cx="2169824" cy="16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/>
          <p:nvPr/>
        </p:nvSpPr>
        <p:spPr>
          <a:xfrm>
            <a:off x="4143200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1"/>
          <p:cNvSpPr/>
          <p:nvPr/>
        </p:nvSpPr>
        <p:spPr>
          <a:xfrm rot="-2700000">
            <a:off x="5970671" y="6351026"/>
            <a:ext cx="501480" cy="25074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1"/>
          <p:cNvSpPr/>
          <p:nvPr/>
        </p:nvSpPr>
        <p:spPr>
          <a:xfrm>
            <a:off x="5995725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1"/>
          <p:cNvSpPr txBox="1"/>
          <p:nvPr/>
        </p:nvSpPr>
        <p:spPr>
          <a:xfrm>
            <a:off x="6905525" y="514350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Latency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p41"/>
          <p:cNvSpPr txBox="1"/>
          <p:nvPr/>
        </p:nvSpPr>
        <p:spPr>
          <a:xfrm>
            <a:off x="6905525" y="621045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Bandwidth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3" name="Google Shape;283;p41"/>
          <p:cNvSpPr txBox="1"/>
          <p:nvPr/>
        </p:nvSpPr>
        <p:spPr>
          <a:xfrm>
            <a:off x="7011575" y="7010525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Power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4" name="Google Shape;28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600" y="477575"/>
            <a:ext cx="2669098" cy="17744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85" name="Google Shape;28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298" y="2730818"/>
            <a:ext cx="2043699" cy="20437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86" name="Google Shape;286;p41"/>
          <p:cNvSpPr txBox="1"/>
          <p:nvPr/>
        </p:nvSpPr>
        <p:spPr>
          <a:xfrm>
            <a:off x="3793950" y="685725"/>
            <a:ext cx="24861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High power</a:t>
            </a:r>
            <a:endParaRPr b="1" sz="2500">
              <a:solidFill>
                <a:schemeClr val="accent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accen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87" name="Google Shape;287;p41"/>
          <p:cNvSpPr txBox="1"/>
          <p:nvPr/>
        </p:nvSpPr>
        <p:spPr>
          <a:xfrm>
            <a:off x="3793950" y="3073575"/>
            <a:ext cx="31062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Low power</a:t>
            </a:r>
            <a:endParaRPr b="1" sz="2500">
              <a:solidFill>
                <a:schemeClr val="accent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88" name="Google Shape;288;p41"/>
          <p:cNvCxnSpPr/>
          <p:nvPr/>
        </p:nvCxnSpPr>
        <p:spPr>
          <a:xfrm>
            <a:off x="3519331" y="301400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41"/>
          <p:cNvCxnSpPr/>
          <p:nvPr/>
        </p:nvCxnSpPr>
        <p:spPr>
          <a:xfrm>
            <a:off x="3519331" y="2730825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0" name="Google Shape;290;p41"/>
          <p:cNvSpPr txBox="1"/>
          <p:nvPr>
            <p:ph idx="4294967295" type="title"/>
          </p:nvPr>
        </p:nvSpPr>
        <p:spPr>
          <a:xfrm>
            <a:off x="344500" y="264375"/>
            <a:ext cx="84369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25" y="6307525"/>
            <a:ext cx="2904150" cy="193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500" y="6420957"/>
            <a:ext cx="2169824" cy="16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2"/>
          <p:cNvSpPr/>
          <p:nvPr/>
        </p:nvSpPr>
        <p:spPr>
          <a:xfrm>
            <a:off x="4143200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2"/>
          <p:cNvSpPr/>
          <p:nvPr/>
        </p:nvSpPr>
        <p:spPr>
          <a:xfrm rot="-2700000">
            <a:off x="5970671" y="6351026"/>
            <a:ext cx="501480" cy="25074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2"/>
          <p:cNvSpPr/>
          <p:nvPr/>
        </p:nvSpPr>
        <p:spPr>
          <a:xfrm>
            <a:off x="5995725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2"/>
          <p:cNvSpPr txBox="1"/>
          <p:nvPr/>
        </p:nvSpPr>
        <p:spPr>
          <a:xfrm>
            <a:off x="6905525" y="514350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Latency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6905525" y="621045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Bandwidth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42"/>
          <p:cNvSpPr txBox="1"/>
          <p:nvPr/>
        </p:nvSpPr>
        <p:spPr>
          <a:xfrm>
            <a:off x="7011575" y="7010525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Power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3" name="Google Shape;30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600" y="477575"/>
            <a:ext cx="2669098" cy="17744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4" name="Google Shape;304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298" y="2730818"/>
            <a:ext cx="2043699" cy="20437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5" name="Google Shape;305;p42"/>
          <p:cNvSpPr txBox="1"/>
          <p:nvPr/>
        </p:nvSpPr>
        <p:spPr>
          <a:xfrm>
            <a:off x="3793950" y="685725"/>
            <a:ext cx="26691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High power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High bandwidth</a:t>
            </a:r>
            <a:endParaRPr b="1" sz="25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accen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6" name="Google Shape;306;p42"/>
          <p:cNvSpPr txBox="1"/>
          <p:nvPr/>
        </p:nvSpPr>
        <p:spPr>
          <a:xfrm>
            <a:off x="3793950" y="3073575"/>
            <a:ext cx="31062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Low power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307" name="Google Shape;307;p42"/>
          <p:cNvCxnSpPr/>
          <p:nvPr/>
        </p:nvCxnSpPr>
        <p:spPr>
          <a:xfrm>
            <a:off x="3519331" y="301400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42"/>
          <p:cNvCxnSpPr/>
          <p:nvPr/>
        </p:nvCxnSpPr>
        <p:spPr>
          <a:xfrm>
            <a:off x="3519331" y="2730825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9" name="Google Shape;309;p42"/>
          <p:cNvSpPr txBox="1"/>
          <p:nvPr>
            <p:ph idx="4294967295" type="title"/>
          </p:nvPr>
        </p:nvSpPr>
        <p:spPr>
          <a:xfrm>
            <a:off x="344500" y="264375"/>
            <a:ext cx="84369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25" y="6307525"/>
            <a:ext cx="2904150" cy="193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500" y="6420957"/>
            <a:ext cx="2169824" cy="16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3"/>
          <p:cNvSpPr/>
          <p:nvPr/>
        </p:nvSpPr>
        <p:spPr>
          <a:xfrm>
            <a:off x="4143200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3"/>
          <p:cNvSpPr/>
          <p:nvPr/>
        </p:nvSpPr>
        <p:spPr>
          <a:xfrm rot="-2700000">
            <a:off x="5970671" y="6351026"/>
            <a:ext cx="501480" cy="25074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3"/>
          <p:cNvSpPr/>
          <p:nvPr/>
        </p:nvSpPr>
        <p:spPr>
          <a:xfrm>
            <a:off x="5995725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3"/>
          <p:cNvSpPr txBox="1"/>
          <p:nvPr/>
        </p:nvSpPr>
        <p:spPr>
          <a:xfrm>
            <a:off x="6905525" y="514350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Latency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43"/>
          <p:cNvSpPr txBox="1"/>
          <p:nvPr/>
        </p:nvSpPr>
        <p:spPr>
          <a:xfrm>
            <a:off x="6905525" y="621045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Bandwidth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43"/>
          <p:cNvSpPr txBox="1"/>
          <p:nvPr/>
        </p:nvSpPr>
        <p:spPr>
          <a:xfrm>
            <a:off x="7011575" y="7010525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Power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2" name="Google Shape;32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600" y="477575"/>
            <a:ext cx="2669098" cy="17744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3" name="Google Shape;32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298" y="2730818"/>
            <a:ext cx="2043699" cy="20437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24" name="Google Shape;324;p43"/>
          <p:cNvSpPr txBox="1"/>
          <p:nvPr/>
        </p:nvSpPr>
        <p:spPr>
          <a:xfrm>
            <a:off x="3793950" y="685725"/>
            <a:ext cx="26691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High power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High bandwidth</a:t>
            </a:r>
            <a:endParaRPr b="1" sz="25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accen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25" name="Google Shape;325;p43"/>
          <p:cNvSpPr txBox="1"/>
          <p:nvPr/>
        </p:nvSpPr>
        <p:spPr>
          <a:xfrm>
            <a:off x="3793950" y="3073575"/>
            <a:ext cx="31062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Low power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3"/>
                </a:solidFill>
                <a:latin typeface="Google Sans"/>
                <a:ea typeface="Google Sans"/>
                <a:cs typeface="Google Sans"/>
                <a:sym typeface="Google Sans"/>
              </a:rPr>
              <a:t>Low bandwidth</a:t>
            </a:r>
            <a:endParaRPr b="1" sz="2500">
              <a:solidFill>
                <a:schemeClr val="accent3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326" name="Google Shape;326;p43"/>
          <p:cNvCxnSpPr/>
          <p:nvPr/>
        </p:nvCxnSpPr>
        <p:spPr>
          <a:xfrm>
            <a:off x="3519331" y="301400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43"/>
          <p:cNvCxnSpPr/>
          <p:nvPr/>
        </p:nvCxnSpPr>
        <p:spPr>
          <a:xfrm>
            <a:off x="3519331" y="2730825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8" name="Google Shape;328;p43"/>
          <p:cNvSpPr txBox="1"/>
          <p:nvPr>
            <p:ph idx="4294967295" type="title"/>
          </p:nvPr>
        </p:nvSpPr>
        <p:spPr>
          <a:xfrm>
            <a:off x="344500" y="264375"/>
            <a:ext cx="84369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25" y="6307525"/>
            <a:ext cx="2904150" cy="193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500" y="6420957"/>
            <a:ext cx="2169824" cy="16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4"/>
          <p:cNvSpPr/>
          <p:nvPr/>
        </p:nvSpPr>
        <p:spPr>
          <a:xfrm>
            <a:off x="4143200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4"/>
          <p:cNvSpPr/>
          <p:nvPr/>
        </p:nvSpPr>
        <p:spPr>
          <a:xfrm rot="-2700000">
            <a:off x="5970671" y="6351026"/>
            <a:ext cx="501480" cy="25074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4"/>
          <p:cNvSpPr/>
          <p:nvPr/>
        </p:nvSpPr>
        <p:spPr>
          <a:xfrm>
            <a:off x="5995725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44"/>
          <p:cNvSpPr txBox="1"/>
          <p:nvPr/>
        </p:nvSpPr>
        <p:spPr>
          <a:xfrm>
            <a:off x="6905525" y="514350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Latency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44"/>
          <p:cNvSpPr txBox="1"/>
          <p:nvPr/>
        </p:nvSpPr>
        <p:spPr>
          <a:xfrm>
            <a:off x="6905525" y="621045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Bandwidth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44"/>
          <p:cNvSpPr txBox="1"/>
          <p:nvPr/>
        </p:nvSpPr>
        <p:spPr>
          <a:xfrm>
            <a:off x="7011575" y="7010525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Power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1" name="Google Shape;34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600" y="477575"/>
            <a:ext cx="2669098" cy="17744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42" name="Google Shape;34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298" y="2730818"/>
            <a:ext cx="2043699" cy="20437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3" name="Google Shape;343;p44"/>
          <p:cNvSpPr txBox="1"/>
          <p:nvPr/>
        </p:nvSpPr>
        <p:spPr>
          <a:xfrm>
            <a:off x="3793950" y="685725"/>
            <a:ext cx="24861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High power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High bandwidth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High latency</a:t>
            </a:r>
            <a:endParaRPr b="1" sz="2500">
              <a:solidFill>
                <a:schemeClr val="accen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44" name="Google Shape;344;p44"/>
          <p:cNvSpPr txBox="1"/>
          <p:nvPr/>
        </p:nvSpPr>
        <p:spPr>
          <a:xfrm>
            <a:off x="3793950" y="3073575"/>
            <a:ext cx="31062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Low power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Low bandwidth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345" name="Google Shape;345;p44"/>
          <p:cNvCxnSpPr/>
          <p:nvPr/>
        </p:nvCxnSpPr>
        <p:spPr>
          <a:xfrm>
            <a:off x="3519331" y="301400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6" name="Google Shape;346;p44"/>
          <p:cNvCxnSpPr/>
          <p:nvPr/>
        </p:nvCxnSpPr>
        <p:spPr>
          <a:xfrm>
            <a:off x="3519331" y="2730825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7" name="Google Shape;347;p44"/>
          <p:cNvSpPr txBox="1"/>
          <p:nvPr>
            <p:ph idx="4294967295" type="title"/>
          </p:nvPr>
        </p:nvSpPr>
        <p:spPr>
          <a:xfrm>
            <a:off x="344500" y="264375"/>
            <a:ext cx="84369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348" name="Google Shape;348;p44"/>
          <p:cNvSpPr/>
          <p:nvPr/>
        </p:nvSpPr>
        <p:spPr>
          <a:xfrm>
            <a:off x="6280050" y="1015400"/>
            <a:ext cx="1727788" cy="877775"/>
          </a:xfrm>
          <a:custGeom>
            <a:rect b="b" l="l" r="r" t="t"/>
            <a:pathLst>
              <a:path extrusionOk="0" h="35111" w="62726">
                <a:moveTo>
                  <a:pt x="62726" y="0"/>
                </a:moveTo>
                <a:cubicBezTo>
                  <a:pt x="60112" y="5298"/>
                  <a:pt x="57498" y="26065"/>
                  <a:pt x="47044" y="31787"/>
                </a:cubicBezTo>
                <a:cubicBezTo>
                  <a:pt x="36590" y="37509"/>
                  <a:pt x="7841" y="33906"/>
                  <a:pt x="0" y="3433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25" y="6307525"/>
            <a:ext cx="2904150" cy="193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500" y="6420957"/>
            <a:ext cx="2169824" cy="16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5"/>
          <p:cNvSpPr/>
          <p:nvPr/>
        </p:nvSpPr>
        <p:spPr>
          <a:xfrm>
            <a:off x="4143200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5"/>
          <p:cNvSpPr/>
          <p:nvPr/>
        </p:nvSpPr>
        <p:spPr>
          <a:xfrm rot="-2700000">
            <a:off x="5970671" y="6351026"/>
            <a:ext cx="501480" cy="25074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5"/>
          <p:cNvSpPr/>
          <p:nvPr/>
        </p:nvSpPr>
        <p:spPr>
          <a:xfrm>
            <a:off x="5995725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5"/>
          <p:cNvSpPr txBox="1"/>
          <p:nvPr/>
        </p:nvSpPr>
        <p:spPr>
          <a:xfrm>
            <a:off x="6905525" y="514350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Latency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45"/>
          <p:cNvSpPr txBox="1"/>
          <p:nvPr/>
        </p:nvSpPr>
        <p:spPr>
          <a:xfrm>
            <a:off x="6905525" y="621045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Bandwidth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45"/>
          <p:cNvSpPr txBox="1"/>
          <p:nvPr/>
        </p:nvSpPr>
        <p:spPr>
          <a:xfrm>
            <a:off x="7011575" y="7010525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Power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1" name="Google Shape;36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600" y="477575"/>
            <a:ext cx="2669098" cy="17744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2" name="Google Shape;36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298" y="2730818"/>
            <a:ext cx="2043699" cy="20437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63" name="Google Shape;363;p45"/>
          <p:cNvSpPr txBox="1"/>
          <p:nvPr/>
        </p:nvSpPr>
        <p:spPr>
          <a:xfrm>
            <a:off x="3793950" y="685725"/>
            <a:ext cx="24861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High power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High bandwidth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High latency</a:t>
            </a:r>
            <a:endParaRPr b="1" sz="2500">
              <a:solidFill>
                <a:schemeClr val="accen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64" name="Google Shape;364;p45"/>
          <p:cNvSpPr txBox="1"/>
          <p:nvPr/>
        </p:nvSpPr>
        <p:spPr>
          <a:xfrm>
            <a:off x="3793950" y="3073575"/>
            <a:ext cx="31062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Low power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Low bandwidth</a:t>
            </a:r>
            <a:endParaRPr sz="2500"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Low latency</a:t>
            </a:r>
            <a:endParaRPr b="1" sz="25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365" name="Google Shape;365;p45"/>
          <p:cNvCxnSpPr/>
          <p:nvPr/>
        </p:nvCxnSpPr>
        <p:spPr>
          <a:xfrm>
            <a:off x="3519331" y="301400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6" name="Google Shape;366;p45"/>
          <p:cNvCxnSpPr/>
          <p:nvPr/>
        </p:nvCxnSpPr>
        <p:spPr>
          <a:xfrm>
            <a:off x="3519331" y="2730825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7" name="Google Shape;367;p45"/>
          <p:cNvSpPr txBox="1"/>
          <p:nvPr>
            <p:ph idx="4294967295" type="title"/>
          </p:nvPr>
        </p:nvSpPr>
        <p:spPr>
          <a:xfrm>
            <a:off x="344500" y="264375"/>
            <a:ext cx="84369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368" name="Google Shape;368;p45"/>
          <p:cNvSpPr/>
          <p:nvPr/>
        </p:nvSpPr>
        <p:spPr>
          <a:xfrm>
            <a:off x="6280050" y="1015400"/>
            <a:ext cx="1727788" cy="877775"/>
          </a:xfrm>
          <a:custGeom>
            <a:rect b="b" l="l" r="r" t="t"/>
            <a:pathLst>
              <a:path extrusionOk="0" h="35111" w="62726">
                <a:moveTo>
                  <a:pt x="62726" y="0"/>
                </a:moveTo>
                <a:cubicBezTo>
                  <a:pt x="60112" y="5298"/>
                  <a:pt x="57498" y="26065"/>
                  <a:pt x="47044" y="31787"/>
                </a:cubicBezTo>
                <a:cubicBezTo>
                  <a:pt x="36590" y="37509"/>
                  <a:pt x="7841" y="33906"/>
                  <a:pt x="0" y="3433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9" name="Google Shape;369;p45"/>
          <p:cNvSpPr/>
          <p:nvPr/>
        </p:nvSpPr>
        <p:spPr>
          <a:xfrm>
            <a:off x="5995725" y="1015400"/>
            <a:ext cx="2256850" cy="3157500"/>
          </a:xfrm>
          <a:custGeom>
            <a:rect b="b" l="l" r="r" t="t"/>
            <a:pathLst>
              <a:path extrusionOk="0" h="126300" w="90274">
                <a:moveTo>
                  <a:pt x="90274" y="0"/>
                </a:moveTo>
                <a:cubicBezTo>
                  <a:pt x="88155" y="10525"/>
                  <a:pt x="88437" y="50082"/>
                  <a:pt x="77559" y="63150"/>
                </a:cubicBezTo>
                <a:cubicBezTo>
                  <a:pt x="66681" y="76218"/>
                  <a:pt x="35389" y="68872"/>
                  <a:pt x="25005" y="78408"/>
                </a:cubicBezTo>
                <a:cubicBezTo>
                  <a:pt x="14621" y="87944"/>
                  <a:pt x="19425" y="112384"/>
                  <a:pt x="15257" y="120366"/>
                </a:cubicBezTo>
                <a:cubicBezTo>
                  <a:pt x="11090" y="128348"/>
                  <a:pt x="2543" y="125311"/>
                  <a:pt x="0" y="12630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25" y="6307525"/>
            <a:ext cx="2904150" cy="193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500" y="6420957"/>
            <a:ext cx="2169824" cy="16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6"/>
          <p:cNvSpPr/>
          <p:nvPr/>
        </p:nvSpPr>
        <p:spPr>
          <a:xfrm>
            <a:off x="4143200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6"/>
          <p:cNvSpPr/>
          <p:nvPr/>
        </p:nvSpPr>
        <p:spPr>
          <a:xfrm rot="-2700000">
            <a:off x="5970671" y="6351026"/>
            <a:ext cx="501480" cy="25074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6"/>
          <p:cNvSpPr/>
          <p:nvPr/>
        </p:nvSpPr>
        <p:spPr>
          <a:xfrm>
            <a:off x="5995725" y="7040825"/>
            <a:ext cx="501600" cy="25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6"/>
          <p:cNvSpPr txBox="1"/>
          <p:nvPr/>
        </p:nvSpPr>
        <p:spPr>
          <a:xfrm>
            <a:off x="6905525" y="514350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Latency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46"/>
          <p:cNvSpPr txBox="1"/>
          <p:nvPr/>
        </p:nvSpPr>
        <p:spPr>
          <a:xfrm>
            <a:off x="6905525" y="6210450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Bandwidth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46"/>
          <p:cNvSpPr txBox="1"/>
          <p:nvPr/>
        </p:nvSpPr>
        <p:spPr>
          <a:xfrm>
            <a:off x="7011575" y="7010525"/>
            <a:ext cx="2669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Power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2" name="Google Shape;38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9725" y="480713"/>
            <a:ext cx="2669098" cy="17744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83" name="Google Shape;38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65874" y="3045198"/>
            <a:ext cx="1447200" cy="144721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84" name="Google Shape;384;p46"/>
          <p:cNvSpPr txBox="1"/>
          <p:nvPr/>
        </p:nvSpPr>
        <p:spPr>
          <a:xfrm>
            <a:off x="4628075" y="688875"/>
            <a:ext cx="26031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3"/>
                </a:solidFill>
                <a:latin typeface="Google Sans"/>
                <a:ea typeface="Google Sans"/>
                <a:cs typeface="Google Sans"/>
                <a:sym typeface="Google Sans"/>
              </a:rPr>
              <a:t>High</a:t>
            </a:r>
            <a:r>
              <a:rPr lang="en" sz="2500">
                <a:solidFill>
                  <a:schemeClr val="accent3"/>
                </a:solidFill>
                <a:latin typeface="Google Sans"/>
                <a:ea typeface="Google Sans"/>
                <a:cs typeface="Google Sans"/>
                <a:sym typeface="Google Sans"/>
              </a:rPr>
              <a:t> power</a:t>
            </a:r>
            <a:endParaRPr sz="2500">
              <a:solidFill>
                <a:schemeClr val="accent3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High</a:t>
            </a:r>
            <a:r>
              <a:rPr lang="en" sz="25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 bandwidth</a:t>
            </a:r>
            <a:endParaRPr sz="25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High </a:t>
            </a:r>
            <a:r>
              <a:rPr lang="en" sz="2500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latency</a:t>
            </a:r>
            <a:endParaRPr sz="2500">
              <a:solidFill>
                <a:schemeClr val="accen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85" name="Google Shape;385;p46"/>
          <p:cNvSpPr txBox="1"/>
          <p:nvPr/>
        </p:nvSpPr>
        <p:spPr>
          <a:xfrm>
            <a:off x="4628075" y="3076713"/>
            <a:ext cx="31062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Low</a:t>
            </a:r>
            <a:r>
              <a:rPr lang="en" sz="25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 power</a:t>
            </a:r>
            <a:endParaRPr sz="2500">
              <a:solidFill>
                <a:schemeClr val="accent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Low</a:t>
            </a:r>
            <a:r>
              <a:rPr lang="en" sz="2500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 bandwidth</a:t>
            </a:r>
            <a:endParaRPr sz="2500">
              <a:solidFill>
                <a:schemeClr val="accent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Low </a:t>
            </a:r>
            <a:r>
              <a:rPr lang="en" sz="25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latency</a:t>
            </a:r>
            <a:endParaRPr sz="25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386" name="Google Shape;386;p46"/>
          <p:cNvCxnSpPr/>
          <p:nvPr/>
        </p:nvCxnSpPr>
        <p:spPr>
          <a:xfrm>
            <a:off x="4353456" y="304538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7" name="Google Shape;387;p46"/>
          <p:cNvCxnSpPr/>
          <p:nvPr/>
        </p:nvCxnSpPr>
        <p:spPr>
          <a:xfrm>
            <a:off x="4353456" y="2733963"/>
            <a:ext cx="0" cy="22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88" name="Google Shape;388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5475" y="2955125"/>
            <a:ext cx="1327192" cy="162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7"/>
          <p:cNvPicPr preferRelativeResize="0"/>
          <p:nvPr/>
        </p:nvPicPr>
        <p:blipFill rotWithShape="1">
          <a:blip r:embed="rId3">
            <a:alphaModFix/>
          </a:blip>
          <a:srcRect b="14296" l="18334" r="17356" t="11282"/>
          <a:stretch/>
        </p:blipFill>
        <p:spPr>
          <a:xfrm>
            <a:off x="6855175" y="1219775"/>
            <a:ext cx="1314249" cy="270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7"/>
          <p:cNvPicPr preferRelativeResize="0"/>
          <p:nvPr/>
        </p:nvPicPr>
        <p:blipFill rotWithShape="1">
          <a:blip r:embed="rId4">
            <a:alphaModFix/>
          </a:blip>
          <a:srcRect b="2128" l="12158" r="10352" t="13412"/>
          <a:stretch/>
        </p:blipFill>
        <p:spPr>
          <a:xfrm>
            <a:off x="3471112" y="1219775"/>
            <a:ext cx="1314238" cy="270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23" y="1549880"/>
            <a:ext cx="2043699" cy="20437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96" name="Google Shape;39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4889" y="1124385"/>
            <a:ext cx="2894736" cy="289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7"/>
          <p:cNvPicPr preferRelativeResize="0"/>
          <p:nvPr/>
        </p:nvPicPr>
        <p:blipFill rotWithShape="1">
          <a:blip r:embed="rId7">
            <a:alphaModFix amt="80000"/>
          </a:blip>
          <a:srcRect b="12257" l="0" r="0" t="0"/>
          <a:stretch/>
        </p:blipFill>
        <p:spPr>
          <a:xfrm>
            <a:off x="1724644" y="2067850"/>
            <a:ext cx="1525925" cy="10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28575">
              <a:srgbClr val="000000">
                <a:alpha val="34000"/>
              </a:srgbClr>
            </a:outerShdw>
          </a:effectLst>
        </p:spPr>
      </p:pic>
      <p:pic>
        <p:nvPicPr>
          <p:cNvPr id="398" name="Google Shape;398;p47"/>
          <p:cNvPicPr preferRelativeResize="0"/>
          <p:nvPr/>
        </p:nvPicPr>
        <p:blipFill rotWithShape="1">
          <a:blip r:embed="rId7">
            <a:alphaModFix amt="80000"/>
          </a:blip>
          <a:srcRect b="12257" l="0" r="0" t="0"/>
          <a:stretch/>
        </p:blipFill>
        <p:spPr>
          <a:xfrm>
            <a:off x="5066119" y="2067850"/>
            <a:ext cx="1525925" cy="10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28575">
              <a:srgbClr val="000000">
                <a:alpha val="34000"/>
              </a:srgbClr>
            </a:outerShdw>
          </a:effectLst>
        </p:spPr>
      </p:pic>
      <p:pic>
        <p:nvPicPr>
          <p:cNvPr id="399" name="Google Shape;39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852" y="1124372"/>
            <a:ext cx="2894736" cy="289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75" y="1684500"/>
            <a:ext cx="2669098" cy="17744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(</a:t>
            </a:r>
            <a:r>
              <a:rPr lang="en">
                <a:solidFill>
                  <a:schemeClr val="accent4"/>
                </a:solidFill>
              </a:rPr>
              <a:t>Deep</a:t>
            </a:r>
            <a:r>
              <a:rPr lang="en"/>
              <a:t>) Machine Learning?</a:t>
            </a:r>
            <a:endParaRPr/>
          </a:p>
        </p:txBody>
      </p: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344500" y="1718700"/>
            <a:ext cx="39693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AutoNum type="arabicPeriod"/>
            </a:pPr>
            <a:r>
              <a:rPr lang="en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rPr>
              <a:t>Machine Learning is a subfield of Artificial Intelligence focused on developing algorithms that learn to solve problems by analyzing data for patterns</a:t>
            </a:r>
            <a:endParaRPr>
              <a:solidFill>
                <a:srgbClr val="5F6368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Clr>
                <a:srgbClr val="80868B"/>
              </a:buClr>
              <a:buSzPts val="1800"/>
              <a:buFont typeface="Arial"/>
              <a:buAutoNum type="arabicPeriod"/>
            </a:pPr>
            <a:r>
              <a:rPr b="1" lang="en">
                <a:solidFill>
                  <a:srgbClr val="A51C30"/>
                </a:solidFill>
                <a:latin typeface="Google Sans"/>
                <a:ea typeface="Google Sans"/>
                <a:cs typeface="Google Sans"/>
                <a:sym typeface="Google Sans"/>
              </a:rPr>
              <a:t>Deep Learning</a:t>
            </a:r>
            <a:r>
              <a:rPr lang="en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 is a type of Machine Learning that leverages </a:t>
            </a:r>
            <a:r>
              <a:rPr b="1" lang="en">
                <a:solidFill>
                  <a:srgbClr val="A51C30"/>
                </a:solidFill>
                <a:latin typeface="Google Sans"/>
                <a:ea typeface="Google Sans"/>
                <a:cs typeface="Google Sans"/>
                <a:sym typeface="Google Sans"/>
              </a:rPr>
              <a:t>Neural Networks</a:t>
            </a:r>
            <a:r>
              <a:rPr lang="en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 and </a:t>
            </a:r>
            <a:r>
              <a:rPr b="1" lang="en">
                <a:solidFill>
                  <a:srgbClr val="A51C30"/>
                </a:solidFill>
                <a:latin typeface="Google Sans"/>
                <a:ea typeface="Google Sans"/>
                <a:cs typeface="Google Sans"/>
                <a:sym typeface="Google Sans"/>
              </a:rPr>
              <a:t>Big Data</a:t>
            </a:r>
            <a:endParaRPr b="1">
              <a:solidFill>
                <a:srgbClr val="A51C30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08" name="Google Shape;108;p22"/>
          <p:cNvSpPr/>
          <p:nvPr/>
        </p:nvSpPr>
        <p:spPr>
          <a:xfrm>
            <a:off x="5006450" y="311000"/>
            <a:ext cx="3792300" cy="2863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2"/>
          <p:cNvSpPr/>
          <p:nvPr/>
        </p:nvSpPr>
        <p:spPr>
          <a:xfrm>
            <a:off x="5481646" y="834625"/>
            <a:ext cx="2841900" cy="2145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2"/>
          <p:cNvSpPr/>
          <p:nvPr/>
        </p:nvSpPr>
        <p:spPr>
          <a:xfrm>
            <a:off x="6015800" y="1438100"/>
            <a:ext cx="1773600" cy="13392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2"/>
          <p:cNvSpPr txBox="1"/>
          <p:nvPr/>
        </p:nvSpPr>
        <p:spPr>
          <a:xfrm>
            <a:off x="5310500" y="412350"/>
            <a:ext cx="2153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Artificial  Intelligence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12" name="Google Shape;112;p22"/>
          <p:cNvSpPr txBox="1"/>
          <p:nvPr/>
        </p:nvSpPr>
        <p:spPr>
          <a:xfrm>
            <a:off x="5699075" y="880700"/>
            <a:ext cx="2153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Machine Learning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13" name="Google Shape;113;p22"/>
          <p:cNvSpPr txBox="1"/>
          <p:nvPr/>
        </p:nvSpPr>
        <p:spPr>
          <a:xfrm>
            <a:off x="6117150" y="1463900"/>
            <a:ext cx="2153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Deep Learning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75" y="1684500"/>
            <a:ext cx="2669098" cy="17744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0" name="Google Shape;41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675" y="1684501"/>
            <a:ext cx="1774480" cy="17744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1" name="Google Shape;411;p49"/>
          <p:cNvPicPr preferRelativeResize="0"/>
          <p:nvPr/>
        </p:nvPicPr>
        <p:blipFill rotWithShape="1">
          <a:blip r:embed="rId5">
            <a:alphaModFix amt="80000"/>
          </a:blip>
          <a:srcRect b="12257" l="0" r="0" t="0"/>
          <a:stretch/>
        </p:blipFill>
        <p:spPr>
          <a:xfrm>
            <a:off x="3217777" y="2134236"/>
            <a:ext cx="1324913" cy="87503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28575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75" y="1684500"/>
            <a:ext cx="2669098" cy="17744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7" name="Google Shape;41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675" y="1684501"/>
            <a:ext cx="1774480" cy="17744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8" name="Google Shape;418;p50"/>
          <p:cNvPicPr preferRelativeResize="0"/>
          <p:nvPr/>
        </p:nvPicPr>
        <p:blipFill rotWithShape="1">
          <a:blip r:embed="rId5">
            <a:alphaModFix amt="80000"/>
          </a:blip>
          <a:srcRect b="12257" l="0" r="0" t="0"/>
          <a:stretch/>
        </p:blipFill>
        <p:spPr>
          <a:xfrm>
            <a:off x="5738402" y="2134236"/>
            <a:ext cx="1324913" cy="87503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28575">
              <a:srgbClr val="000000">
                <a:alpha val="34000"/>
              </a:srgbClr>
            </a:outerShdw>
          </a:effectLst>
        </p:spPr>
      </p:pic>
      <p:pic>
        <p:nvPicPr>
          <p:cNvPr id="419" name="Google Shape;419;p50"/>
          <p:cNvPicPr preferRelativeResize="0"/>
          <p:nvPr/>
        </p:nvPicPr>
        <p:blipFill rotWithShape="1">
          <a:blip r:embed="rId5">
            <a:alphaModFix amt="80000"/>
          </a:blip>
          <a:srcRect b="12257" l="0" r="0" t="0"/>
          <a:stretch/>
        </p:blipFill>
        <p:spPr>
          <a:xfrm>
            <a:off x="3217777" y="2134236"/>
            <a:ext cx="1324913" cy="87503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28575">
              <a:srgbClr val="000000">
                <a:alpha val="34000"/>
              </a:srgbClr>
            </a:outerShdw>
          </a:effectLst>
        </p:spPr>
      </p:pic>
      <p:pic>
        <p:nvPicPr>
          <p:cNvPr id="420" name="Google Shape;420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0725" y="1966100"/>
            <a:ext cx="1447201" cy="17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0426" y="870200"/>
            <a:ext cx="827800" cy="8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0"/>
          <p:cNvSpPr txBox="1"/>
          <p:nvPr/>
        </p:nvSpPr>
        <p:spPr>
          <a:xfrm>
            <a:off x="6976325" y="1637463"/>
            <a:ext cx="15960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Google</a:t>
            </a:r>
            <a:r>
              <a:rPr lang="en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 Assistant</a:t>
            </a:r>
            <a:endParaRPr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25" y="2472663"/>
            <a:ext cx="1447201" cy="17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726" y="1376762"/>
            <a:ext cx="827800" cy="8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1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Endpoint Devices</a:t>
            </a:r>
            <a:endParaRPr/>
          </a:p>
        </p:txBody>
      </p:sp>
      <p:sp>
        <p:nvSpPr>
          <p:cNvPr id="430" name="Google Shape;430;p51"/>
          <p:cNvSpPr txBox="1"/>
          <p:nvPr/>
        </p:nvSpPr>
        <p:spPr>
          <a:xfrm>
            <a:off x="396625" y="2144025"/>
            <a:ext cx="15960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Google</a:t>
            </a:r>
            <a:r>
              <a:rPr lang="en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 Assistant</a:t>
            </a:r>
            <a:endParaRPr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2"/>
          <p:cNvPicPr preferRelativeResize="0"/>
          <p:nvPr/>
        </p:nvPicPr>
        <p:blipFill rotWithShape="1">
          <a:blip r:embed="rId3">
            <a:alphaModFix/>
          </a:blip>
          <a:srcRect b="0" l="0" r="0" t="35802"/>
          <a:stretch/>
        </p:blipFill>
        <p:spPr>
          <a:xfrm>
            <a:off x="5732850" y="2144029"/>
            <a:ext cx="2399825" cy="15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2"/>
          <p:cNvPicPr preferRelativeResize="0"/>
          <p:nvPr/>
        </p:nvPicPr>
        <p:blipFill rotWithShape="1">
          <a:blip r:embed="rId4">
            <a:alphaModFix/>
          </a:blip>
          <a:srcRect b="7011" l="0" r="0" t="0"/>
          <a:stretch/>
        </p:blipFill>
        <p:spPr>
          <a:xfrm>
            <a:off x="4783883" y="3872300"/>
            <a:ext cx="1371910" cy="12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2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Endpoint Devices</a:t>
            </a:r>
            <a:endParaRPr/>
          </a:p>
        </p:txBody>
      </p:sp>
      <p:pic>
        <p:nvPicPr>
          <p:cNvPr id="438" name="Google Shape;43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025" y="2472663"/>
            <a:ext cx="1447201" cy="17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726" y="1376762"/>
            <a:ext cx="827800" cy="8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2"/>
          <p:cNvSpPr txBox="1"/>
          <p:nvPr/>
        </p:nvSpPr>
        <p:spPr>
          <a:xfrm>
            <a:off x="396625" y="2144025"/>
            <a:ext cx="15960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Google</a:t>
            </a:r>
            <a:r>
              <a:rPr lang="en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rPr>
              <a:t> Assistant</a:t>
            </a:r>
            <a:endParaRPr>
              <a:solidFill>
                <a:srgbClr val="999999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441" name="Google Shape;441;p52"/>
          <p:cNvCxnSpPr/>
          <p:nvPr/>
        </p:nvCxnSpPr>
        <p:spPr>
          <a:xfrm flipH="1">
            <a:off x="2333250" y="1518950"/>
            <a:ext cx="1192800" cy="1093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2" name="Google Shape;442;p52"/>
          <p:cNvCxnSpPr/>
          <p:nvPr/>
        </p:nvCxnSpPr>
        <p:spPr>
          <a:xfrm rot="10800000">
            <a:off x="2333425" y="2983250"/>
            <a:ext cx="1232400" cy="1129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3" name="Google Shape;44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50763" y="1871275"/>
            <a:ext cx="827800" cy="148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658244">
            <a:off x="5865308" y="311025"/>
            <a:ext cx="827801" cy="14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292835">
            <a:off x="4863337" y="316175"/>
            <a:ext cx="1623700" cy="1623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6" name="Google Shape;446;p52"/>
          <p:cNvGrpSpPr/>
          <p:nvPr/>
        </p:nvGrpSpPr>
        <p:grpSpPr>
          <a:xfrm>
            <a:off x="6141713" y="245700"/>
            <a:ext cx="3340449" cy="2226974"/>
            <a:chOff x="6087350" y="1792925"/>
            <a:chExt cx="3340449" cy="2226974"/>
          </a:xfrm>
        </p:grpSpPr>
        <p:pic>
          <p:nvPicPr>
            <p:cNvPr id="447" name="Google Shape;447;p5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087350" y="1792925"/>
              <a:ext cx="3340449" cy="22269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8" name="Google Shape;448;p52"/>
            <p:cNvSpPr txBox="1"/>
            <p:nvPr/>
          </p:nvSpPr>
          <p:spPr>
            <a:xfrm>
              <a:off x="7386325" y="2742900"/>
              <a:ext cx="742500" cy="3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B7B7B7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nest</a:t>
              </a:r>
              <a:endParaRPr>
                <a:solidFill>
                  <a:srgbClr val="B7B7B7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</p:grpSp>
      <p:pic>
        <p:nvPicPr>
          <p:cNvPr id="449" name="Google Shape;449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>
            <a:off x="5953282" y="4294281"/>
            <a:ext cx="794701" cy="43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3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</a:rPr>
              <a:t>What is (Deep) Machine Learning?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455" name="Google Shape;455;p53"/>
          <p:cNvSpPr txBox="1"/>
          <p:nvPr>
            <p:ph idx="1" type="body"/>
          </p:nvPr>
        </p:nvSpPr>
        <p:spPr>
          <a:xfrm>
            <a:off x="344500" y="1718700"/>
            <a:ext cx="39693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Google Sans"/>
              <a:buAutoNum type="arabicPeriod"/>
            </a:pPr>
            <a:r>
              <a:rPr lang="en">
                <a:solidFill>
                  <a:srgbClr val="CCCCCC"/>
                </a:solidFill>
                <a:latin typeface="Google Sans"/>
                <a:ea typeface="Google Sans"/>
                <a:cs typeface="Google Sans"/>
                <a:sym typeface="Google Sans"/>
              </a:rPr>
              <a:t>Machine Learning is a subfield of Artificial Intelligence focused on developing algorithms that learn to solve problems by analyzing data for patterns</a:t>
            </a:r>
            <a:endParaRPr>
              <a:solidFill>
                <a:srgbClr val="CCCCCC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Clr>
                <a:srgbClr val="CCCCCC"/>
              </a:buClr>
              <a:buSzPts val="1800"/>
              <a:buFont typeface="Arial"/>
              <a:buAutoNum type="arabicPeriod"/>
            </a:pPr>
            <a:r>
              <a:rPr b="1" lang="en">
                <a:solidFill>
                  <a:srgbClr val="CCCCCC"/>
                </a:solidFill>
                <a:latin typeface="Google Sans"/>
                <a:ea typeface="Google Sans"/>
                <a:cs typeface="Google Sans"/>
                <a:sym typeface="Google Sans"/>
              </a:rPr>
              <a:t>Deep Learning</a:t>
            </a:r>
            <a:r>
              <a:rPr lang="en">
                <a:solidFill>
                  <a:srgbClr val="CCCCCC"/>
                </a:solidFill>
                <a:latin typeface="Google Sans"/>
                <a:ea typeface="Google Sans"/>
                <a:cs typeface="Google Sans"/>
                <a:sym typeface="Google Sans"/>
              </a:rPr>
              <a:t> is a type of Machine Learning that leverages </a:t>
            </a:r>
            <a:r>
              <a:rPr b="1" lang="en">
                <a:solidFill>
                  <a:srgbClr val="CCCCCC"/>
                </a:solidFill>
                <a:latin typeface="Google Sans"/>
                <a:ea typeface="Google Sans"/>
                <a:cs typeface="Google Sans"/>
                <a:sym typeface="Google Sans"/>
              </a:rPr>
              <a:t>Neural Networks</a:t>
            </a:r>
            <a:r>
              <a:rPr lang="en">
                <a:solidFill>
                  <a:srgbClr val="CCCCCC"/>
                </a:solidFill>
                <a:latin typeface="Google Sans"/>
                <a:ea typeface="Google Sans"/>
                <a:cs typeface="Google Sans"/>
                <a:sym typeface="Google Sans"/>
              </a:rPr>
              <a:t> and </a:t>
            </a:r>
            <a:r>
              <a:rPr b="1" lang="en">
                <a:solidFill>
                  <a:schemeClr val="accent6"/>
                </a:solidFill>
                <a:latin typeface="Google Sans"/>
                <a:ea typeface="Google Sans"/>
                <a:cs typeface="Google Sans"/>
                <a:sym typeface="Google Sans"/>
              </a:rPr>
              <a:t>Big Data</a:t>
            </a:r>
            <a:endParaRPr b="1">
              <a:solidFill>
                <a:schemeClr val="accent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456" name="Google Shape;456;p53"/>
          <p:cNvPicPr preferRelativeResize="0"/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4555650" y="0"/>
            <a:ext cx="458662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3"/>
          <p:cNvPicPr preferRelativeResize="0"/>
          <p:nvPr/>
        </p:nvPicPr>
        <p:blipFill rotWithShape="1">
          <a:blip r:embed="rId4">
            <a:alphaModFix amt="80000"/>
          </a:blip>
          <a:srcRect b="12257" l="0" r="0" t="0"/>
          <a:stretch/>
        </p:blipFill>
        <p:spPr>
          <a:xfrm rot="10800000">
            <a:off x="2036550" y="4427995"/>
            <a:ext cx="1324925" cy="68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28575">
              <a:srgbClr val="000000">
                <a:alpha val="34000"/>
              </a:srgbClr>
            </a:outerShdw>
          </a:effectLst>
        </p:spPr>
      </p:pic>
      <p:sp>
        <p:nvSpPr>
          <p:cNvPr id="458" name="Google Shape;458;p53"/>
          <p:cNvSpPr/>
          <p:nvPr/>
        </p:nvSpPr>
        <p:spPr>
          <a:xfrm>
            <a:off x="802600" y="4558943"/>
            <a:ext cx="1133100" cy="427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4"/>
          <p:cNvSpPr txBox="1"/>
          <p:nvPr/>
        </p:nvSpPr>
        <p:spPr>
          <a:xfrm>
            <a:off x="235711" y="1915860"/>
            <a:ext cx="42792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" sz="5400" u="none" cap="none" strike="noStrike">
                <a:solidFill>
                  <a:srgbClr val="A51C30"/>
                </a:solidFill>
                <a:latin typeface="Google Sans"/>
                <a:ea typeface="Google Sans"/>
                <a:cs typeface="Google Sans"/>
                <a:sym typeface="Google Sans"/>
              </a:rPr>
              <a:t>5 Quintillion</a:t>
            </a:r>
            <a:endParaRPr b="1">
              <a:solidFill>
                <a:srgbClr val="A51C30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8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bytes of data produced every day by IoT</a:t>
            </a:r>
            <a:endParaRPr i="0" sz="2800" u="none" cap="none" strike="noStrike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64" name="Google Shape;464;p54"/>
          <p:cNvSpPr txBox="1"/>
          <p:nvPr/>
        </p:nvSpPr>
        <p:spPr>
          <a:xfrm>
            <a:off x="153501" y="4540275"/>
            <a:ext cx="49683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latin typeface="Google Sans"/>
                <a:ea typeface="Google Sans"/>
                <a:cs typeface="Google Sans"/>
                <a:sym typeface="Google Sans"/>
              </a:rPr>
              <a:t>Source: </a:t>
            </a:r>
            <a:r>
              <a:rPr lang="en" sz="1100">
                <a:latin typeface="Google Sans"/>
                <a:ea typeface="Google Sans"/>
                <a:cs typeface="Google Sans"/>
                <a:sym typeface="Google Sans"/>
              </a:rPr>
              <a:t>Harvard Business Review, </a:t>
            </a:r>
            <a:r>
              <a:rPr lang="en" sz="1100" u="sng">
                <a:latin typeface="Google Sans"/>
                <a:ea typeface="Google Sans"/>
                <a:cs typeface="Google Sans"/>
                <a:sym typeface="Google Sans"/>
                <a:hlinkClick r:id="rId3"/>
              </a:rPr>
              <a:t>What’s Your Data Strategy?</a:t>
            </a:r>
            <a:r>
              <a:rPr lang="en" sz="1100">
                <a:uFill>
                  <a:noFill/>
                </a:uFill>
                <a:latin typeface="Google Sans"/>
                <a:ea typeface="Google Sans"/>
                <a:cs typeface="Google Sans"/>
                <a:sym typeface="Google Sans"/>
                <a:hlinkClick r:id="rId4"/>
              </a:rPr>
              <a:t>, </a:t>
            </a:r>
            <a:r>
              <a:rPr lang="en" sz="1100">
                <a:latin typeface="Google Sans"/>
                <a:ea typeface="Google Sans"/>
                <a:cs typeface="Google Sans"/>
                <a:sym typeface="Google Sans"/>
              </a:rPr>
              <a:t>April 18, 2017</a:t>
            </a:r>
            <a:endParaRPr i="0" sz="1100" u="none" cap="none" strike="noStrike"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latin typeface="Google Sans"/>
                <a:ea typeface="Google Sans"/>
                <a:cs typeface="Google Sans"/>
                <a:sym typeface="Google Sans"/>
              </a:rPr>
              <a:t>Cisco, </a:t>
            </a:r>
            <a:r>
              <a:rPr i="0" lang="en" sz="1100" u="sng" cap="none" strike="noStrike">
                <a:latin typeface="Google Sans"/>
                <a:ea typeface="Google Sans"/>
                <a:cs typeface="Google Sans"/>
                <a:sym typeface="Google Sans"/>
                <a:hlinkClick r:id="rId5"/>
              </a:rPr>
              <a:t>Internet of Things (IoT) Data Continues to Explode Exponentially. Who Is Using That Data and How?</a:t>
            </a:r>
            <a:r>
              <a:rPr i="0" lang="en" sz="1100" u="none" cap="none" strike="noStrike">
                <a:latin typeface="Google Sans"/>
                <a:ea typeface="Google Sans"/>
                <a:cs typeface="Google Sans"/>
                <a:sym typeface="Google Sans"/>
              </a:rPr>
              <a:t>, Feb 5, 2018</a:t>
            </a:r>
            <a:endParaRPr sz="1100"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4"/>
          <p:cNvSpPr txBox="1"/>
          <p:nvPr/>
        </p:nvSpPr>
        <p:spPr>
          <a:xfrm>
            <a:off x="4663228" y="1832760"/>
            <a:ext cx="44160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" sz="6000" u="none" cap="none" strike="noStrike">
                <a:solidFill>
                  <a:srgbClr val="A51C30"/>
                </a:solidFill>
                <a:latin typeface="Google Sans"/>
                <a:ea typeface="Google Sans"/>
                <a:cs typeface="Google Sans"/>
                <a:sym typeface="Google Sans"/>
              </a:rPr>
              <a:t>&lt;1%</a:t>
            </a:r>
            <a:endParaRPr b="1">
              <a:solidFill>
                <a:srgbClr val="A51C30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8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of </a:t>
            </a:r>
            <a:r>
              <a:rPr lang="en" sz="2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u</a:t>
            </a:r>
            <a:r>
              <a:rPr i="0" lang="en" sz="28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nstructured data is analyzed or used at all</a:t>
            </a:r>
            <a:endParaRPr i="0" sz="2800" u="none" cap="none" strike="noStrike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66" name="Google Shape;466;p54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Good Data Left Behind</a:t>
            </a:r>
            <a:endParaRPr/>
          </a:p>
        </p:txBody>
      </p:sp>
      <p:cxnSp>
        <p:nvCxnSpPr>
          <p:cNvPr id="467" name="Google Shape;467;p54"/>
          <p:cNvCxnSpPr/>
          <p:nvPr/>
        </p:nvCxnSpPr>
        <p:spPr>
          <a:xfrm>
            <a:off x="4695475" y="1207875"/>
            <a:ext cx="0" cy="292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5"/>
          <p:cNvSpPr/>
          <p:nvPr/>
        </p:nvSpPr>
        <p:spPr>
          <a:xfrm>
            <a:off x="4561575" y="4700"/>
            <a:ext cx="45870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Half-screen. Show presenter.</a:t>
            </a:r>
            <a:endParaRPr/>
          </a:p>
        </p:txBody>
      </p:sp>
      <p:sp>
        <p:nvSpPr>
          <p:cNvPr id="473" name="Google Shape;473;p55"/>
          <p:cNvSpPr txBox="1"/>
          <p:nvPr>
            <p:ph idx="1" type="body"/>
          </p:nvPr>
        </p:nvSpPr>
        <p:spPr>
          <a:xfrm>
            <a:off x="344500" y="1718700"/>
            <a:ext cx="38646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ogle Sans"/>
              <a:buChar char="●"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ML has several diverse applications in the real-world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ogle Sans"/>
              <a:buChar char="●"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ML is increasingly moving from the cloud to endpoint devices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ogle Sans"/>
              <a:buChar char="●"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Endpoint devices are everywhere around us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74" name="Google Shape;474;p55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6"/>
          <p:cNvSpPr/>
          <p:nvPr/>
        </p:nvSpPr>
        <p:spPr>
          <a:xfrm>
            <a:off x="4700" y="4700"/>
            <a:ext cx="91440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Fullscreen. Show presenter.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 of Machine Learning</a:t>
            </a:r>
            <a:endParaRPr/>
          </a:p>
        </p:txBody>
      </p:sp>
      <p:pic>
        <p:nvPicPr>
          <p:cNvPr id="119" name="Google Shape;1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338" y="1545500"/>
            <a:ext cx="845725" cy="636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23"/>
          <p:cNvCxnSpPr/>
          <p:nvPr/>
        </p:nvCxnSpPr>
        <p:spPr>
          <a:xfrm>
            <a:off x="2357200" y="2566050"/>
            <a:ext cx="0" cy="54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1" name="Google Shape;1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337" y="3407988"/>
            <a:ext cx="633732" cy="7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 of Machine Learning</a:t>
            </a:r>
            <a:endParaRPr/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338" y="1545500"/>
            <a:ext cx="845725" cy="636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24"/>
          <p:cNvCxnSpPr/>
          <p:nvPr/>
        </p:nvCxnSpPr>
        <p:spPr>
          <a:xfrm>
            <a:off x="2357200" y="2566050"/>
            <a:ext cx="0" cy="54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9" name="Google Shape;1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337" y="3407988"/>
            <a:ext cx="633732" cy="7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9850" y="3449025"/>
            <a:ext cx="845726" cy="77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5850" y="1547107"/>
            <a:ext cx="633725" cy="633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4"/>
          <p:cNvCxnSpPr/>
          <p:nvPr/>
        </p:nvCxnSpPr>
        <p:spPr>
          <a:xfrm>
            <a:off x="4502700" y="2566038"/>
            <a:ext cx="0" cy="54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 of Machine Learning</a:t>
            </a:r>
            <a:endParaRPr/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338" y="1545500"/>
            <a:ext cx="845725" cy="636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25"/>
          <p:cNvCxnSpPr/>
          <p:nvPr/>
        </p:nvCxnSpPr>
        <p:spPr>
          <a:xfrm>
            <a:off x="2357200" y="2566050"/>
            <a:ext cx="0" cy="54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337" y="3407988"/>
            <a:ext cx="633732" cy="7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9850" y="3449025"/>
            <a:ext cx="845726" cy="77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5850" y="1547107"/>
            <a:ext cx="633725" cy="633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25"/>
          <p:cNvCxnSpPr/>
          <p:nvPr/>
        </p:nvCxnSpPr>
        <p:spPr>
          <a:xfrm>
            <a:off x="4502700" y="2566038"/>
            <a:ext cx="0" cy="54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4" name="Google Shape;14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9575" y="1528538"/>
            <a:ext cx="735814" cy="67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5349" y="3377950"/>
            <a:ext cx="984292" cy="835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25"/>
          <p:cNvCxnSpPr/>
          <p:nvPr/>
        </p:nvCxnSpPr>
        <p:spPr>
          <a:xfrm>
            <a:off x="6717475" y="2566038"/>
            <a:ext cx="0" cy="54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Classification</a:t>
            </a: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175" y="971275"/>
            <a:ext cx="6667650" cy="375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 Detection</a:t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111" y="831836"/>
            <a:ext cx="5221776" cy="347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Segmentation</a:t>
            </a: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225" y="1024225"/>
            <a:ext cx="6955550" cy="3477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inyMLx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