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comments+xml" PartName="/ppt/comments/comment1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Roboto"/>
      <p:regular r:id="rId59"/>
      <p:bold r:id="rId60"/>
      <p:italic r:id="rId61"/>
      <p:boldItalic r:id="rId62"/>
    </p:embeddedFont>
    <p:embeddedFont>
      <p:font typeface="Google Sans"/>
      <p:regular r:id="rId63"/>
      <p:bold r:id="rId64"/>
      <p:italic r:id="rId65"/>
      <p:boldItalic r:id="rId66"/>
    </p:embeddedFont>
    <p:embeddedFont>
      <p:font typeface="Google Sans Medium"/>
      <p:regular r:id="rId67"/>
      <p:bold r:id="rId68"/>
      <p:italic r:id="rId69"/>
      <p:boldItalic r:id="rId70"/>
    </p:embeddedFont>
    <p:embeddedFont>
      <p:font typeface="Helvetica Neue Light"/>
      <p:regular r:id="rId71"/>
      <p:bold r:id="rId72"/>
      <p:italic r:id="rId73"/>
      <p:boldItalic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9" name="Vijay Janapa Reddi"/>
  <p:cmAuthor clrIdx="1" id="1" initials="" lastIdx="10" name="Dhilan Ramaprasad"/>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HelveticaNeueLight-italic.fntdata"/><Relationship Id="rId72" Type="http://schemas.openxmlformats.org/officeDocument/2006/relationships/font" Target="fonts/HelveticaNeueLight-bold.fntdata"/><Relationship Id="rId31" Type="http://schemas.openxmlformats.org/officeDocument/2006/relationships/slide" Target="slides/slide26.xml"/><Relationship Id="rId75" Type="http://schemas.openxmlformats.org/officeDocument/2006/relationships/font" Target="fonts/OpenSans-regular.fntdata"/><Relationship Id="rId30" Type="http://schemas.openxmlformats.org/officeDocument/2006/relationships/slide" Target="slides/slide25.xml"/><Relationship Id="rId74" Type="http://schemas.openxmlformats.org/officeDocument/2006/relationships/font" Target="fonts/HelveticaNeueLight-boldItalic.fntdata"/><Relationship Id="rId33" Type="http://schemas.openxmlformats.org/officeDocument/2006/relationships/slide" Target="slides/slide28.xml"/><Relationship Id="rId77" Type="http://schemas.openxmlformats.org/officeDocument/2006/relationships/font" Target="fonts/OpenSans-italic.fntdata"/><Relationship Id="rId32" Type="http://schemas.openxmlformats.org/officeDocument/2006/relationships/slide" Target="slides/slide27.xml"/><Relationship Id="rId76" Type="http://schemas.openxmlformats.org/officeDocument/2006/relationships/font" Target="fonts/OpenSans-bold.fntdata"/><Relationship Id="rId35" Type="http://schemas.openxmlformats.org/officeDocument/2006/relationships/slide" Target="slides/slide30.xml"/><Relationship Id="rId34" Type="http://schemas.openxmlformats.org/officeDocument/2006/relationships/slide" Target="slides/slide29.xml"/><Relationship Id="rId78" Type="http://schemas.openxmlformats.org/officeDocument/2006/relationships/font" Target="fonts/OpenSans-boldItalic.fntdata"/><Relationship Id="rId71" Type="http://schemas.openxmlformats.org/officeDocument/2006/relationships/font" Target="fonts/HelveticaNeueLight-regular.fntdata"/><Relationship Id="rId70" Type="http://schemas.openxmlformats.org/officeDocument/2006/relationships/font" Target="fonts/GoogleSansMedium-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5.xml"/><Relationship Id="rId64" Type="http://schemas.openxmlformats.org/officeDocument/2006/relationships/font" Target="fonts/GoogleSans-bold.fntdata"/><Relationship Id="rId63" Type="http://schemas.openxmlformats.org/officeDocument/2006/relationships/font" Target="fonts/GoogleSans-regular.fntdata"/><Relationship Id="rId22" Type="http://schemas.openxmlformats.org/officeDocument/2006/relationships/slide" Target="slides/slide17.xml"/><Relationship Id="rId66" Type="http://schemas.openxmlformats.org/officeDocument/2006/relationships/font" Target="fonts/GoogleSans-boldItalic.fntdata"/><Relationship Id="rId21" Type="http://schemas.openxmlformats.org/officeDocument/2006/relationships/slide" Target="slides/slide16.xml"/><Relationship Id="rId65" Type="http://schemas.openxmlformats.org/officeDocument/2006/relationships/font" Target="fonts/GoogleSans-italic.fntdata"/><Relationship Id="rId24" Type="http://schemas.openxmlformats.org/officeDocument/2006/relationships/slide" Target="slides/slide19.xml"/><Relationship Id="rId68" Type="http://schemas.openxmlformats.org/officeDocument/2006/relationships/font" Target="fonts/GoogleSansMedium-bold.fntdata"/><Relationship Id="rId23" Type="http://schemas.openxmlformats.org/officeDocument/2006/relationships/slide" Target="slides/slide18.xml"/><Relationship Id="rId67" Type="http://schemas.openxmlformats.org/officeDocument/2006/relationships/font" Target="fonts/GoogleSansMedium-regular.fntdata"/><Relationship Id="rId60" Type="http://schemas.openxmlformats.org/officeDocument/2006/relationships/font" Target="fonts/Roboto-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GoogleSansMedium-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10-06T16:05:27.117">
    <p:pos x="6000" y="0"/>
    <p:text>@dhilanramaprasad@college.harvard.edu and @brian_plancher@g.harvard.edu if there is anything more we can add and discuss about sensors that would be cool. just need a slide or two to build on the previous stuff.</p:text>
  </p:cm>
  <p:cm authorId="1" idx="1" dt="2020-10-06T16:05:27.117">
    <p:pos x="6000" y="0"/>
    <p:text>@vj@eecs.harvard.edu when thinking through script, as specific as possible here to meet fair use.  Glucose monitors from Jacobs School
apple Touch ID with potential to include PPG as exists in the Apple Watch crown ('outputs EKG")</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0-09-20T23:07:32.102">
    <p:pos x="6000" y="0"/>
    <p:text>@dhilanramaprasad@college.harvard.edu for output, we could show image of speaker, or actuation of a servo motor, or something about light, or generating some NLP output. since the output isn't where we spend the most of time we just want one (or more animated) slide to capture that output can be anything
_Reassigned to Dhilan Ramaprasad_</p:text>
  </p:cm>
  <p:cm authorId="0" idx="8" dt="2020-09-20T23:07:32.102">
    <p:pos x="6000" y="0"/>
    <p:text>oh! for starters, maybe we should work our way backwards from that golf examples -- the ML model makes tells how the ball performed, how the swing was and waht the human could do better? something like three things? And then out of those fundamentals we can talk about other acutations? please let me know i fthis doesn't make sense.</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9" dt="2020-09-30T06:35:25.024">
    <p:pos x="2977" y="597"/>
    <p:text>digital output (monitoring dashboard, etc.)</p:text>
  </p:cm>
  <p:cm authorId="1" idx="10" dt="2020-09-30T06:35:10.919">
    <p:pos x="598" y="597"/>
    <p:text>physical outputs</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0-09-20T22:39:01.549">
    <p:pos x="6000" y="0"/>
    <p:text>@dhilanramaprasad@college.harvard.edu and @brian_plancher@g.harvard.edu at this point, after going through the earlier slides, what do you two think would be the best way to tie up everything -- everything here being (1) tiny processors in devices ... (2) that are everywhere ... (3) that operate with ultra-low-power (even on coin cell batteries) ... (4) at low cost.
I feel this closing message here is super important so a nice illustration would be good. I can' tseem to think of one though. Maybe just a boring venn diagram (cost, power, form factor)?
_Assigned to Dhilan Ramaprasad_</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0-09-30T04:57:09.696">
    <p:pos x="742" y="988"/>
    <p:text>NVIDIA tesla GPU</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 dt="2020-10-06T16:06:12.952">
    <p:pos x="2574" y="1330"/>
    <p:text>Apple A12 chip (SoC?)</p:text>
  </p:cm>
  <p:cm authorId="1" idx="4" dt="2020-10-06T16:06:12.952">
    <p:pos x="2574" y="1330"/>
    <p:text>@vj@eecs.harvard.edu Okay to use this because we're explicit about size. We should emphasize the size and then make mention explicitly that this is the Apple A12 chip.</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5" dt="2020-10-06T16:06:58.819">
    <p:pos x="4129" y="1531"/>
    <p:text>Apple 0778 Processor in S1 chip</p:text>
  </p:cm>
  <p:cm authorId="1" idx="6" dt="2020-10-06T16:06:58.819">
    <p:pos x="4129" y="1531"/>
    <p:text>@vj@eecs.harvard.edu 
Again, analysis specifically about size, and explicit mention of S1 and/or 0778 in script to merit fair use.</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7" dt="2020-09-30T05:56:08.894">
    <p:pos x="3957" y="917"/>
    <p:text>explicitly make connection MCU = "microcontroller"</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0-10-06T16:07:38.698">
    <p:pos x="6000" y="0"/>
    <p:text>also, maybe ot the left of the fiugure include some high level specs of the processor. like it is an ARM processor blbaba (see the link in presenter notes)</p:text>
  </p:cm>
  <p:cm authorId="1" idx="8" dt="2020-10-06T16:07:38.698">
    <p:pos x="6000" y="0"/>
    <p:text>@vj@eecs.harvard.edu for fair use, explicitly draw attention to size and make mention of the product: Kinetis KL03 chip</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0-09-20T21:44:31.620">
    <p:pos x="6000" y="0"/>
    <p:text>@dhilanramaprasad@college.harvard.edu maybe some nice bold texting on this etc. to make sure that we are talking about massive scale ... (there are 250 billion MCUs today)</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0-09-20T22:22:27.209">
    <p:pos x="6000" y="0"/>
    <p:text>@dhilanramaprasad@college.harvard.edu we need to generate a chart that only has the "Units (M)" in this chart... as we are trying to say there are so many of them sold each year (and we need to keep the reerence that it is from IC inisghts)</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0-09-20T22:32:10.047">
    <p:pos x="6000" y="0"/>
    <p:text>@dhilanramaprasad@college.harvard.edu can we spruce this chart up somehow (ditch the MLPerf), make them same color. but the graph is basically showing big GPU, raspi system and then moving to the left -- the tinyMCU region. we want this animated. some simple google chart migth be easiest.</p:text>
  </p:cm>
  <p:cm authorId="0" idx="6" dt="2020-09-27T14:08:49.230">
    <p:pos x="6000" y="100"/>
    <p:text>@dhilanramaprasad@college.harvard.edu even the data from here could be itneresting: https://www.visiononline.org/vision-resources-details.cfm/vision-resources/Comparing-the-Performance-of-Different-Embedded-Systems/content_id/6714</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Electrocardiography" TargetMode="External"/><Relationship Id="rId3" Type="http://schemas.openxmlformats.org/officeDocument/2006/relationships/hyperlink" Target="https://www.acs.org/content/acs/en/pressroom/presspacs/2015/acs-presspac-january-14-2015/tattoo-like-sensor-can-detect-glucose-levels-without-a-painful-finger-prick.html" TargetMode="External"/><Relationship Id="rId4" Type="http://schemas.openxmlformats.org/officeDocument/2006/relationships/hyperlink" Target="https://commons.wikimedia.org/wiki/File:IPhone_6s_-_Touch_ID_front_view-93104.jp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nounproject.com/term/puzzle/2102706/" TargetMode="External"/><Relationship Id="rId3" Type="http://schemas.openxmlformats.org/officeDocument/2006/relationships/hyperlink" Target="https://thenounproject.com/search/?q=merge&amp;i=2448469"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 Id="rId4" Type="http://schemas.openxmlformats.org/officeDocument/2006/relationships/hyperlink" Target="https://commons.wikimedia.org/wiki/File:Apple-S1-in-watch.jpg" TargetMode="External"/><Relationship Id="rId5" Type="http://schemas.openxmlformats.org/officeDocument/2006/relationships/hyperlink" Target="https://en.wikipedia.org/wiki/File:Apple-S1-chips.jpg" TargetMode="External"/><Relationship Id="rId6" Type="http://schemas.openxmlformats.org/officeDocument/2006/relationships/hyperlink" Target="https://commons.wikimedia.org/wiki/File:Apple_Watch_(Space_Grey_42mm).pn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 Id="rId4" Type="http://schemas.openxmlformats.org/officeDocument/2006/relationships/hyperlink" Target="https://commons.wikimedia.org/wiki/File:Apple-S1-in-watch.jpg" TargetMode="External"/><Relationship Id="rId5" Type="http://schemas.openxmlformats.org/officeDocument/2006/relationships/hyperlink" Target="https://en.wikipedia.org/wiki/File:Apple-S1-chips.jpg" TargetMode="External"/><Relationship Id="rId6" Type="http://schemas.openxmlformats.org/officeDocument/2006/relationships/hyperlink" Target="https://commons.wikimedia.org/wiki/File:Apple_Watch_(Space_Grey_42mm).pn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 Id="rId4" Type="http://schemas.openxmlformats.org/officeDocument/2006/relationships/hyperlink" Target="https://commons.wikimedia.org/wiki/File:Apple-S1-in-watch.jpg" TargetMode="External"/><Relationship Id="rId5" Type="http://schemas.openxmlformats.org/officeDocument/2006/relationships/hyperlink" Target="https://en.wikipedia.org/wiki/File:Apple-S1-chips.jpg" TargetMode="External"/><Relationship Id="rId6" Type="http://schemas.openxmlformats.org/officeDocument/2006/relationships/hyperlink" Target="https://commons.wikimedia.org/wiki/File:Apple_Watch_(Space_Grey_42mm).pn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 Id="rId4" Type="http://schemas.openxmlformats.org/officeDocument/2006/relationships/hyperlink" Target="https://commons.wikimedia.org/wiki/File:Apple-S1-in-watch.jpg" TargetMode="External"/><Relationship Id="rId5" Type="http://schemas.openxmlformats.org/officeDocument/2006/relationships/hyperlink" Target="https://en.wikipedia.org/wiki/File:Apple-S1-chips.jpg" TargetMode="External"/><Relationship Id="rId6" Type="http://schemas.openxmlformats.org/officeDocument/2006/relationships/hyperlink" Target="https://commons.wikimedia.org/wiki/File:Apple_Watch_(Space_Grey_42mm).pn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 Id="rId4" Type="http://schemas.openxmlformats.org/officeDocument/2006/relationships/hyperlink" Target="https://commons.wikimedia.org/wiki/File:Apple-S1-in-watch.jpg" TargetMode="External"/><Relationship Id="rId5" Type="http://schemas.openxmlformats.org/officeDocument/2006/relationships/hyperlink" Target="https://en.wikipedia.org/wiki/File:Apple-S1-chips.jpg" TargetMode="External"/><Relationship Id="rId6" Type="http://schemas.openxmlformats.org/officeDocument/2006/relationships/hyperlink" Target="https://commons.wikimedia.org/wiki/File:Apple_Watch_(Space_Grey_42mm).p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 Id="rId4" Type="http://schemas.openxmlformats.org/officeDocument/2006/relationships/hyperlink" Target="https://commons.wikimedia.org/wiki/File:Apple-S1-in-watch.jpg" TargetMode="External"/><Relationship Id="rId5" Type="http://schemas.openxmlformats.org/officeDocument/2006/relationships/hyperlink" Target="https://en.wikipedia.org/wiki/File:Apple-S1-chips.jpg" TargetMode="External"/><Relationship Id="rId6" Type="http://schemas.openxmlformats.org/officeDocument/2006/relationships/hyperlink" Target="https://commons.wikimedia.org/wiki/File:Apple_Watch_(Space_Grey_42mm).png"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130561288@N04/47923436641/in/photostream/" TargetMode="External"/><Relationship Id="rId3" Type="http://schemas.openxmlformats.org/officeDocument/2006/relationships/hyperlink" Target="https://commons.wikimedia.org/wiki/File:IPhone_11_Pro_Max_Midnight_Green.svg" TargetMode="External"/><Relationship Id="rId4" Type="http://schemas.openxmlformats.org/officeDocument/2006/relationships/hyperlink" Target="https://commons.wikimedia.org/wiki/File:Apple-S1-in-watch.jpg" TargetMode="External"/><Relationship Id="rId5" Type="http://schemas.openxmlformats.org/officeDocument/2006/relationships/hyperlink" Target="https://en.wikipedia.org/wiki/File:Apple-S1-chips.jpg" TargetMode="External"/><Relationship Id="rId6" Type="http://schemas.openxmlformats.org/officeDocument/2006/relationships/hyperlink" Target="https://commons.wikimedia.org/wiki/File:Apple_Watch_(Space_Grey_42mm).pn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PC-Speaker_IMG_8161.JPG" TargetMode="External"/><Relationship Id="rId3" Type="http://schemas.openxmlformats.org/officeDocument/2006/relationships/hyperlink" Target="https://commons.wikimedia.org/wiki/File:Continuous_Rotation_Servo_(2).jpg"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PC-Speaker_IMG_8161.JPG" TargetMode="External"/><Relationship Id="rId3" Type="http://schemas.openxmlformats.org/officeDocument/2006/relationships/hyperlink" Target="https://commons.wikimedia.org/wiki/File:Continuous_Rotation_Servo_(2).jpg"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PC-Speaker_IMG_8161.JPG" TargetMode="External"/><Relationship Id="rId3" Type="http://schemas.openxmlformats.org/officeDocument/2006/relationships/hyperlink" Target="https://commons.wikimedia.org/wiki/File:Continuous_Rotation_Servo_(2).jpg"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nounproject.com/search/?q=output&amp;i=2386380" TargetMode="External"/><Relationship Id="rId3" Type="http://schemas.openxmlformats.org/officeDocument/2006/relationships/hyperlink" Target="https://thenounproject.com/search/?q=input&amp;i=2386437" TargetMode="External"/><Relationship Id="rId4" Type="http://schemas.openxmlformats.org/officeDocument/2006/relationships/hyperlink" Target="https://thenounproject.com/search/?q=processing&amp;i=3202979"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94db9f9f7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94db9f9f7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9c8f45405f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9c8f45405f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9c8f45405f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9c8f45405f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9c8f45405f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9c8f45405f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9b2481731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9b2481731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Acoutsic, biometric, force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Back and forth between this slide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9c8f45405f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9c8f45405f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Acoutsic, biometric, force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Back and forth between this slide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98180c7fea_0_10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98180c7fea_0_1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39700" marR="139700" rtl="0" algn="l">
              <a:lnSpc>
                <a:spcPct val="115000"/>
              </a:lnSpc>
              <a:spcBef>
                <a:spcPts val="1000"/>
              </a:spcBef>
              <a:spcAft>
                <a:spcPts val="0"/>
              </a:spcAft>
              <a:buNone/>
            </a:pPr>
            <a:r>
              <a:rPr lang="en" sz="1050">
                <a:solidFill>
                  <a:srgbClr val="3C4043"/>
                </a:solidFill>
                <a:highlight>
                  <a:srgbClr val="FFFFFF"/>
                </a:highlight>
                <a:latin typeface="Roboto"/>
                <a:ea typeface="Roboto"/>
                <a:cs typeface="Roboto"/>
                <a:sym typeface="Roboto"/>
              </a:rPr>
              <a:t>Glucose monitors from Jacobs School</a:t>
            </a:r>
            <a:endParaRPr sz="1050">
              <a:solidFill>
                <a:srgbClr val="3C4043"/>
              </a:solidFill>
              <a:highlight>
                <a:srgbClr val="FFFFFF"/>
              </a:highlight>
              <a:latin typeface="Roboto"/>
              <a:ea typeface="Roboto"/>
              <a:cs typeface="Roboto"/>
              <a:sym typeface="Roboto"/>
            </a:endParaRPr>
          </a:p>
          <a:p>
            <a:pPr indent="0" lvl="0" marL="139700" marR="139700" rtl="0" algn="l">
              <a:lnSpc>
                <a:spcPct val="115000"/>
              </a:lnSpc>
              <a:spcBef>
                <a:spcPts val="1000"/>
              </a:spcBef>
              <a:spcAft>
                <a:spcPts val="0"/>
              </a:spcAft>
              <a:buClr>
                <a:schemeClr val="dk1"/>
              </a:buClr>
              <a:buSzPts val="1100"/>
              <a:buFont typeface="Arial"/>
              <a:buNone/>
            </a:pPr>
            <a:r>
              <a:rPr lang="en" sz="1050">
                <a:solidFill>
                  <a:srgbClr val="4D5156"/>
                </a:solidFill>
                <a:highlight>
                  <a:srgbClr val="FFFFFF"/>
                </a:highlight>
                <a:latin typeface="Roboto"/>
                <a:ea typeface="Roboto"/>
                <a:cs typeface="Roboto"/>
                <a:sym typeface="Roboto"/>
              </a:rPr>
              <a:t>Electrocardiography is the process of producing an electrocardiogram. It is a graph of voltage versus time of the electrical activity of the heart using electrodes placed on the skin. </a:t>
            </a:r>
            <a:r>
              <a:rPr lang="en" sz="1050">
                <a:solidFill>
                  <a:srgbClr val="1A0DAB"/>
                </a:solidFill>
                <a:highlight>
                  <a:srgbClr val="FFFFFF"/>
                </a:highlight>
                <a:uFill>
                  <a:noFill/>
                </a:uFill>
                <a:latin typeface="Roboto"/>
                <a:ea typeface="Roboto"/>
                <a:cs typeface="Roboto"/>
                <a:sym typeface="Roboto"/>
                <a:hlinkClick r:id="rId2">
                  <a:extLst>
                    <a:ext uri="{A12FA001-AC4F-418D-AE19-62706E023703}">
                      <ahyp:hlinkClr val="tx"/>
                    </a:ext>
                  </a:extLst>
                </a:hlinkClick>
              </a:rPr>
              <a:t>Wikipedia</a:t>
            </a:r>
            <a:endParaRPr sz="1050">
              <a:solidFill>
                <a:srgbClr val="1A0DAB"/>
              </a:solidFill>
              <a:highlight>
                <a:srgbClr val="FFFFFF"/>
              </a:highlight>
              <a:latin typeface="Roboto"/>
              <a:ea typeface="Roboto"/>
              <a:cs typeface="Roboto"/>
              <a:sym typeface="Roboto"/>
            </a:endParaRPr>
          </a:p>
          <a:p>
            <a:pPr indent="0" lvl="0" marL="139700" marR="139700" rtl="0" algn="l">
              <a:lnSpc>
                <a:spcPct val="115000"/>
              </a:lnSpc>
              <a:spcBef>
                <a:spcPts val="1000"/>
              </a:spcBef>
              <a:spcAft>
                <a:spcPts val="0"/>
              </a:spcAft>
              <a:buClr>
                <a:schemeClr val="dk1"/>
              </a:buClr>
              <a:buSzPts val="1100"/>
              <a:buFont typeface="Arial"/>
              <a:buNone/>
            </a:pPr>
            <a:r>
              <a:t/>
            </a:r>
            <a:endParaRPr sz="1050">
              <a:solidFill>
                <a:srgbClr val="4D5156"/>
              </a:solidFill>
              <a:highlight>
                <a:srgbClr val="FFFFFF"/>
              </a:highlight>
              <a:latin typeface="Roboto"/>
              <a:ea typeface="Roboto"/>
              <a:cs typeface="Roboto"/>
              <a:sym typeface="Roboto"/>
            </a:endParaRPr>
          </a:p>
          <a:p>
            <a:pPr indent="0" lvl="0" marL="0" rtl="0" algn="l">
              <a:spcBef>
                <a:spcPts val="10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https://www.acs.org/content/acs/en/pressroom/presspacs/2015/acs-presspac-january-14-2015/tattoo-like-sensor-can-detect-glucose-levels-without-a-painful-finger-prick.html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https://commons.wikimedia.org/wiki/File:IPhone_6s_-_Touch_ID_front_view-93104.jpg</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9c8f45405f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9c8f45405f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Acoutsic, biometric, force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Back and forth between this slide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9c8f45405f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9c8f45405f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Acoutsic, biometric, force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Back and forth between this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9c8f45405f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9c8f45405f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9c8f45405f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9c8f45405f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98180c7fea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98180c7fea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https://thenounproject.com/term/puzzle/2102706/</a:t>
            </a:r>
            <a:endParaRPr/>
          </a:p>
          <a:p>
            <a:pPr indent="0" lvl="0" marL="0" rtl="0" algn="l">
              <a:spcBef>
                <a:spcPts val="0"/>
              </a:spcBef>
              <a:spcAft>
                <a:spcPts val="0"/>
              </a:spcAft>
              <a:buNone/>
            </a:pPr>
            <a:r>
              <a:rPr lang="en" u="sng">
                <a:solidFill>
                  <a:schemeClr val="hlink"/>
                </a:solidFill>
                <a:hlinkClick r:id="rId3"/>
              </a:rPr>
              <a:t>https://thenounproject.com/search/?q=merge&amp;i=2448469</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9c8f45405f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9c8f45405f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9c8f45405f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9c8f45405f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9c8f45405f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9c8f45405f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9c8f45405f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9c8f45405f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9c8f45405f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9c8f45405f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9c8f45405f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9c8f45405f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https://commons.wikimedia.org/wiki/File:Apple-S1-in-watch.jpg</a:t>
            </a:r>
            <a:endParaRPr/>
          </a:p>
          <a:p>
            <a:pPr indent="0" lvl="0" marL="0" rtl="0" algn="l">
              <a:spcBef>
                <a:spcPts val="0"/>
              </a:spcBef>
              <a:spcAft>
                <a:spcPts val="0"/>
              </a:spcAft>
              <a:buNone/>
            </a:pPr>
            <a:r>
              <a:rPr lang="en" u="sng">
                <a:solidFill>
                  <a:schemeClr val="hlink"/>
                </a:solidFill>
                <a:hlinkClick r:id="rId5"/>
              </a:rPr>
              <a:t>https://en.wikipedia.org/wiki/File:Apple-S1-chips.jpg</a:t>
            </a:r>
            <a:endParaRPr/>
          </a:p>
          <a:p>
            <a:pPr indent="0" lvl="0" marL="0" rtl="0" algn="l">
              <a:spcBef>
                <a:spcPts val="0"/>
              </a:spcBef>
              <a:spcAft>
                <a:spcPts val="0"/>
              </a:spcAft>
              <a:buClr>
                <a:schemeClr val="dk1"/>
              </a:buClr>
              <a:buSzPts val="1100"/>
              <a:buFont typeface="Arial"/>
              <a:buNone/>
            </a:pPr>
            <a:r>
              <a:rPr lang="en" u="sng">
                <a:solidFill>
                  <a:srgbClr val="1A73E8"/>
                </a:solidFill>
                <a:hlinkClick r:id="rId6">
                  <a:extLst>
                    <a:ext uri="{A12FA001-AC4F-418D-AE19-62706E023703}">
                      <ahyp:hlinkClr val="tx"/>
                    </a:ext>
                  </a:extLst>
                </a:hlinkClick>
              </a:rPr>
              <a:t>https://commons.wikimedia.org/wiki/File:Apple_Watch_(Space_Grey_42mm).png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9c8f45405f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9c8f45405f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https://commons.wikimedia.org/wiki/File:Apple-S1-in-watch.jpg</a:t>
            </a:r>
            <a:endParaRPr/>
          </a:p>
          <a:p>
            <a:pPr indent="0" lvl="0" marL="0" rtl="0" algn="l">
              <a:spcBef>
                <a:spcPts val="0"/>
              </a:spcBef>
              <a:spcAft>
                <a:spcPts val="0"/>
              </a:spcAft>
              <a:buNone/>
            </a:pPr>
            <a:r>
              <a:rPr lang="en" u="sng">
                <a:solidFill>
                  <a:schemeClr val="hlink"/>
                </a:solidFill>
                <a:hlinkClick r:id="rId5"/>
              </a:rPr>
              <a:t>https://en.wikipedia.org/wiki/File:Apple-S1-chips.jpg</a:t>
            </a:r>
            <a:endParaRPr/>
          </a:p>
          <a:p>
            <a:pPr indent="0" lvl="0" marL="0" rtl="0" algn="l">
              <a:spcBef>
                <a:spcPts val="0"/>
              </a:spcBef>
              <a:spcAft>
                <a:spcPts val="0"/>
              </a:spcAft>
              <a:buNone/>
            </a:pPr>
            <a:r>
              <a:rPr lang="en" u="sng">
                <a:solidFill>
                  <a:srgbClr val="1A73E8"/>
                </a:solidFill>
                <a:hlinkClick r:id="rId6">
                  <a:extLst>
                    <a:ext uri="{A12FA001-AC4F-418D-AE19-62706E023703}">
                      <ahyp:hlinkClr val="tx"/>
                    </a:ext>
                  </a:extLst>
                </a:hlinkClick>
              </a:rPr>
              <a:t>https://commons.wikimedia.org/wiki/File:Apple_Watch_(Space_Grey_42mm).png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9c8f45405f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9c8f45405f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https://commons.wikimedia.org/wiki/File:Apple-S1-in-watch.jpg</a:t>
            </a:r>
            <a:endParaRPr/>
          </a:p>
          <a:p>
            <a:pPr indent="0" lvl="0" marL="0" rtl="0" algn="l">
              <a:spcBef>
                <a:spcPts val="0"/>
              </a:spcBef>
              <a:spcAft>
                <a:spcPts val="0"/>
              </a:spcAft>
              <a:buNone/>
            </a:pPr>
            <a:r>
              <a:rPr lang="en" u="sng">
                <a:solidFill>
                  <a:schemeClr val="hlink"/>
                </a:solidFill>
                <a:hlinkClick r:id="rId5"/>
              </a:rPr>
              <a:t>https://en.wikipedia.org/wiki/File:Apple-S1-chips.jpg</a:t>
            </a:r>
            <a:endParaRPr/>
          </a:p>
          <a:p>
            <a:pPr indent="0" lvl="0" marL="0" rtl="0" algn="l">
              <a:spcBef>
                <a:spcPts val="0"/>
              </a:spcBef>
              <a:spcAft>
                <a:spcPts val="0"/>
              </a:spcAft>
              <a:buNone/>
            </a:pPr>
            <a:r>
              <a:rPr lang="en" u="sng">
                <a:solidFill>
                  <a:srgbClr val="1A73E8"/>
                </a:solidFill>
                <a:hlinkClick r:id="rId6">
                  <a:extLst>
                    <a:ext uri="{A12FA001-AC4F-418D-AE19-62706E023703}">
                      <ahyp:hlinkClr val="tx"/>
                    </a:ext>
                  </a:extLst>
                </a:hlinkClick>
              </a:rPr>
              <a:t>https://commons.wikimedia.org/wiki/File:Apple_Watch_(Space_Grey_42mm).png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9c8f45405f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9c8f45405f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https://commons.wikimedia.org/wiki/File:Apple-S1-in-watch.jpg</a:t>
            </a:r>
            <a:endParaRPr/>
          </a:p>
          <a:p>
            <a:pPr indent="0" lvl="0" marL="0" rtl="0" algn="l">
              <a:spcBef>
                <a:spcPts val="0"/>
              </a:spcBef>
              <a:spcAft>
                <a:spcPts val="0"/>
              </a:spcAft>
              <a:buNone/>
            </a:pPr>
            <a:r>
              <a:rPr lang="en" u="sng">
                <a:solidFill>
                  <a:schemeClr val="hlink"/>
                </a:solidFill>
                <a:hlinkClick r:id="rId5"/>
              </a:rPr>
              <a:t>https://en.wikipedia.org/wiki/File:Apple-S1-chips.jpg</a:t>
            </a:r>
            <a:endParaRPr/>
          </a:p>
          <a:p>
            <a:pPr indent="0" lvl="0" marL="0" rtl="0" algn="l">
              <a:spcBef>
                <a:spcPts val="0"/>
              </a:spcBef>
              <a:spcAft>
                <a:spcPts val="0"/>
              </a:spcAft>
              <a:buNone/>
            </a:pPr>
            <a:r>
              <a:rPr lang="en" u="sng">
                <a:solidFill>
                  <a:srgbClr val="1A73E8"/>
                </a:solidFill>
                <a:hlinkClick r:id="rId6">
                  <a:extLst>
                    <a:ext uri="{A12FA001-AC4F-418D-AE19-62706E023703}">
                      <ahyp:hlinkClr val="tx"/>
                    </a:ext>
                  </a:extLst>
                </a:hlinkClick>
              </a:rPr>
              <a:t>https://commons.wikimedia.org/wiki/File:Apple_Watch_(Space_Grey_42mm).png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9c8f45405f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9c8f45405f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https://commons.wikimedia.org/wiki/File:Apple-S1-in-watch.jpg</a:t>
            </a:r>
            <a:endParaRPr/>
          </a:p>
          <a:p>
            <a:pPr indent="0" lvl="0" marL="0" rtl="0" algn="l">
              <a:spcBef>
                <a:spcPts val="0"/>
              </a:spcBef>
              <a:spcAft>
                <a:spcPts val="0"/>
              </a:spcAft>
              <a:buNone/>
            </a:pPr>
            <a:r>
              <a:rPr lang="en" u="sng">
                <a:solidFill>
                  <a:schemeClr val="hlink"/>
                </a:solidFill>
                <a:hlinkClick r:id="rId5"/>
              </a:rPr>
              <a:t>https://en.wikipedia.org/wiki/File:Apple-S1-chips.jpg</a:t>
            </a:r>
            <a:endParaRPr/>
          </a:p>
          <a:p>
            <a:pPr indent="0" lvl="0" marL="0" rtl="0" algn="l">
              <a:spcBef>
                <a:spcPts val="0"/>
              </a:spcBef>
              <a:spcAft>
                <a:spcPts val="0"/>
              </a:spcAft>
              <a:buNone/>
            </a:pPr>
            <a:r>
              <a:rPr lang="en" u="sng">
                <a:solidFill>
                  <a:srgbClr val="1A73E8"/>
                </a:solidFill>
                <a:hlinkClick r:id="rId6">
                  <a:extLst>
                    <a:ext uri="{A12FA001-AC4F-418D-AE19-62706E023703}">
                      <ahyp:hlinkClr val="tx"/>
                    </a:ext>
                  </a:extLst>
                </a:hlinkClick>
              </a:rPr>
              <a:t>https://commons.wikimedia.org/wiki/File:Apple_Watch_(Space_Grey_42mm).png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9c8f45405f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9c8f45405f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https://thenounproject.com/term/puzzle/2102706/</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9c8f45405f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9c8f45405f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https://commons.wikimedia.org/wiki/File:Apple-S1-in-watch.jpg</a:t>
            </a:r>
            <a:endParaRPr/>
          </a:p>
          <a:p>
            <a:pPr indent="0" lvl="0" marL="0" rtl="0" algn="l">
              <a:spcBef>
                <a:spcPts val="0"/>
              </a:spcBef>
              <a:spcAft>
                <a:spcPts val="0"/>
              </a:spcAft>
              <a:buNone/>
            </a:pPr>
            <a:r>
              <a:rPr lang="en" u="sng">
                <a:solidFill>
                  <a:schemeClr val="hlink"/>
                </a:solidFill>
                <a:hlinkClick r:id="rId5"/>
              </a:rPr>
              <a:t>https://en.wikipedia.org/wiki/File:Apple-S1-chips.jpg</a:t>
            </a:r>
            <a:endParaRPr/>
          </a:p>
          <a:p>
            <a:pPr indent="0" lvl="0" marL="0" rtl="0" algn="l">
              <a:spcBef>
                <a:spcPts val="0"/>
              </a:spcBef>
              <a:spcAft>
                <a:spcPts val="0"/>
              </a:spcAft>
              <a:buNone/>
            </a:pPr>
            <a:r>
              <a:rPr lang="en" u="sng">
                <a:solidFill>
                  <a:srgbClr val="1A73E8"/>
                </a:solidFill>
                <a:hlinkClick r:id="rId6">
                  <a:extLst>
                    <a:ext uri="{A12FA001-AC4F-418D-AE19-62706E023703}">
                      <ahyp:hlinkClr val="tx"/>
                    </a:ext>
                  </a:extLst>
                </a:hlinkClick>
              </a:rPr>
              <a:t>https://commons.wikimedia.org/wiki/File:Apple_Watch_(Space_Grey_42mm).png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9c8f45405f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9c8f45405f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https://www.flickr.com/photos/130561288@N04/47923436641/in/photostream/</a:t>
            </a:r>
            <a:endParaRPr/>
          </a:p>
          <a:p>
            <a:pPr indent="0" lvl="0" marL="0" rtl="0" algn="l">
              <a:spcBef>
                <a:spcPts val="0"/>
              </a:spcBef>
              <a:spcAft>
                <a:spcPts val="0"/>
              </a:spcAft>
              <a:buNone/>
            </a:pPr>
            <a:r>
              <a:rPr lang="en" u="sng">
                <a:solidFill>
                  <a:schemeClr val="hlink"/>
                </a:solidFill>
                <a:hlinkClick r:id="rId3"/>
              </a:rPr>
              <a:t>https://commons.wikimedia.org/wiki/File:IPhone_11_Pro_Max_Midnight_Green.svg</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https://commons.wikimedia.org/wiki/File:Apple-S1-in-watch.jpg</a:t>
            </a:r>
            <a:endParaRPr/>
          </a:p>
          <a:p>
            <a:pPr indent="0" lvl="0" marL="0" rtl="0" algn="l">
              <a:spcBef>
                <a:spcPts val="0"/>
              </a:spcBef>
              <a:spcAft>
                <a:spcPts val="0"/>
              </a:spcAft>
              <a:buNone/>
            </a:pPr>
            <a:r>
              <a:rPr lang="en" u="sng">
                <a:solidFill>
                  <a:schemeClr val="hlink"/>
                </a:solidFill>
                <a:hlinkClick r:id="rId5"/>
              </a:rPr>
              <a:t>https://en.wikipedia.org/wiki/File:Apple-S1-chips.jpg</a:t>
            </a:r>
            <a:endParaRPr/>
          </a:p>
          <a:p>
            <a:pPr indent="0" lvl="0" marL="0" rtl="0" algn="l">
              <a:spcBef>
                <a:spcPts val="0"/>
              </a:spcBef>
              <a:spcAft>
                <a:spcPts val="0"/>
              </a:spcAft>
              <a:buNone/>
            </a:pPr>
            <a:r>
              <a:rPr lang="en" u="sng">
                <a:solidFill>
                  <a:srgbClr val="1A73E8"/>
                </a:solidFill>
                <a:hlinkClick r:id="rId6">
                  <a:extLst>
                    <a:ext uri="{A12FA001-AC4F-418D-AE19-62706E023703}">
                      <ahyp:hlinkClr val="tx"/>
                    </a:ext>
                  </a:extLst>
                </a:hlinkClick>
              </a:rPr>
              <a:t>https://commons.wikimedia.org/wiki/File:Apple_Watch_(Space_Grey_42mm).png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98180c7fea_0_10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98180c7fea_0_1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Kinetis KL03 chip</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https://www.businesswire.com/news/home/20140225005317/en/Freescale-Shrinks-World%E2%80%99s-Smallest-ARM-Based-MCU-Additional</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98180c7fea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98180c7fea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9c8f45405f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9c8f45405f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9a89a0723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9a89a0723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98180c7fea_0_1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98180c7fea_0_1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9419991c6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9419991c6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9c8f45405f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9c8f45405f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9c8f45405f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9c8f45405f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9c8f45405f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9c8f45405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https://thenounproject.com/term/puzzle/2102706/</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9c8f45405f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9c8f45405f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https://commons.wikimedia.org/wiki/File:G13-A_LR44_button_cells-1.jpg</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9c8f45405f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9c8f45405f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98180c7fea_0_1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98180c7fea_0_1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https://commons.wikimedia.org/wiki/File:PC-Speaker_IMG_8161.JPG</a:t>
            </a:r>
            <a:endParaRPr/>
          </a:p>
          <a:p>
            <a:pPr indent="0" lvl="0" marL="0" rtl="0" algn="l">
              <a:spcBef>
                <a:spcPts val="0"/>
              </a:spcBef>
              <a:spcAft>
                <a:spcPts val="0"/>
              </a:spcAft>
              <a:buNone/>
            </a:pPr>
            <a:r>
              <a:rPr lang="en" u="sng">
                <a:solidFill>
                  <a:schemeClr val="hlink"/>
                </a:solidFill>
                <a:hlinkClick r:id="rId3"/>
              </a:rPr>
              <a:t>https://commons.wikimedia.org/wiki/File:Continuous_Rotation_Servo_(2).jpg</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9c8f45405f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9c8f45405f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https://commons.wikimedia.org/wiki/File:PC-Speaker_IMG_8161.JPG</a:t>
            </a:r>
            <a:endParaRPr/>
          </a:p>
          <a:p>
            <a:pPr indent="0" lvl="0" marL="0" rtl="0" algn="l">
              <a:spcBef>
                <a:spcPts val="0"/>
              </a:spcBef>
              <a:spcAft>
                <a:spcPts val="0"/>
              </a:spcAft>
              <a:buNone/>
            </a:pPr>
            <a:r>
              <a:rPr lang="en" u="sng">
                <a:solidFill>
                  <a:schemeClr val="hlink"/>
                </a:solidFill>
                <a:hlinkClick r:id="rId3"/>
              </a:rPr>
              <a:t>https://commons.wikimedia.org/wiki/File:Continuous_Rotation_Servo_(2).jpg</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9c8f45405f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9c8f45405f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https://commons.wikimedia.org/wiki/File:PC-Speaker_IMG_8161.JPG</a:t>
            </a:r>
            <a:endParaRPr/>
          </a:p>
          <a:p>
            <a:pPr indent="0" lvl="0" marL="0" rtl="0" algn="l">
              <a:spcBef>
                <a:spcPts val="0"/>
              </a:spcBef>
              <a:spcAft>
                <a:spcPts val="0"/>
              </a:spcAft>
              <a:buNone/>
            </a:pPr>
            <a:r>
              <a:rPr lang="en" u="sng">
                <a:solidFill>
                  <a:schemeClr val="hlink"/>
                </a:solidFill>
                <a:hlinkClick r:id="rId3"/>
              </a:rPr>
              <a:t>https://commons.wikimedia.org/wiki/File:Continuous_Rotation_Servo_(2).jpg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My graphic (phone)  (Summer content dev 2019)</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533a7583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533a7583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at this point, after going through the earlier slides, what do you two think would be the best way to tie up everything -- everything here being (1) tiny processors in devices ... (2) that are everywhere ... (3) that operate with ultra-low-power (even on coin cell batteries) ... (4) at low cost.</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I feel this closing message here is super important so a nice illustration would be good. I can' tseem to think of one though. Maybe just a boring venn diagram (cost, power, form factor)?</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9c8f45405f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9c8f45405f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at this point, after going through the earlier slides, what do you two think would be the best way to tie up everything -- everything here being (1) tiny processors in devices ... (2) that are everywhere ... (3) that operate with ultra-low-power (even on coin cell batteries) ... (4) at low cost.</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I feel this closing message here is super important so a nice illustration would be good. I can' tseem to think of one though. Maybe just a boring venn diagram (cost, power, form factor)?</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9c8f45405f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9c8f45405f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at this point, after going through the earlier slides, what do you two think would be the best way to tie up everything -- everything here being (1) tiny processors in devices ... (2) that are everywhere ... (3) that operate with ultra-low-power (even on coin cell batteries) ... (4) at low cost.</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I feel this closing message here is super important so a nice illustration would be good. I can' tseem to think of one though. Maybe just a boring venn diagram (cost, power, form factor)?</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9c8f45405f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9c8f45405f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at this point, after going through the earlier slides, what do you two think would be the best way to tie up everything -- everything here being (1) tiny processors in devices ... (2) that are everywhere ... (3) that operate with ultra-low-power (even on coin cell batteries) ... (4) at low cost.</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I feel this closing message here is super important so a nice illustration would be good. I can' tseem to think of one though. Maybe just a boring venn diagram (cost, power, form factor)?</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9c8f45405f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9c8f45405f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98180c7fea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98180c7fea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https://search.creativecommons.org/photos/79bb0e83-a3c4-435b-abb5-21bbb4377f43</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9a89a0723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9a89a0723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https://thenounproject.com/term/merge/405869/</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9a89a0723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9a89a0723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9a89a0723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9a89a0723c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9b24817313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9b24817313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98180c7fea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98180c7fea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https://search.creativecommons.org/photos/79bb0e83-a3c4-435b-abb5-21bbb4377f43</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98180c7fea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98180c7fea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 take that.  I redrew it.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9c8f45405f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9c8f45405f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https://thenounproject.com/search/?q=output&amp;i=2386380</a:t>
            </a:r>
            <a:endParaRPr/>
          </a:p>
          <a:p>
            <a:pPr indent="0" lvl="0" marL="0" rtl="0" algn="l">
              <a:spcBef>
                <a:spcPts val="0"/>
              </a:spcBef>
              <a:spcAft>
                <a:spcPts val="0"/>
              </a:spcAft>
              <a:buNone/>
            </a:pPr>
            <a:r>
              <a:rPr lang="en" u="sng">
                <a:solidFill>
                  <a:schemeClr val="hlink"/>
                </a:solidFill>
                <a:hlinkClick r:id="rId3"/>
              </a:rPr>
              <a:t>https://thenounproject.com/search/?q=input&amp;i=2386437</a:t>
            </a:r>
            <a:endParaRPr/>
          </a:p>
          <a:p>
            <a:pPr indent="0" lvl="0" marL="0" rtl="0" algn="l">
              <a:spcBef>
                <a:spcPts val="0"/>
              </a:spcBef>
              <a:spcAft>
                <a:spcPts val="0"/>
              </a:spcAft>
              <a:buNone/>
            </a:pPr>
            <a:r>
              <a:rPr lang="en" u="sng">
                <a:solidFill>
                  <a:schemeClr val="hlink"/>
                </a:solidFill>
                <a:hlinkClick r:id="rId4"/>
              </a:rPr>
              <a:t>https://thenounproject.com/search/?q=processing&amp;i=3202979</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9c8f45405f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9c8f45405f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Crimson">
  <p:cSld name="CUSTOM">
    <p:spTree>
      <p:nvGrpSpPr>
        <p:cNvPr id="8" name="Shape 8"/>
        <p:cNvGrpSpPr/>
        <p:nvPr/>
      </p:nvGrpSpPr>
      <p:grpSpPr>
        <a:xfrm>
          <a:off x="0" y="0"/>
          <a:ext cx="0" cy="0"/>
          <a:chOff x="0" y="0"/>
          <a:chExt cx="0" cy="0"/>
        </a:xfrm>
      </p:grpSpPr>
      <p:sp>
        <p:nvSpPr>
          <p:cNvPr id="9" name="Google Shape;9;p2"/>
          <p:cNvSpPr/>
          <p:nvPr/>
        </p:nvSpPr>
        <p:spPr>
          <a:xfrm>
            <a:off x="50" y="0"/>
            <a:ext cx="9144000" cy="45240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10" name="Google Shape;10;p2"/>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
        <p:nvSpPr>
          <p:cNvPr id="11" name="Google Shape;11;p2"/>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Google Sans"/>
              <a:buNone/>
              <a:defRPr b="0" i="0" sz="44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ox - Orange">
  <p:cSld name="TITLE_2_3_1_1">
    <p:spTree>
      <p:nvGrpSpPr>
        <p:cNvPr id="48" name="Shape 48"/>
        <p:cNvGrpSpPr/>
        <p:nvPr/>
      </p:nvGrpSpPr>
      <p:grpSpPr>
        <a:xfrm>
          <a:off x="0" y="0"/>
          <a:ext cx="0" cy="0"/>
          <a:chOff x="0" y="0"/>
          <a:chExt cx="0" cy="0"/>
        </a:xfrm>
      </p:grpSpPr>
      <p:sp>
        <p:nvSpPr>
          <p:cNvPr id="49" name="Google Shape;49;p11"/>
          <p:cNvSpPr txBox="1"/>
          <p:nvPr>
            <p:ph idx="1" type="body"/>
          </p:nvPr>
        </p:nvSpPr>
        <p:spPr>
          <a:xfrm>
            <a:off x="344500"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50" name="Google Shape;50;p11"/>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51" name="Google Shape;51;p11"/>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52" name="Google Shape;52;p11"/>
          <p:cNvSpPr txBox="1"/>
          <p:nvPr>
            <p:ph type="title"/>
          </p:nvPr>
        </p:nvSpPr>
        <p:spPr>
          <a:xfrm>
            <a:off x="344500" y="264375"/>
            <a:ext cx="7797000" cy="538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53" name="Google Shape;53;p11"/>
          <p:cNvSpPr txBox="1"/>
          <p:nvPr>
            <p:ph idx="2" type="body"/>
          </p:nvPr>
        </p:nvSpPr>
        <p:spPr>
          <a:xfrm>
            <a:off x="4802775"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4" name="Shape 5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Crimson">
  <p:cSld name="TITLE_2_2_1">
    <p:spTree>
      <p:nvGrpSpPr>
        <p:cNvPr id="55" name="Shape 55"/>
        <p:cNvGrpSpPr/>
        <p:nvPr/>
      </p:nvGrpSpPr>
      <p:grpSpPr>
        <a:xfrm>
          <a:off x="0" y="0"/>
          <a:ext cx="0" cy="0"/>
          <a:chOff x="0" y="0"/>
          <a:chExt cx="0" cy="0"/>
        </a:xfrm>
      </p:grpSpPr>
      <p:sp>
        <p:nvSpPr>
          <p:cNvPr id="56" name="Google Shape;56;p13"/>
          <p:cNvSpPr txBox="1"/>
          <p:nvPr>
            <p:ph idx="1" type="body"/>
          </p:nvPr>
        </p:nvSpPr>
        <p:spPr>
          <a:xfrm>
            <a:off x="344501" y="1718700"/>
            <a:ext cx="2976600" cy="2046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57" name="Google Shape;57;p13"/>
          <p:cNvSpPr txBox="1"/>
          <p:nvPr>
            <p:ph type="title"/>
          </p:nvPr>
        </p:nvSpPr>
        <p:spPr>
          <a:xfrm>
            <a:off x="344500" y="603900"/>
            <a:ext cx="3864600" cy="969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9pPr>
          </a:lstStyle>
          <a:p/>
        </p:txBody>
      </p:sp>
      <p:sp>
        <p:nvSpPr>
          <p:cNvPr id="58" name="Google Shape;58;p13"/>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3"/>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0" name="Google Shape;60;p13"/>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1pPr>
            <a:lvl2pPr indent="-228600" lvl="1" marL="9144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2pPr>
            <a:lvl3pPr indent="-228600" lvl="2" marL="13716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3pPr>
            <a:lvl4pPr indent="-228600" lvl="3" marL="18288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4pPr>
            <a:lvl5pPr indent="-228600" lvl="4" marL="22860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5pPr>
            <a:lvl6pPr indent="-228600" lvl="5" marL="27432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6pPr>
            <a:lvl7pPr indent="-228600" lvl="6" marL="32004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7pPr>
            <a:lvl8pPr indent="-228600" lvl="7" marL="36576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8pPr>
            <a:lvl9pPr indent="-228600" lvl="8" marL="41148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Orange">
  <p:cSld name="TITLE_2_2_1_1">
    <p:spTree>
      <p:nvGrpSpPr>
        <p:cNvPr id="61" name="Shape 61"/>
        <p:cNvGrpSpPr/>
        <p:nvPr/>
      </p:nvGrpSpPr>
      <p:grpSpPr>
        <a:xfrm>
          <a:off x="0" y="0"/>
          <a:ext cx="0" cy="0"/>
          <a:chOff x="0" y="0"/>
          <a:chExt cx="0" cy="0"/>
        </a:xfrm>
      </p:grpSpPr>
      <p:sp>
        <p:nvSpPr>
          <p:cNvPr id="62" name="Google Shape;62;p14"/>
          <p:cNvSpPr txBox="1"/>
          <p:nvPr>
            <p:ph idx="1" type="body"/>
          </p:nvPr>
        </p:nvSpPr>
        <p:spPr>
          <a:xfrm>
            <a:off x="344501" y="1718700"/>
            <a:ext cx="2976600" cy="2046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63" name="Google Shape;63;p14"/>
          <p:cNvSpPr txBox="1"/>
          <p:nvPr>
            <p:ph type="title"/>
          </p:nvPr>
        </p:nvSpPr>
        <p:spPr>
          <a:xfrm>
            <a:off x="344500" y="603900"/>
            <a:ext cx="3864600" cy="9627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000"/>
              <a:buFont typeface="Helvetica Neue Light"/>
              <a:buNone/>
              <a:defRPr b="0" i="0" sz="3000" u="none" cap="none" strike="noStrike">
                <a:solidFill>
                  <a:srgbClr val="000000"/>
                </a:solidFill>
                <a:latin typeface="Helvetica Neue Light"/>
                <a:ea typeface="Helvetica Neue Light"/>
                <a:cs typeface="Helvetica Neue Light"/>
                <a:sym typeface="Helvetica Neue Light"/>
              </a:defRPr>
            </a:lvl9pPr>
          </a:lstStyle>
          <a:p/>
        </p:txBody>
      </p:sp>
      <p:sp>
        <p:nvSpPr>
          <p:cNvPr id="64" name="Google Shape;64;p14"/>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4"/>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6" name="Google Shape;66;p14"/>
          <p:cNvSpPr txBox="1"/>
          <p:nvPr>
            <p:ph idx="2" type="body"/>
          </p:nvPr>
        </p:nvSpPr>
        <p:spPr>
          <a:xfrm>
            <a:off x="344501" y="4743625"/>
            <a:ext cx="4345800" cy="3756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1pPr>
            <a:lvl2pPr indent="-228600" lvl="1" marL="9144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2pPr>
            <a:lvl3pPr indent="-228600" lvl="2" marL="13716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3pPr>
            <a:lvl4pPr indent="-228600" lvl="3" marL="18288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4pPr>
            <a:lvl5pPr indent="-228600" lvl="4" marL="22860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5pPr>
            <a:lvl6pPr indent="-228600" lvl="5" marL="27432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6pPr>
            <a:lvl7pPr indent="-228600" lvl="6" marL="32004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7pPr>
            <a:lvl8pPr indent="-228600" lvl="7" marL="36576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8pPr>
            <a:lvl9pPr indent="-228600" lvl="8" marL="4114800" marR="0" rtl="0" algn="l">
              <a:lnSpc>
                <a:spcPct val="100000"/>
              </a:lnSpc>
              <a:spcBef>
                <a:spcPts val="0"/>
              </a:spcBef>
              <a:spcAft>
                <a:spcPts val="0"/>
              </a:spcAft>
              <a:buClr>
                <a:srgbClr val="000000"/>
              </a:buClr>
              <a:buSzPts val="1100"/>
              <a:buFont typeface="Arial"/>
              <a:buNone/>
              <a:defRPr b="0" i="0" sz="600" u="none" cap="none" strike="noStrike">
                <a:solidFill>
                  <a:srgbClr val="000000"/>
                </a:solidFill>
                <a:latin typeface="Roboto"/>
                <a:ea typeface="Roboto"/>
                <a:cs typeface="Roboto"/>
                <a:sym typeface="Robo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Color Grey - Blank">
  <p:cSld name="Blank_3">
    <p:spTree>
      <p:nvGrpSpPr>
        <p:cNvPr id="67" name="Shape 67"/>
        <p:cNvGrpSpPr/>
        <p:nvPr/>
      </p:nvGrpSpPr>
      <p:grpSpPr>
        <a:xfrm>
          <a:off x="0" y="0"/>
          <a:ext cx="0" cy="0"/>
          <a:chOff x="0" y="0"/>
          <a:chExt cx="0" cy="0"/>
        </a:xfrm>
      </p:grpSpPr>
      <p:sp>
        <p:nvSpPr>
          <p:cNvPr id="68" name="Google Shape;68;p15"/>
          <p:cNvSpPr/>
          <p:nvPr/>
        </p:nvSpPr>
        <p:spPr>
          <a:xfrm>
            <a:off x="4554300" y="0"/>
            <a:ext cx="4589700" cy="5143500"/>
          </a:xfrm>
          <a:prstGeom prst="rect">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Crimson">
  <p:cSld name="CUSTOM_2_1_1">
    <p:bg>
      <p:bgPr>
        <a:solidFill>
          <a:srgbClr val="FFFFFF"/>
        </a:solidFill>
      </p:bgPr>
    </p:bg>
    <p:spTree>
      <p:nvGrpSpPr>
        <p:cNvPr id="69" name="Shape 69"/>
        <p:cNvGrpSpPr/>
        <p:nvPr/>
      </p:nvGrpSpPr>
      <p:grpSpPr>
        <a:xfrm>
          <a:off x="0" y="0"/>
          <a:ext cx="0" cy="0"/>
          <a:chOff x="0" y="0"/>
          <a:chExt cx="0" cy="0"/>
        </a:xfrm>
      </p:grpSpPr>
      <p:sp>
        <p:nvSpPr>
          <p:cNvPr id="70" name="Google Shape;70;p16"/>
          <p:cNvSpPr txBox="1"/>
          <p:nvPr>
            <p:ph type="title"/>
          </p:nvPr>
        </p:nvSpPr>
        <p:spPr>
          <a:xfrm>
            <a:off x="392925" y="1049175"/>
            <a:ext cx="7831200" cy="1935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None/>
              <a:defRPr sz="5500">
                <a:solidFill>
                  <a:srgbClr val="3C4043"/>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1" name="Google Shape;71;p16"/>
          <p:cNvSpPr/>
          <p:nvPr/>
        </p:nvSpPr>
        <p:spPr>
          <a:xfrm>
            <a:off x="522575" y="3458700"/>
            <a:ext cx="465900" cy="94500"/>
          </a:xfrm>
          <a:prstGeom prst="roundRect">
            <a:avLst>
              <a:gd fmla="val 50000" name="adj"/>
            </a:avLst>
          </a:prstGeom>
          <a:solidFill>
            <a:srgbClr val="A51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6"/>
          <p:cNvSpPr txBox="1"/>
          <p:nvPr>
            <p:ph idx="1" type="subTitle"/>
          </p:nvPr>
        </p:nvSpPr>
        <p:spPr>
          <a:xfrm>
            <a:off x="422950" y="3714075"/>
            <a:ext cx="78312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800">
                <a:solidFill>
                  <a:srgbClr val="9AA0A6"/>
                </a:solidFill>
                <a:latin typeface="Google Sans"/>
                <a:ea typeface="Google Sans"/>
                <a:cs typeface="Google Sans"/>
                <a:sym typeface="Google Sans"/>
              </a:defRPr>
            </a:lvl1pPr>
            <a:lvl2pPr lvl="1" rtl="0">
              <a:spcBef>
                <a:spcPts val="2200"/>
              </a:spcBef>
              <a:spcAft>
                <a:spcPts val="0"/>
              </a:spcAft>
              <a:buNone/>
              <a:defRPr sz="1800"/>
            </a:lvl2pPr>
            <a:lvl3pPr lvl="2" rtl="0">
              <a:spcBef>
                <a:spcPts val="2200"/>
              </a:spcBef>
              <a:spcAft>
                <a:spcPts val="0"/>
              </a:spcAft>
              <a:buNone/>
              <a:defRPr sz="1800"/>
            </a:lvl3pPr>
            <a:lvl4pPr lvl="3" rtl="0">
              <a:spcBef>
                <a:spcPts val="2200"/>
              </a:spcBef>
              <a:spcAft>
                <a:spcPts val="0"/>
              </a:spcAft>
              <a:buNone/>
              <a:defRPr sz="1800"/>
            </a:lvl4pPr>
            <a:lvl5pPr lvl="4" rtl="0">
              <a:spcBef>
                <a:spcPts val="2200"/>
              </a:spcBef>
              <a:spcAft>
                <a:spcPts val="0"/>
              </a:spcAft>
              <a:buNone/>
              <a:defRPr sz="1800"/>
            </a:lvl5pPr>
            <a:lvl6pPr lvl="5" rtl="0">
              <a:spcBef>
                <a:spcPts val="2200"/>
              </a:spcBef>
              <a:spcAft>
                <a:spcPts val="0"/>
              </a:spcAft>
              <a:buNone/>
              <a:defRPr sz="1800"/>
            </a:lvl6pPr>
            <a:lvl7pPr lvl="6" rtl="0">
              <a:spcBef>
                <a:spcPts val="2200"/>
              </a:spcBef>
              <a:spcAft>
                <a:spcPts val="0"/>
              </a:spcAft>
              <a:buNone/>
              <a:defRPr sz="1800"/>
            </a:lvl7pPr>
            <a:lvl8pPr lvl="7" rtl="0">
              <a:spcBef>
                <a:spcPts val="2200"/>
              </a:spcBef>
              <a:spcAft>
                <a:spcPts val="0"/>
              </a:spcAft>
              <a:buNone/>
              <a:defRPr sz="1800"/>
            </a:lvl8pPr>
            <a:lvl9pPr lvl="8" rtl="0">
              <a:spcBef>
                <a:spcPts val="2200"/>
              </a:spcBef>
              <a:spcAft>
                <a:spcPts val="0"/>
              </a:spcAft>
              <a:buNone/>
              <a:defRPr sz="1800"/>
            </a:lvl9pPr>
          </a:lstStyle>
          <a:p/>
        </p:txBody>
      </p:sp>
      <p:sp>
        <p:nvSpPr>
          <p:cNvPr id="73" name="Google Shape;73;p16"/>
          <p:cNvSpPr txBox="1"/>
          <p:nvPr>
            <p:ph idx="2" type="subTitle"/>
          </p:nvPr>
        </p:nvSpPr>
        <p:spPr>
          <a:xfrm>
            <a:off x="422950" y="2984175"/>
            <a:ext cx="7801200" cy="36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solidFill>
                  <a:srgbClr val="3C4043"/>
                </a:solidFill>
                <a:latin typeface="Google Sans"/>
                <a:ea typeface="Google Sans"/>
                <a:cs typeface="Google Sans"/>
                <a:sym typeface="Google Sans"/>
              </a:defRPr>
            </a:lvl1pPr>
            <a:lvl2pPr lvl="1" rtl="0">
              <a:spcBef>
                <a:spcPts val="2200"/>
              </a:spcBef>
              <a:spcAft>
                <a:spcPts val="0"/>
              </a:spcAft>
              <a:buNone/>
              <a:defRPr/>
            </a:lvl2pPr>
            <a:lvl3pPr lvl="2" rtl="0">
              <a:spcBef>
                <a:spcPts val="2200"/>
              </a:spcBef>
              <a:spcAft>
                <a:spcPts val="0"/>
              </a:spcAft>
              <a:buNone/>
              <a:defRPr/>
            </a:lvl3pPr>
            <a:lvl4pPr lvl="3" rtl="0">
              <a:spcBef>
                <a:spcPts val="2200"/>
              </a:spcBef>
              <a:spcAft>
                <a:spcPts val="0"/>
              </a:spcAft>
              <a:buNone/>
              <a:defRPr/>
            </a:lvl4pPr>
            <a:lvl5pPr lvl="4" rtl="0">
              <a:spcBef>
                <a:spcPts val="2200"/>
              </a:spcBef>
              <a:spcAft>
                <a:spcPts val="0"/>
              </a:spcAft>
              <a:buNone/>
              <a:defRPr/>
            </a:lvl5pPr>
            <a:lvl6pPr lvl="5" rtl="0">
              <a:spcBef>
                <a:spcPts val="2200"/>
              </a:spcBef>
              <a:spcAft>
                <a:spcPts val="0"/>
              </a:spcAft>
              <a:buNone/>
              <a:defRPr/>
            </a:lvl6pPr>
            <a:lvl7pPr lvl="6" rtl="0">
              <a:spcBef>
                <a:spcPts val="2200"/>
              </a:spcBef>
              <a:spcAft>
                <a:spcPts val="0"/>
              </a:spcAft>
              <a:buNone/>
              <a:defRPr/>
            </a:lvl7pPr>
            <a:lvl8pPr lvl="7" rtl="0">
              <a:spcBef>
                <a:spcPts val="2200"/>
              </a:spcBef>
              <a:spcAft>
                <a:spcPts val="0"/>
              </a:spcAft>
              <a:buNone/>
              <a:defRPr/>
            </a:lvl8pPr>
            <a:lvl9pPr lvl="8" rtl="0">
              <a:spcBef>
                <a:spcPts val="2200"/>
              </a:spcBef>
              <a:spcAft>
                <a:spcPts val="0"/>
              </a:spcAft>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Orange">
  <p:cSld name="CUSTOM_2_1_1_1">
    <p:bg>
      <p:bgPr>
        <a:solidFill>
          <a:srgbClr val="FFFFFF"/>
        </a:solidFill>
      </p:bgPr>
    </p:bg>
    <p:spTree>
      <p:nvGrpSpPr>
        <p:cNvPr id="74" name="Shape 74"/>
        <p:cNvGrpSpPr/>
        <p:nvPr/>
      </p:nvGrpSpPr>
      <p:grpSpPr>
        <a:xfrm>
          <a:off x="0" y="0"/>
          <a:ext cx="0" cy="0"/>
          <a:chOff x="0" y="0"/>
          <a:chExt cx="0" cy="0"/>
        </a:xfrm>
      </p:grpSpPr>
      <p:sp>
        <p:nvSpPr>
          <p:cNvPr id="75" name="Google Shape;75;p17"/>
          <p:cNvSpPr txBox="1"/>
          <p:nvPr>
            <p:ph idx="1" type="subTitle"/>
          </p:nvPr>
        </p:nvSpPr>
        <p:spPr>
          <a:xfrm>
            <a:off x="422950" y="2984175"/>
            <a:ext cx="7801200" cy="36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solidFill>
                  <a:srgbClr val="3C4043"/>
                </a:solidFill>
                <a:latin typeface="Google Sans"/>
                <a:ea typeface="Google Sans"/>
                <a:cs typeface="Google Sans"/>
                <a:sym typeface="Google Sans"/>
              </a:defRPr>
            </a:lvl1pPr>
            <a:lvl2pPr lvl="1" rtl="0">
              <a:spcBef>
                <a:spcPts val="2200"/>
              </a:spcBef>
              <a:spcAft>
                <a:spcPts val="0"/>
              </a:spcAft>
              <a:buNone/>
              <a:defRPr/>
            </a:lvl2pPr>
            <a:lvl3pPr lvl="2" rtl="0">
              <a:spcBef>
                <a:spcPts val="2200"/>
              </a:spcBef>
              <a:spcAft>
                <a:spcPts val="0"/>
              </a:spcAft>
              <a:buNone/>
              <a:defRPr/>
            </a:lvl3pPr>
            <a:lvl4pPr lvl="3" rtl="0">
              <a:spcBef>
                <a:spcPts val="2200"/>
              </a:spcBef>
              <a:spcAft>
                <a:spcPts val="0"/>
              </a:spcAft>
              <a:buNone/>
              <a:defRPr/>
            </a:lvl4pPr>
            <a:lvl5pPr lvl="4" rtl="0">
              <a:spcBef>
                <a:spcPts val="2200"/>
              </a:spcBef>
              <a:spcAft>
                <a:spcPts val="0"/>
              </a:spcAft>
              <a:buNone/>
              <a:defRPr/>
            </a:lvl5pPr>
            <a:lvl6pPr lvl="5" rtl="0">
              <a:spcBef>
                <a:spcPts val="2200"/>
              </a:spcBef>
              <a:spcAft>
                <a:spcPts val="0"/>
              </a:spcAft>
              <a:buNone/>
              <a:defRPr/>
            </a:lvl6pPr>
            <a:lvl7pPr lvl="6" rtl="0">
              <a:spcBef>
                <a:spcPts val="2200"/>
              </a:spcBef>
              <a:spcAft>
                <a:spcPts val="0"/>
              </a:spcAft>
              <a:buNone/>
              <a:defRPr/>
            </a:lvl7pPr>
            <a:lvl8pPr lvl="7" rtl="0">
              <a:spcBef>
                <a:spcPts val="2200"/>
              </a:spcBef>
              <a:spcAft>
                <a:spcPts val="0"/>
              </a:spcAft>
              <a:buNone/>
              <a:defRPr/>
            </a:lvl8pPr>
            <a:lvl9pPr lvl="8" rtl="0">
              <a:spcBef>
                <a:spcPts val="2200"/>
              </a:spcBef>
              <a:spcAft>
                <a:spcPts val="0"/>
              </a:spcAft>
              <a:buNone/>
              <a:defRPr/>
            </a:lvl9pPr>
          </a:lstStyle>
          <a:p/>
        </p:txBody>
      </p:sp>
      <p:sp>
        <p:nvSpPr>
          <p:cNvPr id="76" name="Google Shape;76;p17"/>
          <p:cNvSpPr txBox="1"/>
          <p:nvPr>
            <p:ph type="title"/>
          </p:nvPr>
        </p:nvSpPr>
        <p:spPr>
          <a:xfrm>
            <a:off x="392925" y="1049175"/>
            <a:ext cx="7831200" cy="1935000"/>
          </a:xfrm>
          <a:prstGeom prst="rect">
            <a:avLst/>
          </a:prstGeom>
        </p:spPr>
        <p:txBody>
          <a:bodyPr anchorCtr="0" anchor="b" bIns="91425" lIns="91425" spcFirstLastPara="1" rIns="91425" wrap="square" tIns="91425">
            <a:noAutofit/>
          </a:bodyPr>
          <a:lstStyle>
            <a:lvl1pPr lvl="0" rtl="0">
              <a:lnSpc>
                <a:spcPct val="90000"/>
              </a:lnSpc>
              <a:spcBef>
                <a:spcPts val="0"/>
              </a:spcBef>
              <a:spcAft>
                <a:spcPts val="0"/>
              </a:spcAft>
              <a:buNone/>
              <a:defRPr sz="5500">
                <a:solidFill>
                  <a:srgbClr val="3C4043"/>
                </a:solidFill>
                <a:latin typeface="Google Sans Medium"/>
                <a:ea typeface="Google Sans Medium"/>
                <a:cs typeface="Google Sans Medium"/>
                <a:sym typeface="Google Sans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7" name="Google Shape;77;p17"/>
          <p:cNvSpPr/>
          <p:nvPr/>
        </p:nvSpPr>
        <p:spPr>
          <a:xfrm>
            <a:off x="522575" y="3458700"/>
            <a:ext cx="465900" cy="94500"/>
          </a:xfrm>
          <a:prstGeom prst="roundRect">
            <a:avLst>
              <a:gd fmla="val 50000" name="adj"/>
            </a:avLst>
          </a:prstGeom>
          <a:solidFill>
            <a:srgbClr val="EA86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7"/>
          <p:cNvSpPr txBox="1"/>
          <p:nvPr>
            <p:ph idx="2" type="subTitle"/>
          </p:nvPr>
        </p:nvSpPr>
        <p:spPr>
          <a:xfrm>
            <a:off x="422950" y="3714075"/>
            <a:ext cx="7831200" cy="300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800">
                <a:solidFill>
                  <a:srgbClr val="9AA0A6"/>
                </a:solidFill>
                <a:latin typeface="Google Sans"/>
                <a:ea typeface="Google Sans"/>
                <a:cs typeface="Google Sans"/>
                <a:sym typeface="Google Sans"/>
              </a:defRPr>
            </a:lvl1pPr>
            <a:lvl2pPr lvl="1" rtl="0">
              <a:spcBef>
                <a:spcPts val="2200"/>
              </a:spcBef>
              <a:spcAft>
                <a:spcPts val="0"/>
              </a:spcAft>
              <a:buNone/>
              <a:defRPr sz="1800"/>
            </a:lvl2pPr>
            <a:lvl3pPr lvl="2" rtl="0">
              <a:spcBef>
                <a:spcPts val="2200"/>
              </a:spcBef>
              <a:spcAft>
                <a:spcPts val="0"/>
              </a:spcAft>
              <a:buNone/>
              <a:defRPr sz="1800"/>
            </a:lvl3pPr>
            <a:lvl4pPr lvl="3" rtl="0">
              <a:spcBef>
                <a:spcPts val="2200"/>
              </a:spcBef>
              <a:spcAft>
                <a:spcPts val="0"/>
              </a:spcAft>
              <a:buNone/>
              <a:defRPr sz="1800"/>
            </a:lvl4pPr>
            <a:lvl5pPr lvl="4" rtl="0">
              <a:spcBef>
                <a:spcPts val="2200"/>
              </a:spcBef>
              <a:spcAft>
                <a:spcPts val="0"/>
              </a:spcAft>
              <a:buNone/>
              <a:defRPr sz="1800"/>
            </a:lvl5pPr>
            <a:lvl6pPr lvl="5" rtl="0">
              <a:spcBef>
                <a:spcPts val="2200"/>
              </a:spcBef>
              <a:spcAft>
                <a:spcPts val="0"/>
              </a:spcAft>
              <a:buNone/>
              <a:defRPr sz="1800"/>
            </a:lvl6pPr>
            <a:lvl7pPr lvl="6" rtl="0">
              <a:spcBef>
                <a:spcPts val="2200"/>
              </a:spcBef>
              <a:spcAft>
                <a:spcPts val="0"/>
              </a:spcAft>
              <a:buNone/>
              <a:defRPr sz="1800"/>
            </a:lvl7pPr>
            <a:lvl8pPr lvl="7" rtl="0">
              <a:spcBef>
                <a:spcPts val="2200"/>
              </a:spcBef>
              <a:spcAft>
                <a:spcPts val="0"/>
              </a:spcAft>
              <a:buNone/>
              <a:defRPr sz="1800"/>
            </a:lvl8pPr>
            <a:lvl9pPr lvl="8" rtl="0">
              <a:spcBef>
                <a:spcPts val="2200"/>
              </a:spcBef>
              <a:spcAft>
                <a:spcPts val="0"/>
              </a:spcAft>
              <a:buNone/>
              <a:defRPr sz="1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9" name="Shape 79"/>
        <p:cNvGrpSpPr/>
        <p:nvPr/>
      </p:nvGrpSpPr>
      <p:grpSpPr>
        <a:xfrm>
          <a:off x="0" y="0"/>
          <a:ext cx="0" cy="0"/>
          <a:chOff x="0" y="0"/>
          <a:chExt cx="0" cy="0"/>
        </a:xfrm>
      </p:grpSpPr>
      <p:sp>
        <p:nvSpPr>
          <p:cNvPr id="80" name="Google Shape;8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Font typeface="Open Sans"/>
              <a:buNone/>
              <a:defRPr>
                <a:latin typeface="Open Sans"/>
                <a:ea typeface="Open Sans"/>
                <a:cs typeface="Open Sans"/>
                <a:sym typeface="Open Sa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1" name="Google Shape;81;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Open Sans"/>
              <a:buChar char="●"/>
              <a:defRPr>
                <a:latin typeface="Open Sans"/>
                <a:ea typeface="Open Sans"/>
                <a:cs typeface="Open Sans"/>
                <a:sym typeface="Open Sans"/>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2" name="Google Shape;82;p18"/>
          <p:cNvSpPr txBox="1"/>
          <p:nvPr>
            <p:ph idx="12" type="sldNum"/>
          </p:nvPr>
        </p:nvSpPr>
        <p:spPr>
          <a:xfrm>
            <a:off x="223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p:cSld name="CUSTOM_1">
    <p:spTree>
      <p:nvGrpSpPr>
        <p:cNvPr id="12" name="Shape 12"/>
        <p:cNvGrpSpPr/>
        <p:nvPr/>
      </p:nvGrpSpPr>
      <p:grpSpPr>
        <a:xfrm>
          <a:off x="0" y="0"/>
          <a:ext cx="0" cy="0"/>
          <a:chOff x="0" y="0"/>
          <a:chExt cx="0" cy="0"/>
        </a:xfrm>
      </p:grpSpPr>
      <p:sp>
        <p:nvSpPr>
          <p:cNvPr id="13" name="Google Shape;13;p3"/>
          <p:cNvSpPr/>
          <p:nvPr/>
        </p:nvSpPr>
        <p:spPr>
          <a:xfrm>
            <a:off x="50" y="0"/>
            <a:ext cx="9144000" cy="45240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FFFFFF"/>
              </a:solidFill>
              <a:latin typeface="Helvetica Neue Light"/>
              <a:ea typeface="Helvetica Neue Light"/>
              <a:cs typeface="Helvetica Neue Light"/>
              <a:sym typeface="Helvetica Neue Light"/>
            </a:endParaRPr>
          </a:p>
        </p:txBody>
      </p:sp>
      <p:cxnSp>
        <p:nvCxnSpPr>
          <p:cNvPr id="14" name="Google Shape;14;p3"/>
          <p:cNvCxnSpPr/>
          <p:nvPr/>
        </p:nvCxnSpPr>
        <p:spPr>
          <a:xfrm rot="10800000">
            <a:off x="426304" y="1476158"/>
            <a:ext cx="0" cy="1869900"/>
          </a:xfrm>
          <a:prstGeom prst="straightConnector1">
            <a:avLst/>
          </a:prstGeom>
          <a:noFill/>
          <a:ln cap="flat" cmpd="sng" w="25400">
            <a:solidFill>
              <a:srgbClr val="FFFFFF"/>
            </a:solidFill>
            <a:prstDash val="solid"/>
            <a:miter lim="400000"/>
            <a:headEnd len="sm" w="sm" type="none"/>
            <a:tailEnd len="sm" w="sm" type="none"/>
          </a:ln>
        </p:spPr>
      </p:cxnSp>
      <p:sp>
        <p:nvSpPr>
          <p:cNvPr id="15" name="Google Shape;15;p3"/>
          <p:cNvSpPr txBox="1"/>
          <p:nvPr>
            <p:ph type="title"/>
          </p:nvPr>
        </p:nvSpPr>
        <p:spPr>
          <a:xfrm>
            <a:off x="962188" y="2048788"/>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3200"/>
              <a:buFont typeface="Google Sans"/>
              <a:buNone/>
              <a:defRPr b="0" i="0" sz="4400" u="none" cap="none" strike="noStrike">
                <a:solidFill>
                  <a:srgbClr val="FFFFFF"/>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3600" u="none" cap="none" strike="noStrike">
                <a:solidFill>
                  <a:schemeClr val="lt1"/>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Crimson">
  <p:cSld name="TITLE_2">
    <p:spTree>
      <p:nvGrpSpPr>
        <p:cNvPr id="16" name="Shape 16"/>
        <p:cNvGrpSpPr/>
        <p:nvPr/>
      </p:nvGrpSpPr>
      <p:grpSpPr>
        <a:xfrm>
          <a:off x="0" y="0"/>
          <a:ext cx="0" cy="0"/>
          <a:chOff x="0" y="0"/>
          <a:chExt cx="0" cy="0"/>
        </a:xfrm>
      </p:grpSpPr>
      <p:sp>
        <p:nvSpPr>
          <p:cNvPr id="17" name="Google Shape;17;p4"/>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18" name="Google Shape;18;p4"/>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Orange">
  <p:cSld name="TITLE_2_4">
    <p:spTree>
      <p:nvGrpSpPr>
        <p:cNvPr id="19" name="Shape 19"/>
        <p:cNvGrpSpPr/>
        <p:nvPr/>
      </p:nvGrpSpPr>
      <p:grpSpPr>
        <a:xfrm>
          <a:off x="0" y="0"/>
          <a:ext cx="0" cy="0"/>
          <a:chOff x="0" y="0"/>
          <a:chExt cx="0" cy="0"/>
        </a:xfrm>
      </p:grpSpPr>
      <p:sp>
        <p:nvSpPr>
          <p:cNvPr id="20" name="Google Shape;20;p5"/>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1" name="Google Shape;21;p5"/>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Box - Crimson">
  <p:cSld name="TITLE_2_3">
    <p:spTree>
      <p:nvGrpSpPr>
        <p:cNvPr id="22" name="Shape 22"/>
        <p:cNvGrpSpPr/>
        <p:nvPr/>
      </p:nvGrpSpPr>
      <p:grpSpPr>
        <a:xfrm>
          <a:off x="0" y="0"/>
          <a:ext cx="0" cy="0"/>
          <a:chOff x="0" y="0"/>
          <a:chExt cx="0" cy="0"/>
        </a:xfrm>
      </p:grpSpPr>
      <p:sp>
        <p:nvSpPr>
          <p:cNvPr id="23" name="Google Shape;23;p6"/>
          <p:cNvSpPr txBox="1"/>
          <p:nvPr>
            <p:ph idx="1" type="body"/>
          </p:nvPr>
        </p:nvSpPr>
        <p:spPr>
          <a:xfrm>
            <a:off x="426300" y="1742775"/>
            <a:ext cx="3966600" cy="2760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24" name="Google Shape;24;p6"/>
          <p:cNvSpPr/>
          <p:nvPr/>
        </p:nvSpPr>
        <p:spPr>
          <a:xfrm>
            <a:off x="426300" y="264375"/>
            <a:ext cx="7797000" cy="6429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25" name="Google Shape;25;p6"/>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26" name="Google Shape;26;p6"/>
          <p:cNvSpPr txBox="1"/>
          <p:nvPr>
            <p:ph type="title"/>
          </p:nvPr>
        </p:nvSpPr>
        <p:spPr>
          <a:xfrm>
            <a:off x="344500" y="264375"/>
            <a:ext cx="7797000" cy="571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Box - Orange">
  <p:cSld name="TITLE_2_3_4">
    <p:spTree>
      <p:nvGrpSpPr>
        <p:cNvPr id="27" name="Shape 27"/>
        <p:cNvGrpSpPr/>
        <p:nvPr/>
      </p:nvGrpSpPr>
      <p:grpSpPr>
        <a:xfrm>
          <a:off x="0" y="0"/>
          <a:ext cx="0" cy="0"/>
          <a:chOff x="0" y="0"/>
          <a:chExt cx="0" cy="0"/>
        </a:xfrm>
      </p:grpSpPr>
      <p:sp>
        <p:nvSpPr>
          <p:cNvPr id="28" name="Google Shape;28;p7"/>
          <p:cNvSpPr txBox="1"/>
          <p:nvPr>
            <p:ph idx="1" type="body"/>
          </p:nvPr>
        </p:nvSpPr>
        <p:spPr>
          <a:xfrm>
            <a:off x="426300" y="1742775"/>
            <a:ext cx="3966600" cy="2760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29" name="Google Shape;29;p7"/>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30" name="Google Shape;30;p7"/>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1" name="Google Shape;31;p7"/>
          <p:cNvSpPr txBox="1"/>
          <p:nvPr>
            <p:ph type="title"/>
          </p:nvPr>
        </p:nvSpPr>
        <p:spPr>
          <a:xfrm>
            <a:off x="344500" y="264375"/>
            <a:ext cx="7797000" cy="54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Box - Crimson 1">
  <p:cSld name="TITLE_2_3_3">
    <p:spTree>
      <p:nvGrpSpPr>
        <p:cNvPr id="32" name="Shape 32"/>
        <p:cNvGrpSpPr/>
        <p:nvPr/>
      </p:nvGrpSpPr>
      <p:grpSpPr>
        <a:xfrm>
          <a:off x="0" y="0"/>
          <a:ext cx="0" cy="0"/>
          <a:chOff x="0" y="0"/>
          <a:chExt cx="0" cy="0"/>
        </a:xfrm>
      </p:grpSpPr>
      <p:sp>
        <p:nvSpPr>
          <p:cNvPr id="33" name="Google Shape;33;p8"/>
          <p:cNvSpPr txBox="1"/>
          <p:nvPr>
            <p:ph idx="1" type="body"/>
          </p:nvPr>
        </p:nvSpPr>
        <p:spPr>
          <a:xfrm>
            <a:off x="344500" y="1546975"/>
            <a:ext cx="84477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34" name="Google Shape;34;p8"/>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35" name="Google Shape;35;p8"/>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36" name="Google Shape;36;p8"/>
          <p:cNvSpPr txBox="1"/>
          <p:nvPr>
            <p:ph type="title"/>
          </p:nvPr>
        </p:nvSpPr>
        <p:spPr>
          <a:xfrm>
            <a:off x="344500" y="264375"/>
            <a:ext cx="7797000" cy="538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None/>
              <a:defRPr i="0" u="none" cap="none" strike="noStrike">
                <a:solidFill>
                  <a:srgbClr val="3C4043"/>
                </a:solidFill>
              </a:defRPr>
            </a:lvl1pPr>
            <a:lvl2pPr lvl="1" marR="0" rtl="0" algn="ctr">
              <a:lnSpc>
                <a:spcPct val="100000"/>
              </a:lnSpc>
              <a:spcBef>
                <a:spcPts val="0"/>
              </a:spcBef>
              <a:spcAft>
                <a:spcPts val="0"/>
              </a:spcAft>
              <a:buClr>
                <a:srgbClr val="000000"/>
              </a:buClr>
              <a:buSzPts val="3600"/>
              <a:buFont typeface="Google Sans"/>
              <a:buNone/>
              <a:defRPr i="0" sz="3600" u="none" cap="none" strike="noStrike">
                <a:solidFill>
                  <a:srgbClr val="000000"/>
                </a:solidFill>
                <a:latin typeface="Google Sans"/>
                <a:ea typeface="Google Sans"/>
                <a:cs typeface="Google Sans"/>
                <a:sym typeface="Google Sans"/>
              </a:defRPr>
            </a:lvl2pPr>
            <a:lvl3pPr lvl="2" marR="0" rtl="0" algn="ctr">
              <a:lnSpc>
                <a:spcPct val="100000"/>
              </a:lnSpc>
              <a:spcBef>
                <a:spcPts val="0"/>
              </a:spcBef>
              <a:spcAft>
                <a:spcPts val="0"/>
              </a:spcAft>
              <a:buClr>
                <a:srgbClr val="000000"/>
              </a:buClr>
              <a:buSzPts val="3600"/>
              <a:buFont typeface="Google Sans"/>
              <a:buNone/>
              <a:defRPr i="0" sz="3600" u="none" cap="none" strike="noStrike">
                <a:solidFill>
                  <a:srgbClr val="000000"/>
                </a:solidFill>
                <a:latin typeface="Google Sans"/>
                <a:ea typeface="Google Sans"/>
                <a:cs typeface="Google Sans"/>
                <a:sym typeface="Google Sans"/>
              </a:defRPr>
            </a:lvl3pPr>
            <a:lvl4pPr lvl="3" marR="0" rtl="0" algn="ctr">
              <a:lnSpc>
                <a:spcPct val="100000"/>
              </a:lnSpc>
              <a:spcBef>
                <a:spcPts val="0"/>
              </a:spcBef>
              <a:spcAft>
                <a:spcPts val="0"/>
              </a:spcAft>
              <a:buClr>
                <a:srgbClr val="000000"/>
              </a:buClr>
              <a:buSzPts val="3600"/>
              <a:buFont typeface="Google Sans"/>
              <a:buNone/>
              <a:defRPr i="0" sz="3600" u="none" cap="none" strike="noStrike">
                <a:solidFill>
                  <a:srgbClr val="000000"/>
                </a:solidFill>
                <a:latin typeface="Google Sans"/>
                <a:ea typeface="Google Sans"/>
                <a:cs typeface="Google Sans"/>
                <a:sym typeface="Google Sans"/>
              </a:defRPr>
            </a:lvl4pPr>
            <a:lvl5pPr lvl="4" marR="0" rtl="0" algn="ctr">
              <a:lnSpc>
                <a:spcPct val="100000"/>
              </a:lnSpc>
              <a:spcBef>
                <a:spcPts val="0"/>
              </a:spcBef>
              <a:spcAft>
                <a:spcPts val="0"/>
              </a:spcAft>
              <a:buClr>
                <a:srgbClr val="000000"/>
              </a:buClr>
              <a:buSzPts val="3600"/>
              <a:buFont typeface="Google Sans"/>
              <a:buNone/>
              <a:defRPr i="0" sz="3600" u="none" cap="none" strike="noStrike">
                <a:solidFill>
                  <a:srgbClr val="000000"/>
                </a:solidFill>
                <a:latin typeface="Google Sans"/>
                <a:ea typeface="Google Sans"/>
                <a:cs typeface="Google Sans"/>
                <a:sym typeface="Google Sans"/>
              </a:defRPr>
            </a:lvl5pPr>
            <a:lvl6pPr lvl="5" marR="0" rtl="0" algn="ctr">
              <a:lnSpc>
                <a:spcPct val="100000"/>
              </a:lnSpc>
              <a:spcBef>
                <a:spcPts val="0"/>
              </a:spcBef>
              <a:spcAft>
                <a:spcPts val="0"/>
              </a:spcAft>
              <a:buClr>
                <a:srgbClr val="000000"/>
              </a:buClr>
              <a:buSzPts val="3600"/>
              <a:buFont typeface="Google Sans"/>
              <a:buNone/>
              <a:defRPr i="0" sz="3600" u="none" cap="none" strike="noStrike">
                <a:solidFill>
                  <a:srgbClr val="000000"/>
                </a:solidFill>
                <a:latin typeface="Google Sans"/>
                <a:ea typeface="Google Sans"/>
                <a:cs typeface="Google Sans"/>
                <a:sym typeface="Google Sans"/>
              </a:defRPr>
            </a:lvl6pPr>
            <a:lvl7pPr lvl="6" marR="0" rtl="0" algn="ctr">
              <a:lnSpc>
                <a:spcPct val="100000"/>
              </a:lnSpc>
              <a:spcBef>
                <a:spcPts val="0"/>
              </a:spcBef>
              <a:spcAft>
                <a:spcPts val="0"/>
              </a:spcAft>
              <a:buClr>
                <a:srgbClr val="000000"/>
              </a:buClr>
              <a:buSzPts val="3600"/>
              <a:buFont typeface="Google Sans"/>
              <a:buNone/>
              <a:defRPr i="0" sz="3600" u="none" cap="none" strike="noStrike">
                <a:solidFill>
                  <a:srgbClr val="000000"/>
                </a:solidFill>
                <a:latin typeface="Google Sans"/>
                <a:ea typeface="Google Sans"/>
                <a:cs typeface="Google Sans"/>
                <a:sym typeface="Google Sans"/>
              </a:defRPr>
            </a:lvl7pPr>
            <a:lvl8pPr lvl="7" marR="0" rtl="0" algn="ctr">
              <a:lnSpc>
                <a:spcPct val="100000"/>
              </a:lnSpc>
              <a:spcBef>
                <a:spcPts val="0"/>
              </a:spcBef>
              <a:spcAft>
                <a:spcPts val="0"/>
              </a:spcAft>
              <a:buClr>
                <a:srgbClr val="000000"/>
              </a:buClr>
              <a:buSzPts val="3600"/>
              <a:buFont typeface="Google Sans"/>
              <a:buNone/>
              <a:defRPr i="0" sz="3600" u="none" cap="none" strike="noStrike">
                <a:solidFill>
                  <a:srgbClr val="000000"/>
                </a:solidFill>
                <a:latin typeface="Google Sans"/>
                <a:ea typeface="Google Sans"/>
                <a:cs typeface="Google Sans"/>
                <a:sym typeface="Google Sans"/>
              </a:defRPr>
            </a:lvl8pPr>
            <a:lvl9pPr lvl="8" marR="0" rtl="0" algn="ctr">
              <a:lnSpc>
                <a:spcPct val="100000"/>
              </a:lnSpc>
              <a:spcBef>
                <a:spcPts val="0"/>
              </a:spcBef>
              <a:spcAft>
                <a:spcPts val="0"/>
              </a:spcAft>
              <a:buClr>
                <a:srgbClr val="000000"/>
              </a:buClr>
              <a:buSzPts val="3600"/>
              <a:buFont typeface="Google Sans"/>
              <a:buNone/>
              <a:defRPr i="0" sz="3600" u="none" cap="none" strike="noStrike">
                <a:solidFill>
                  <a:srgbClr val="000000"/>
                </a:solidFill>
                <a:latin typeface="Google Sans"/>
                <a:ea typeface="Google Sans"/>
                <a:cs typeface="Google Sans"/>
                <a:sym typeface="Google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Box - Orange">
  <p:cSld name="TITLE_2_3_2">
    <p:spTree>
      <p:nvGrpSpPr>
        <p:cNvPr id="37" name="Shape 37"/>
        <p:cNvGrpSpPr/>
        <p:nvPr/>
      </p:nvGrpSpPr>
      <p:grpSpPr>
        <a:xfrm>
          <a:off x="0" y="0"/>
          <a:ext cx="0" cy="0"/>
          <a:chOff x="0" y="0"/>
          <a:chExt cx="0" cy="0"/>
        </a:xfrm>
      </p:grpSpPr>
      <p:sp>
        <p:nvSpPr>
          <p:cNvPr id="38" name="Google Shape;38;p9"/>
          <p:cNvSpPr txBox="1"/>
          <p:nvPr>
            <p:ph idx="1" type="body"/>
          </p:nvPr>
        </p:nvSpPr>
        <p:spPr>
          <a:xfrm>
            <a:off x="344500" y="1546975"/>
            <a:ext cx="84477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39" name="Google Shape;39;p9"/>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40" name="Google Shape;40;p9"/>
          <p:cNvSpPr/>
          <p:nvPr/>
        </p:nvSpPr>
        <p:spPr>
          <a:xfrm>
            <a:off x="-22468" y="235365"/>
            <a:ext cx="57900" cy="4672800"/>
          </a:xfrm>
          <a:prstGeom prst="rect">
            <a:avLst/>
          </a:prstGeom>
          <a:solidFill>
            <a:srgbClr val="EA86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41" name="Google Shape;41;p9"/>
          <p:cNvSpPr txBox="1"/>
          <p:nvPr>
            <p:ph type="title"/>
          </p:nvPr>
        </p:nvSpPr>
        <p:spPr>
          <a:xfrm>
            <a:off x="344500" y="264375"/>
            <a:ext cx="7797000" cy="551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ox - Crimson">
  <p:cSld name="TITLE_2_3_1">
    <p:spTree>
      <p:nvGrpSpPr>
        <p:cNvPr id="42" name="Shape 42"/>
        <p:cNvGrpSpPr/>
        <p:nvPr/>
      </p:nvGrpSpPr>
      <p:grpSpPr>
        <a:xfrm>
          <a:off x="0" y="0"/>
          <a:ext cx="0" cy="0"/>
          <a:chOff x="0" y="0"/>
          <a:chExt cx="0" cy="0"/>
        </a:xfrm>
      </p:grpSpPr>
      <p:sp>
        <p:nvSpPr>
          <p:cNvPr id="43" name="Google Shape;43;p10"/>
          <p:cNvSpPr txBox="1"/>
          <p:nvPr>
            <p:ph idx="1" type="body"/>
          </p:nvPr>
        </p:nvSpPr>
        <p:spPr>
          <a:xfrm>
            <a:off x="344500"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
        <p:nvSpPr>
          <p:cNvPr id="44" name="Google Shape;44;p10"/>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45" name="Google Shape;45;p10"/>
          <p:cNvSpPr/>
          <p:nvPr/>
        </p:nvSpPr>
        <p:spPr>
          <a:xfrm>
            <a:off x="-22468" y="235365"/>
            <a:ext cx="57900" cy="4672800"/>
          </a:xfrm>
          <a:prstGeom prst="rect">
            <a:avLst/>
          </a:prstGeom>
          <a:solidFill>
            <a:srgbClr val="A51C3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46" name="Google Shape;46;p10"/>
          <p:cNvSpPr txBox="1"/>
          <p:nvPr>
            <p:ph type="title"/>
          </p:nvPr>
        </p:nvSpPr>
        <p:spPr>
          <a:xfrm>
            <a:off x="344500" y="264375"/>
            <a:ext cx="7797000" cy="551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3000"/>
              <a:buFont typeface="Arial"/>
              <a:buNone/>
              <a:defRPr b="0" i="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3600"/>
              <a:buFont typeface="Helvetica Neue Light"/>
              <a:buNone/>
              <a:defRPr b="0" i="0" sz="3600" u="none" cap="none" strike="noStrike">
                <a:solidFill>
                  <a:srgbClr val="000000"/>
                </a:solidFill>
                <a:latin typeface="Helvetica Neue Light"/>
                <a:ea typeface="Helvetica Neue Light"/>
                <a:cs typeface="Helvetica Neue Light"/>
                <a:sym typeface="Helvetica Neue Light"/>
              </a:defRPr>
            </a:lvl9pPr>
          </a:lstStyle>
          <a:p/>
        </p:txBody>
      </p:sp>
      <p:sp>
        <p:nvSpPr>
          <p:cNvPr id="47" name="Google Shape;47;p10"/>
          <p:cNvSpPr txBox="1"/>
          <p:nvPr>
            <p:ph idx="2" type="body"/>
          </p:nvPr>
        </p:nvSpPr>
        <p:spPr>
          <a:xfrm>
            <a:off x="4802775" y="1546975"/>
            <a:ext cx="3911400" cy="3361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1pPr>
            <a:lvl2pPr indent="-342900" lvl="1" marL="914400" marR="0" rtl="0" algn="l">
              <a:lnSpc>
                <a:spcPct val="130000"/>
              </a:lnSpc>
              <a:spcBef>
                <a:spcPts val="0"/>
              </a:spcBef>
              <a:spcAft>
                <a:spcPts val="0"/>
              </a:spcAft>
              <a:buClr>
                <a:srgbClr val="80868B"/>
              </a:buClr>
              <a:buSzPts val="1800"/>
              <a:buFont typeface="Roboto"/>
              <a:buChar char="○"/>
              <a:defRPr b="0" i="0" u="none" cap="none" strike="noStrike">
                <a:solidFill>
                  <a:srgbClr val="5F6368"/>
                </a:solidFill>
                <a:latin typeface="Roboto"/>
                <a:ea typeface="Roboto"/>
                <a:cs typeface="Roboto"/>
                <a:sym typeface="Roboto"/>
              </a:defRPr>
            </a:lvl2pPr>
            <a:lvl3pPr indent="-342900" lvl="2" marL="1371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3pPr>
            <a:lvl4pPr indent="-342900" lvl="3" marL="1828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4pPr>
            <a:lvl5pPr indent="-342900" lvl="4" marL="22860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5pPr>
            <a:lvl6pPr indent="-342900" lvl="5" marL="27432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6pPr>
            <a:lvl7pPr indent="-342900" lvl="6" marL="32004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7pPr>
            <a:lvl8pPr indent="-342900" lvl="7" marL="36576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8pPr>
            <a:lvl9pPr indent="-342900" lvl="8" marL="4114800" marR="0" rtl="0" algn="l">
              <a:lnSpc>
                <a:spcPct val="130000"/>
              </a:lnSpc>
              <a:spcBef>
                <a:spcPts val="0"/>
              </a:spcBef>
              <a:spcAft>
                <a:spcPts val="0"/>
              </a:spcAft>
              <a:buClr>
                <a:srgbClr val="5F6368"/>
              </a:buClr>
              <a:buSzPts val="1800"/>
              <a:buFont typeface="Roboto"/>
              <a:buChar char="■"/>
              <a:defRPr b="0" i="0" u="none" cap="none" strike="noStrike">
                <a:solidFill>
                  <a:srgbClr val="5F6368"/>
                </a:solidFill>
                <a:latin typeface="Roboto"/>
                <a:ea typeface="Roboto"/>
                <a:cs typeface="Roboto"/>
                <a:sym typeface="Robo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40663" y="1128663"/>
            <a:ext cx="7877100" cy="3452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1pPr>
            <a:lvl2pPr indent="-342900" lvl="1" marL="9144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2pPr>
            <a:lvl3pPr indent="-342900" lvl="2" marL="13716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3pPr>
            <a:lvl4pPr indent="-342900" lvl="3" marL="18288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4pPr>
            <a:lvl5pPr indent="-342900" lvl="4" marL="22860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5pPr>
            <a:lvl6pPr indent="-342900" lvl="5" marL="27432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6pPr>
            <a:lvl7pPr indent="-342900" lvl="6" marL="32004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7pPr>
            <a:lvl8pPr indent="-342900" lvl="7" marL="36576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8pPr>
            <a:lvl9pPr indent="-342900" lvl="8" marL="4114800" marR="0" rtl="0" algn="l">
              <a:lnSpc>
                <a:spcPct val="100000"/>
              </a:lnSpc>
              <a:spcBef>
                <a:spcPts val="2200"/>
              </a:spcBef>
              <a:spcAft>
                <a:spcPts val="0"/>
              </a:spcAft>
              <a:buClr>
                <a:srgbClr val="80868B"/>
              </a:buClr>
              <a:buSzPts val="1800"/>
              <a:buFont typeface="Roboto"/>
              <a:buChar char="•"/>
              <a:defRPr b="0" i="0" sz="1800" u="none" cap="none" strike="noStrike">
                <a:solidFill>
                  <a:srgbClr val="80868B"/>
                </a:solidFill>
                <a:latin typeface="Roboto"/>
                <a:ea typeface="Roboto"/>
                <a:cs typeface="Roboto"/>
                <a:sym typeface="Roboto"/>
              </a:defRPr>
            </a:lvl9pPr>
          </a:lstStyle>
          <a:p/>
        </p:txBody>
      </p:sp>
      <p:sp>
        <p:nvSpPr>
          <p:cNvPr id="7" name="Google Shape;7;p1"/>
          <p:cNvSpPr txBox="1"/>
          <p:nvPr>
            <p:ph type="title"/>
          </p:nvPr>
        </p:nvSpPr>
        <p:spPr>
          <a:xfrm>
            <a:off x="395688" y="493663"/>
            <a:ext cx="7877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4043"/>
              </a:buClr>
              <a:buSzPts val="3000"/>
              <a:buFont typeface="Google Sans"/>
              <a:buNone/>
              <a:defRPr b="0" i="0" sz="30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300"/>
              <a:buFont typeface="Helvetica Neue Light"/>
              <a:buNone/>
              <a:defRPr b="0" i="0" sz="4300" u="none" cap="none" strike="noStrike">
                <a:solidFill>
                  <a:srgbClr val="000000"/>
                </a:solidFill>
                <a:latin typeface="Helvetica Neue Light"/>
                <a:ea typeface="Helvetica Neue Light"/>
                <a:cs typeface="Helvetica Neue Light"/>
                <a:sym typeface="Helvetica Neue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comments" Target="../comments/comment1.xml"/><Relationship Id="rId4" Type="http://schemas.openxmlformats.org/officeDocument/2006/relationships/image" Target="../media/image13.jpg"/><Relationship Id="rId5"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comments" Target="../comments/comment2.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comments" Target="../comments/comment3.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comments" Target="../comments/comment4.xml"/><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comments" Target="../comments/commen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comments" Target="../comments/comment6.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comments" Target="../comments/commen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comments" Target="../comments/comment8.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comments" Target="../comments/comment9.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1.png"/><Relationship Id="rId4"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comments" Target="../comments/comment10.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1.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comments" Target="../comments/comment11.xml"/><Relationship Id="rId4" Type="http://schemas.openxmlformats.org/officeDocument/2006/relationships/image" Target="../media/image31.png"/><Relationship Id="rId5" Type="http://schemas.openxmlformats.org/officeDocument/2006/relationships/image" Target="../media/image24.png"/><Relationship Id="rId6"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comments" Target="../comments/commen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2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9"/>
          <p:cNvSpPr txBox="1"/>
          <p:nvPr>
            <p:ph type="title"/>
          </p:nvPr>
        </p:nvSpPr>
        <p:spPr>
          <a:xfrm>
            <a:off x="392925" y="1049175"/>
            <a:ext cx="7831200" cy="193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Do We Enable TinyML?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8"/>
          <p:cNvPicPr preferRelativeResize="0"/>
          <p:nvPr/>
        </p:nvPicPr>
        <p:blipFill rotWithShape="1">
          <a:blip r:embed="rId3">
            <a:alphaModFix/>
          </a:blip>
          <a:srcRect b="3725" l="0" r="0" t="0"/>
          <a:stretch/>
        </p:blipFill>
        <p:spPr>
          <a:xfrm>
            <a:off x="1771700" y="1341675"/>
            <a:ext cx="5430701" cy="2254750"/>
          </a:xfrm>
          <a:prstGeom prst="rect">
            <a:avLst/>
          </a:prstGeom>
          <a:noFill/>
          <a:ln>
            <a:noFill/>
          </a:ln>
        </p:spPr>
      </p:pic>
      <p:pic>
        <p:nvPicPr>
          <p:cNvPr id="175" name="Google Shape;175;p28"/>
          <p:cNvPicPr preferRelativeResize="0"/>
          <p:nvPr/>
        </p:nvPicPr>
        <p:blipFill>
          <a:blip r:embed="rId4">
            <a:alphaModFix/>
          </a:blip>
          <a:stretch>
            <a:fillRect/>
          </a:stretch>
        </p:blipFill>
        <p:spPr>
          <a:xfrm>
            <a:off x="4464175" y="1761150"/>
            <a:ext cx="232675" cy="290179"/>
          </a:xfrm>
          <a:prstGeom prst="rect">
            <a:avLst/>
          </a:prstGeom>
          <a:noFill/>
          <a:ln>
            <a:noFill/>
          </a:ln>
        </p:spPr>
      </p:pic>
      <p:sp>
        <p:nvSpPr>
          <p:cNvPr id="176" name="Google Shape;176;p28"/>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Three Basic Steps</a:t>
            </a:r>
            <a:endParaRPr/>
          </a:p>
        </p:txBody>
      </p:sp>
      <p:pic>
        <p:nvPicPr>
          <p:cNvPr id="177" name="Google Shape;177;p28"/>
          <p:cNvPicPr preferRelativeResize="0"/>
          <p:nvPr/>
        </p:nvPicPr>
        <p:blipFill>
          <a:blip r:embed="rId5">
            <a:alphaModFix/>
          </a:blip>
          <a:stretch>
            <a:fillRect/>
          </a:stretch>
        </p:blipFill>
        <p:spPr>
          <a:xfrm>
            <a:off x="2354725" y="1783775"/>
            <a:ext cx="232675" cy="244925"/>
          </a:xfrm>
          <a:prstGeom prst="rect">
            <a:avLst/>
          </a:prstGeom>
          <a:noFill/>
          <a:ln>
            <a:noFill/>
          </a:ln>
        </p:spPr>
      </p:pic>
      <p:pic>
        <p:nvPicPr>
          <p:cNvPr id="178" name="Google Shape;178;p28"/>
          <p:cNvPicPr preferRelativeResize="0"/>
          <p:nvPr/>
        </p:nvPicPr>
        <p:blipFill>
          <a:blip r:embed="rId6">
            <a:alphaModFix/>
          </a:blip>
          <a:stretch>
            <a:fillRect/>
          </a:stretch>
        </p:blipFill>
        <p:spPr>
          <a:xfrm>
            <a:off x="6554137" y="1783775"/>
            <a:ext cx="244925" cy="244925"/>
          </a:xfrm>
          <a:prstGeom prst="rect">
            <a:avLst/>
          </a:prstGeom>
          <a:noFill/>
          <a:ln>
            <a:noFill/>
          </a:ln>
        </p:spPr>
      </p:pic>
      <p:sp>
        <p:nvSpPr>
          <p:cNvPr id="179" name="Google Shape;179;p28"/>
          <p:cNvSpPr txBox="1"/>
          <p:nvPr/>
        </p:nvSpPr>
        <p:spPr>
          <a:xfrm>
            <a:off x="36871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latin typeface="Google Sans"/>
                <a:ea typeface="Google Sans"/>
                <a:cs typeface="Google Sans"/>
                <a:sym typeface="Google Sans"/>
              </a:rPr>
              <a:t>Step 2</a:t>
            </a:r>
            <a:endParaRPr b="1">
              <a:latin typeface="Google Sans"/>
              <a:ea typeface="Google Sans"/>
              <a:cs typeface="Google Sans"/>
              <a:sym typeface="Google Sans"/>
            </a:endParaRPr>
          </a:p>
          <a:p>
            <a:pPr indent="0" lvl="0" marL="0" rtl="0" algn="ctr">
              <a:spcBef>
                <a:spcPts val="0"/>
              </a:spcBef>
              <a:spcAft>
                <a:spcPts val="0"/>
              </a:spcAft>
              <a:buNone/>
            </a:pPr>
            <a:r>
              <a:rPr lang="en" sz="1300">
                <a:latin typeface="Google Sans"/>
                <a:ea typeface="Google Sans"/>
                <a:cs typeface="Google Sans"/>
                <a:sym typeface="Google Sans"/>
              </a:rPr>
              <a:t>Process input </a:t>
            </a:r>
            <a:r>
              <a:rPr i="1" lang="en" sz="1100">
                <a:latin typeface="Google Sans"/>
                <a:ea typeface="Google Sans"/>
                <a:cs typeface="Google Sans"/>
                <a:sym typeface="Google Sans"/>
              </a:rPr>
              <a:t>translation, then</a:t>
            </a:r>
            <a:br>
              <a:rPr i="1" lang="en" sz="1100">
                <a:latin typeface="Google Sans"/>
                <a:ea typeface="Google Sans"/>
                <a:cs typeface="Google Sans"/>
                <a:sym typeface="Google Sans"/>
              </a:rPr>
            </a:br>
            <a:r>
              <a:rPr i="1" lang="en" sz="1100">
                <a:latin typeface="Google Sans"/>
                <a:ea typeface="Google Sans"/>
                <a:cs typeface="Google Sans"/>
                <a:sym typeface="Google Sans"/>
              </a:rPr>
              <a:t>execute command</a:t>
            </a:r>
            <a:endParaRPr i="1" sz="1100">
              <a:latin typeface="Google Sans"/>
              <a:ea typeface="Google Sans"/>
              <a:cs typeface="Google Sans"/>
              <a:sym typeface="Google Sans"/>
            </a:endParaRPr>
          </a:p>
        </p:txBody>
      </p:sp>
      <p:sp>
        <p:nvSpPr>
          <p:cNvPr id="180" name="Google Shape;180;p28"/>
          <p:cNvSpPr txBox="1"/>
          <p:nvPr/>
        </p:nvSpPr>
        <p:spPr>
          <a:xfrm>
            <a:off x="2924550" y="3578175"/>
            <a:ext cx="1358400" cy="6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input</a:t>
            </a:r>
            <a:endParaRPr sz="1300">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complete</a:t>
            </a:r>
            <a:endParaRPr sz="1300">
              <a:solidFill>
                <a:schemeClr val="dk2"/>
              </a:solidFill>
              <a:latin typeface="Google Sans"/>
              <a:ea typeface="Google Sans"/>
              <a:cs typeface="Google Sans"/>
              <a:sym typeface="Google Sans"/>
            </a:endParaRPr>
          </a:p>
        </p:txBody>
      </p:sp>
      <p:sp>
        <p:nvSpPr>
          <p:cNvPr id="181" name="Google Shape;181;p28"/>
          <p:cNvSpPr txBox="1"/>
          <p:nvPr/>
        </p:nvSpPr>
        <p:spPr>
          <a:xfrm>
            <a:off x="15894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1</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Audio input </a:t>
            </a:r>
            <a:endParaRPr sz="1300">
              <a:solidFill>
                <a:schemeClr val="dk2"/>
              </a:solidFill>
              <a:latin typeface="Google Sans"/>
              <a:ea typeface="Google Sans"/>
              <a:cs typeface="Google Sans"/>
              <a:sym typeface="Google Sans"/>
            </a:endParaRPr>
          </a:p>
          <a:p>
            <a:pPr indent="0" lvl="0" marL="0" rtl="0" algn="ctr">
              <a:spcBef>
                <a:spcPts val="0"/>
              </a:spcBef>
              <a:spcAft>
                <a:spcPts val="0"/>
              </a:spcAft>
              <a:buNone/>
            </a:pPr>
            <a:r>
              <a:rPr i="1" lang="en" sz="1100">
                <a:solidFill>
                  <a:schemeClr val="dk2"/>
                </a:solidFill>
                <a:latin typeface="Google Sans"/>
                <a:ea typeface="Google Sans"/>
                <a:cs typeface="Google Sans"/>
                <a:sym typeface="Google Sans"/>
              </a:rPr>
              <a:t>from microphone (sensor)</a:t>
            </a:r>
            <a:endParaRPr i="1" sz="1100">
              <a:solidFill>
                <a:schemeClr val="dk2"/>
              </a:solidFill>
              <a:latin typeface="Google Sans"/>
              <a:ea typeface="Google Sans"/>
              <a:cs typeface="Google Sans"/>
              <a:sym typeface="Googl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9"/>
          <p:cNvPicPr preferRelativeResize="0"/>
          <p:nvPr/>
        </p:nvPicPr>
        <p:blipFill>
          <a:blip r:embed="rId3">
            <a:alphaModFix/>
          </a:blip>
          <a:stretch>
            <a:fillRect/>
          </a:stretch>
        </p:blipFill>
        <p:spPr>
          <a:xfrm>
            <a:off x="1893000" y="1268837"/>
            <a:ext cx="5298749" cy="2307174"/>
          </a:xfrm>
          <a:prstGeom prst="rect">
            <a:avLst/>
          </a:prstGeom>
          <a:noFill/>
          <a:ln>
            <a:noFill/>
          </a:ln>
        </p:spPr>
      </p:pic>
      <p:sp>
        <p:nvSpPr>
          <p:cNvPr id="187" name="Google Shape;187;p29"/>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Three Basic Steps</a:t>
            </a:r>
            <a:endParaRPr/>
          </a:p>
        </p:txBody>
      </p:sp>
      <p:pic>
        <p:nvPicPr>
          <p:cNvPr id="188" name="Google Shape;188;p29"/>
          <p:cNvPicPr preferRelativeResize="0"/>
          <p:nvPr/>
        </p:nvPicPr>
        <p:blipFill>
          <a:blip r:embed="rId4">
            <a:alphaModFix/>
          </a:blip>
          <a:stretch>
            <a:fillRect/>
          </a:stretch>
        </p:blipFill>
        <p:spPr>
          <a:xfrm>
            <a:off x="2354725" y="1783775"/>
            <a:ext cx="232675" cy="244925"/>
          </a:xfrm>
          <a:prstGeom prst="rect">
            <a:avLst/>
          </a:prstGeom>
          <a:noFill/>
          <a:ln>
            <a:noFill/>
          </a:ln>
        </p:spPr>
      </p:pic>
      <p:pic>
        <p:nvPicPr>
          <p:cNvPr id="189" name="Google Shape;189;p29"/>
          <p:cNvPicPr preferRelativeResize="0"/>
          <p:nvPr/>
        </p:nvPicPr>
        <p:blipFill>
          <a:blip r:embed="rId5">
            <a:alphaModFix/>
          </a:blip>
          <a:stretch>
            <a:fillRect/>
          </a:stretch>
        </p:blipFill>
        <p:spPr>
          <a:xfrm>
            <a:off x="4464163" y="1761150"/>
            <a:ext cx="232675" cy="290186"/>
          </a:xfrm>
          <a:prstGeom prst="rect">
            <a:avLst/>
          </a:prstGeom>
          <a:noFill/>
          <a:ln>
            <a:noFill/>
          </a:ln>
        </p:spPr>
      </p:pic>
      <p:pic>
        <p:nvPicPr>
          <p:cNvPr id="190" name="Google Shape;190;p29"/>
          <p:cNvPicPr preferRelativeResize="0"/>
          <p:nvPr/>
        </p:nvPicPr>
        <p:blipFill>
          <a:blip r:embed="rId6">
            <a:alphaModFix/>
          </a:blip>
          <a:stretch>
            <a:fillRect/>
          </a:stretch>
        </p:blipFill>
        <p:spPr>
          <a:xfrm>
            <a:off x="6554137" y="1783775"/>
            <a:ext cx="244925" cy="244925"/>
          </a:xfrm>
          <a:prstGeom prst="rect">
            <a:avLst/>
          </a:prstGeom>
          <a:noFill/>
          <a:ln>
            <a:noFill/>
          </a:ln>
        </p:spPr>
      </p:pic>
      <p:sp>
        <p:nvSpPr>
          <p:cNvPr id="191" name="Google Shape;191;p29"/>
          <p:cNvSpPr txBox="1"/>
          <p:nvPr/>
        </p:nvSpPr>
        <p:spPr>
          <a:xfrm>
            <a:off x="36871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2</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Process input </a:t>
            </a:r>
            <a:r>
              <a:rPr i="1" lang="en" sz="1100">
                <a:solidFill>
                  <a:schemeClr val="dk2"/>
                </a:solidFill>
                <a:latin typeface="Google Sans"/>
                <a:ea typeface="Google Sans"/>
                <a:cs typeface="Google Sans"/>
                <a:sym typeface="Google Sans"/>
              </a:rPr>
              <a:t>translation, then</a:t>
            </a:r>
            <a:br>
              <a:rPr i="1" lang="en" sz="1100">
                <a:solidFill>
                  <a:schemeClr val="dk2"/>
                </a:solidFill>
                <a:latin typeface="Google Sans"/>
                <a:ea typeface="Google Sans"/>
                <a:cs typeface="Google Sans"/>
                <a:sym typeface="Google Sans"/>
              </a:rPr>
            </a:br>
            <a:r>
              <a:rPr i="1" lang="en" sz="1100">
                <a:solidFill>
                  <a:schemeClr val="dk2"/>
                </a:solidFill>
                <a:latin typeface="Google Sans"/>
                <a:ea typeface="Google Sans"/>
                <a:cs typeface="Google Sans"/>
                <a:sym typeface="Google Sans"/>
              </a:rPr>
              <a:t>execute command</a:t>
            </a:r>
            <a:endParaRPr i="1" sz="1100">
              <a:solidFill>
                <a:schemeClr val="dk2"/>
              </a:solidFill>
              <a:latin typeface="Google Sans"/>
              <a:ea typeface="Google Sans"/>
              <a:cs typeface="Google Sans"/>
              <a:sym typeface="Google Sans"/>
            </a:endParaRPr>
          </a:p>
        </p:txBody>
      </p:sp>
      <p:sp>
        <p:nvSpPr>
          <p:cNvPr id="192" name="Google Shape;192;p29"/>
          <p:cNvSpPr txBox="1"/>
          <p:nvPr/>
        </p:nvSpPr>
        <p:spPr>
          <a:xfrm>
            <a:off x="15894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1</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Audio input from microphone (sensor)</a:t>
            </a:r>
            <a:endParaRPr sz="1300">
              <a:solidFill>
                <a:schemeClr val="dk2"/>
              </a:solidFill>
              <a:latin typeface="Google Sans"/>
              <a:ea typeface="Google Sans"/>
              <a:cs typeface="Google Sans"/>
              <a:sym typeface="Google Sans"/>
            </a:endParaRPr>
          </a:p>
        </p:txBody>
      </p:sp>
      <p:sp>
        <p:nvSpPr>
          <p:cNvPr id="193" name="Google Shape;193;p29"/>
          <p:cNvSpPr txBox="1"/>
          <p:nvPr/>
        </p:nvSpPr>
        <p:spPr>
          <a:xfrm>
            <a:off x="2924550" y="3578175"/>
            <a:ext cx="1358400" cy="6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input</a:t>
            </a:r>
            <a:endParaRPr sz="1300">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complete</a:t>
            </a:r>
            <a:endParaRPr sz="1300">
              <a:solidFill>
                <a:schemeClr val="dk2"/>
              </a:solidFill>
              <a:latin typeface="Google Sans"/>
              <a:ea typeface="Google Sans"/>
              <a:cs typeface="Google Sans"/>
              <a:sym typeface="Google Sans"/>
            </a:endParaRPr>
          </a:p>
        </p:txBody>
      </p:sp>
      <p:sp>
        <p:nvSpPr>
          <p:cNvPr id="194" name="Google Shape;194;p29"/>
          <p:cNvSpPr txBox="1"/>
          <p:nvPr/>
        </p:nvSpPr>
        <p:spPr>
          <a:xfrm>
            <a:off x="57848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latin typeface="Google Sans"/>
                <a:ea typeface="Google Sans"/>
                <a:cs typeface="Google Sans"/>
                <a:sym typeface="Google Sans"/>
              </a:rPr>
              <a:t>Step 3</a:t>
            </a:r>
            <a:endParaRPr b="1">
              <a:latin typeface="Google Sans"/>
              <a:ea typeface="Google Sans"/>
              <a:cs typeface="Google Sans"/>
              <a:sym typeface="Google Sans"/>
            </a:endParaRPr>
          </a:p>
          <a:p>
            <a:pPr indent="0" lvl="0" marL="0" rtl="0" algn="ctr">
              <a:spcBef>
                <a:spcPts val="0"/>
              </a:spcBef>
              <a:spcAft>
                <a:spcPts val="0"/>
              </a:spcAft>
              <a:buNone/>
            </a:pPr>
            <a:r>
              <a:rPr lang="en" sz="1300">
                <a:latin typeface="Google Sans"/>
                <a:ea typeface="Google Sans"/>
                <a:cs typeface="Google Sans"/>
                <a:sym typeface="Google Sans"/>
              </a:rPr>
              <a:t>Generate Output </a:t>
            </a:r>
            <a:endParaRPr sz="1300">
              <a:latin typeface="Google Sans"/>
              <a:ea typeface="Google Sans"/>
              <a:cs typeface="Google Sans"/>
              <a:sym typeface="Google Sans"/>
            </a:endParaRPr>
          </a:p>
          <a:p>
            <a:pPr indent="0" lvl="0" marL="0" rtl="0" algn="ctr">
              <a:spcBef>
                <a:spcPts val="0"/>
              </a:spcBef>
              <a:spcAft>
                <a:spcPts val="0"/>
              </a:spcAft>
              <a:buNone/>
            </a:pPr>
            <a:r>
              <a:rPr i="1" lang="en" sz="1100">
                <a:latin typeface="Google Sans"/>
                <a:ea typeface="Google Sans"/>
                <a:cs typeface="Google Sans"/>
                <a:sym typeface="Google Sans"/>
              </a:rPr>
              <a:t>play response through embedded speaker</a:t>
            </a:r>
            <a:endParaRPr i="1" sz="1100">
              <a:latin typeface="Google Sans"/>
              <a:ea typeface="Google Sans"/>
              <a:cs typeface="Google Sans"/>
              <a:sym typeface="Google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0"/>
          <p:cNvPicPr preferRelativeResize="0"/>
          <p:nvPr/>
        </p:nvPicPr>
        <p:blipFill rotWithShape="1">
          <a:blip r:embed="rId3">
            <a:alphaModFix/>
          </a:blip>
          <a:srcRect b="13996" l="0" r="0" t="15916"/>
          <a:stretch/>
        </p:blipFill>
        <p:spPr>
          <a:xfrm>
            <a:off x="1584200" y="1172475"/>
            <a:ext cx="5789126" cy="2390176"/>
          </a:xfrm>
          <a:prstGeom prst="rect">
            <a:avLst/>
          </a:prstGeom>
          <a:noFill/>
          <a:ln>
            <a:noFill/>
          </a:ln>
        </p:spPr>
      </p:pic>
      <p:sp>
        <p:nvSpPr>
          <p:cNvPr id="200" name="Google Shape;200;p30"/>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Input</a:t>
            </a:r>
            <a:endParaRPr/>
          </a:p>
        </p:txBody>
      </p:sp>
      <p:pic>
        <p:nvPicPr>
          <p:cNvPr id="201" name="Google Shape;201;p30"/>
          <p:cNvPicPr preferRelativeResize="0"/>
          <p:nvPr/>
        </p:nvPicPr>
        <p:blipFill>
          <a:blip r:embed="rId4">
            <a:alphaModFix/>
          </a:blip>
          <a:stretch>
            <a:fillRect/>
          </a:stretch>
        </p:blipFill>
        <p:spPr>
          <a:xfrm>
            <a:off x="2354725" y="1783775"/>
            <a:ext cx="232675" cy="244925"/>
          </a:xfrm>
          <a:prstGeom prst="rect">
            <a:avLst/>
          </a:prstGeom>
          <a:noFill/>
          <a:ln>
            <a:noFill/>
          </a:ln>
        </p:spPr>
      </p:pic>
      <p:pic>
        <p:nvPicPr>
          <p:cNvPr id="202" name="Google Shape;202;p30"/>
          <p:cNvPicPr preferRelativeResize="0"/>
          <p:nvPr/>
        </p:nvPicPr>
        <p:blipFill>
          <a:blip r:embed="rId5">
            <a:alphaModFix/>
          </a:blip>
          <a:stretch>
            <a:fillRect/>
          </a:stretch>
        </p:blipFill>
        <p:spPr>
          <a:xfrm>
            <a:off x="4464163" y="1761150"/>
            <a:ext cx="232675" cy="290186"/>
          </a:xfrm>
          <a:prstGeom prst="rect">
            <a:avLst/>
          </a:prstGeom>
          <a:noFill/>
          <a:ln>
            <a:noFill/>
          </a:ln>
        </p:spPr>
      </p:pic>
      <p:pic>
        <p:nvPicPr>
          <p:cNvPr id="203" name="Google Shape;203;p30"/>
          <p:cNvPicPr preferRelativeResize="0"/>
          <p:nvPr/>
        </p:nvPicPr>
        <p:blipFill>
          <a:blip r:embed="rId6">
            <a:alphaModFix/>
          </a:blip>
          <a:stretch>
            <a:fillRect/>
          </a:stretch>
        </p:blipFill>
        <p:spPr>
          <a:xfrm>
            <a:off x="6554137" y="1783775"/>
            <a:ext cx="244925" cy="244925"/>
          </a:xfrm>
          <a:prstGeom prst="rect">
            <a:avLst/>
          </a:prstGeom>
          <a:noFill/>
          <a:ln>
            <a:noFill/>
          </a:ln>
        </p:spPr>
      </p:pic>
      <p:sp>
        <p:nvSpPr>
          <p:cNvPr id="204" name="Google Shape;204;p30"/>
          <p:cNvSpPr txBox="1"/>
          <p:nvPr/>
        </p:nvSpPr>
        <p:spPr>
          <a:xfrm>
            <a:off x="15894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1</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Audio</a:t>
            </a:r>
            <a:r>
              <a:rPr lang="en" sz="1300">
                <a:solidFill>
                  <a:schemeClr val="dk1"/>
                </a:solidFill>
                <a:latin typeface="Google Sans"/>
                <a:ea typeface="Google Sans"/>
                <a:cs typeface="Google Sans"/>
                <a:sym typeface="Google Sans"/>
              </a:rPr>
              <a:t> </a:t>
            </a:r>
            <a:r>
              <a:rPr b="1" lang="en" sz="1300">
                <a:solidFill>
                  <a:schemeClr val="dk1"/>
                </a:solidFill>
                <a:latin typeface="Google Sans"/>
                <a:ea typeface="Google Sans"/>
                <a:cs typeface="Google Sans"/>
                <a:sym typeface="Google Sans"/>
              </a:rPr>
              <a:t>input</a:t>
            </a:r>
            <a:r>
              <a:rPr lang="en" sz="1300">
                <a:solidFill>
                  <a:schemeClr val="dk1"/>
                </a:solidFill>
                <a:latin typeface="Google Sans"/>
                <a:ea typeface="Google Sans"/>
                <a:cs typeface="Google Sans"/>
                <a:sym typeface="Google Sans"/>
              </a:rPr>
              <a:t> </a:t>
            </a:r>
            <a:endParaRPr sz="1300">
              <a:solidFill>
                <a:schemeClr val="dk1"/>
              </a:solidFill>
              <a:latin typeface="Google Sans"/>
              <a:ea typeface="Google Sans"/>
              <a:cs typeface="Google Sans"/>
              <a:sym typeface="Google Sans"/>
            </a:endParaRPr>
          </a:p>
          <a:p>
            <a:pPr indent="0" lvl="0" marL="0" rtl="0" algn="ctr">
              <a:spcBef>
                <a:spcPts val="0"/>
              </a:spcBef>
              <a:spcAft>
                <a:spcPts val="0"/>
              </a:spcAft>
              <a:buNone/>
            </a:pPr>
            <a:r>
              <a:rPr i="1" lang="en" sz="1100">
                <a:solidFill>
                  <a:schemeClr val="dk2"/>
                </a:solidFill>
                <a:latin typeface="Google Sans"/>
                <a:ea typeface="Google Sans"/>
                <a:cs typeface="Google Sans"/>
                <a:sym typeface="Google Sans"/>
              </a:rPr>
              <a:t>from microphone </a:t>
            </a:r>
            <a:r>
              <a:rPr b="1" i="1" lang="en" sz="1100">
                <a:solidFill>
                  <a:schemeClr val="dk1"/>
                </a:solidFill>
                <a:latin typeface="Google Sans"/>
                <a:ea typeface="Google Sans"/>
                <a:cs typeface="Google Sans"/>
                <a:sym typeface="Google Sans"/>
              </a:rPr>
              <a:t>(sensor)</a:t>
            </a:r>
            <a:endParaRPr b="1" i="1" sz="1100">
              <a:solidFill>
                <a:schemeClr val="dk1"/>
              </a:solidFill>
              <a:latin typeface="Google Sans"/>
              <a:ea typeface="Google Sans"/>
              <a:cs typeface="Google Sans"/>
              <a:sym typeface="Google Sans"/>
            </a:endParaRPr>
          </a:p>
        </p:txBody>
      </p:sp>
      <p:sp>
        <p:nvSpPr>
          <p:cNvPr id="205" name="Google Shape;205;p30"/>
          <p:cNvSpPr txBox="1"/>
          <p:nvPr/>
        </p:nvSpPr>
        <p:spPr>
          <a:xfrm>
            <a:off x="2924550" y="3578175"/>
            <a:ext cx="1358400" cy="6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input</a:t>
            </a:r>
            <a:endParaRPr sz="1300">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complete</a:t>
            </a:r>
            <a:endParaRPr sz="1300">
              <a:solidFill>
                <a:schemeClr val="dk2"/>
              </a:solidFill>
              <a:latin typeface="Google Sans"/>
              <a:ea typeface="Google Sans"/>
              <a:cs typeface="Google Sans"/>
              <a:sym typeface="Google Sans"/>
            </a:endParaRPr>
          </a:p>
        </p:txBody>
      </p:sp>
      <p:sp>
        <p:nvSpPr>
          <p:cNvPr id="206" name="Google Shape;206;p30"/>
          <p:cNvSpPr txBox="1"/>
          <p:nvPr/>
        </p:nvSpPr>
        <p:spPr>
          <a:xfrm>
            <a:off x="36871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2</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Process input </a:t>
            </a:r>
            <a:r>
              <a:rPr i="1" lang="en" sz="1100">
                <a:solidFill>
                  <a:schemeClr val="dk2"/>
                </a:solidFill>
                <a:latin typeface="Google Sans"/>
                <a:ea typeface="Google Sans"/>
                <a:cs typeface="Google Sans"/>
                <a:sym typeface="Google Sans"/>
              </a:rPr>
              <a:t>translation, then</a:t>
            </a:r>
            <a:br>
              <a:rPr i="1" lang="en" sz="1100">
                <a:solidFill>
                  <a:schemeClr val="dk2"/>
                </a:solidFill>
                <a:latin typeface="Google Sans"/>
                <a:ea typeface="Google Sans"/>
                <a:cs typeface="Google Sans"/>
                <a:sym typeface="Google Sans"/>
              </a:rPr>
            </a:br>
            <a:r>
              <a:rPr i="1" lang="en" sz="1100">
                <a:solidFill>
                  <a:schemeClr val="dk2"/>
                </a:solidFill>
                <a:latin typeface="Google Sans"/>
                <a:ea typeface="Google Sans"/>
                <a:cs typeface="Google Sans"/>
                <a:sym typeface="Google Sans"/>
              </a:rPr>
              <a:t>execute command</a:t>
            </a:r>
            <a:endParaRPr i="1" sz="1100">
              <a:solidFill>
                <a:schemeClr val="dk2"/>
              </a:solidFill>
              <a:latin typeface="Google Sans"/>
              <a:ea typeface="Google Sans"/>
              <a:cs typeface="Google Sans"/>
              <a:sym typeface="Google Sans"/>
            </a:endParaRPr>
          </a:p>
        </p:txBody>
      </p:sp>
      <p:sp>
        <p:nvSpPr>
          <p:cNvPr id="207" name="Google Shape;207;p30"/>
          <p:cNvSpPr txBox="1"/>
          <p:nvPr/>
        </p:nvSpPr>
        <p:spPr>
          <a:xfrm>
            <a:off x="2924550" y="3578175"/>
            <a:ext cx="1358400" cy="6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input</a:t>
            </a:r>
            <a:endParaRPr sz="1300">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complete</a:t>
            </a:r>
            <a:endParaRPr sz="1300">
              <a:solidFill>
                <a:schemeClr val="dk2"/>
              </a:solidFill>
              <a:latin typeface="Google Sans"/>
              <a:ea typeface="Google Sans"/>
              <a:cs typeface="Google Sans"/>
              <a:sym typeface="Google Sans"/>
            </a:endParaRPr>
          </a:p>
        </p:txBody>
      </p:sp>
      <p:sp>
        <p:nvSpPr>
          <p:cNvPr id="208" name="Google Shape;208;p30"/>
          <p:cNvSpPr txBox="1"/>
          <p:nvPr/>
        </p:nvSpPr>
        <p:spPr>
          <a:xfrm>
            <a:off x="57848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3</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Generate Output </a:t>
            </a:r>
            <a:endParaRPr sz="1300">
              <a:solidFill>
                <a:schemeClr val="dk2"/>
              </a:solidFill>
              <a:latin typeface="Google Sans"/>
              <a:ea typeface="Google Sans"/>
              <a:cs typeface="Google Sans"/>
              <a:sym typeface="Google Sans"/>
            </a:endParaRPr>
          </a:p>
          <a:p>
            <a:pPr indent="0" lvl="0" marL="0" rtl="0" algn="ctr">
              <a:spcBef>
                <a:spcPts val="0"/>
              </a:spcBef>
              <a:spcAft>
                <a:spcPts val="0"/>
              </a:spcAft>
              <a:buNone/>
            </a:pPr>
            <a:r>
              <a:rPr i="1" lang="en" sz="1100">
                <a:solidFill>
                  <a:schemeClr val="dk2"/>
                </a:solidFill>
                <a:latin typeface="Google Sans"/>
                <a:ea typeface="Google Sans"/>
                <a:cs typeface="Google Sans"/>
                <a:sym typeface="Google Sans"/>
              </a:rPr>
              <a:t>play response through embedded speaker</a:t>
            </a:r>
            <a:endParaRPr i="1" sz="1100">
              <a:solidFill>
                <a:schemeClr val="dk2"/>
              </a:solidFill>
              <a:latin typeface="Google Sans"/>
              <a:ea typeface="Google Sans"/>
              <a:cs typeface="Google Sans"/>
              <a:sym typeface="Google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p:nvPr/>
        </p:nvSpPr>
        <p:spPr>
          <a:xfrm>
            <a:off x="412975" y="126266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Motion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Gyroscope, radar, magnetometer, accelerator </a:t>
            </a:r>
            <a:endParaRPr>
              <a:latin typeface="Google Sans"/>
              <a:ea typeface="Google Sans"/>
              <a:cs typeface="Google Sans"/>
              <a:sym typeface="Google Sans"/>
            </a:endParaRPr>
          </a:p>
        </p:txBody>
      </p:sp>
      <p:sp>
        <p:nvSpPr>
          <p:cNvPr id="214" name="Google Shape;214;p31"/>
          <p:cNvSpPr/>
          <p:nvPr/>
        </p:nvSpPr>
        <p:spPr>
          <a:xfrm>
            <a:off x="3362375" y="1262663"/>
            <a:ext cx="2496600" cy="854100"/>
          </a:xfrm>
          <a:prstGeom prst="roundRect">
            <a:avLst>
              <a:gd fmla="val 16667" name="adj"/>
            </a:avLst>
          </a:prstGeom>
          <a:solidFill>
            <a:schemeClr val="accent1"/>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Acoustic Sensors</a:t>
            </a:r>
            <a:endParaRPr b="1">
              <a:solidFill>
                <a:schemeClr val="lt2"/>
              </a:solidFill>
              <a:latin typeface="Google Sans"/>
              <a:ea typeface="Google Sans"/>
              <a:cs typeface="Google Sans"/>
              <a:sym typeface="Google Sans"/>
            </a:endParaRPr>
          </a:p>
          <a:p>
            <a:pPr indent="0" lvl="0" marL="0" rtl="0" algn="ctr">
              <a:spcBef>
                <a:spcPts val="0"/>
              </a:spcBef>
              <a:spcAft>
                <a:spcPts val="0"/>
              </a:spcAft>
              <a:buNone/>
            </a:pPr>
            <a:r>
              <a:rPr lang="en">
                <a:solidFill>
                  <a:schemeClr val="lt2"/>
                </a:solidFill>
                <a:latin typeface="Google Sans"/>
                <a:ea typeface="Google Sans"/>
                <a:cs typeface="Google Sans"/>
                <a:sym typeface="Google Sans"/>
              </a:rPr>
              <a:t>Ultrasonic, Microphones, Geophones, Vibrometers</a:t>
            </a:r>
            <a:endParaRPr>
              <a:solidFill>
                <a:schemeClr val="lt2"/>
              </a:solidFill>
              <a:latin typeface="Google Sans"/>
              <a:ea typeface="Google Sans"/>
              <a:cs typeface="Google Sans"/>
              <a:sym typeface="Google Sans"/>
            </a:endParaRPr>
          </a:p>
        </p:txBody>
      </p:sp>
      <p:sp>
        <p:nvSpPr>
          <p:cNvPr id="215" name="Google Shape;215;p31"/>
          <p:cNvSpPr/>
          <p:nvPr/>
        </p:nvSpPr>
        <p:spPr>
          <a:xfrm>
            <a:off x="6311775" y="126266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Environmental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Temperature, Humidity, Pressure, IR, etc.</a:t>
            </a:r>
            <a:endParaRPr>
              <a:latin typeface="Google Sans"/>
              <a:ea typeface="Google Sans"/>
              <a:cs typeface="Google Sans"/>
              <a:sym typeface="Google Sans"/>
            </a:endParaRPr>
          </a:p>
        </p:txBody>
      </p:sp>
      <p:sp>
        <p:nvSpPr>
          <p:cNvPr id="216" name="Google Shape;216;p31"/>
          <p:cNvSpPr/>
          <p:nvPr/>
        </p:nvSpPr>
        <p:spPr>
          <a:xfrm>
            <a:off x="412975" y="2522200"/>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Touchscreen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Capacitive, IR</a:t>
            </a:r>
            <a:endParaRPr>
              <a:latin typeface="Google Sans"/>
              <a:ea typeface="Google Sans"/>
              <a:cs typeface="Google Sans"/>
              <a:sym typeface="Google Sans"/>
            </a:endParaRPr>
          </a:p>
        </p:txBody>
      </p:sp>
      <p:sp>
        <p:nvSpPr>
          <p:cNvPr id="217" name="Google Shape;217;p31"/>
          <p:cNvSpPr/>
          <p:nvPr/>
        </p:nvSpPr>
        <p:spPr>
          <a:xfrm>
            <a:off x="3362375" y="2522188"/>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Image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Thermal, Image</a:t>
            </a:r>
            <a:endParaRPr>
              <a:latin typeface="Google Sans"/>
              <a:ea typeface="Google Sans"/>
              <a:cs typeface="Google Sans"/>
              <a:sym typeface="Google Sans"/>
            </a:endParaRPr>
          </a:p>
        </p:txBody>
      </p:sp>
      <p:sp>
        <p:nvSpPr>
          <p:cNvPr id="218" name="Google Shape;218;p31"/>
          <p:cNvSpPr/>
          <p:nvPr/>
        </p:nvSpPr>
        <p:spPr>
          <a:xfrm>
            <a:off x="6311775" y="2522188"/>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Biometric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Fingerprint, Heart rate, etc.</a:t>
            </a:r>
            <a:endParaRPr>
              <a:latin typeface="Google Sans"/>
              <a:ea typeface="Google Sans"/>
              <a:cs typeface="Google Sans"/>
              <a:sym typeface="Google Sans"/>
            </a:endParaRPr>
          </a:p>
        </p:txBody>
      </p:sp>
      <p:sp>
        <p:nvSpPr>
          <p:cNvPr id="219" name="Google Shape;219;p31"/>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Endpoints Have </a:t>
            </a:r>
            <a:r>
              <a:rPr b="1" lang="en"/>
              <a:t>Sensors</a:t>
            </a:r>
            <a:r>
              <a:rPr lang="en"/>
              <a:t>, Tons of Sensors</a:t>
            </a:r>
            <a:endParaRPr/>
          </a:p>
        </p:txBody>
      </p:sp>
      <p:sp>
        <p:nvSpPr>
          <p:cNvPr id="220" name="Google Shape;220;p31"/>
          <p:cNvSpPr/>
          <p:nvPr/>
        </p:nvSpPr>
        <p:spPr>
          <a:xfrm>
            <a:off x="3362375" y="378171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Rotation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Encoders</a:t>
            </a:r>
            <a:endParaRPr>
              <a:latin typeface="Google Sans"/>
              <a:ea typeface="Google Sans"/>
              <a:cs typeface="Google Sans"/>
              <a:sym typeface="Google Sans"/>
            </a:endParaRPr>
          </a:p>
        </p:txBody>
      </p:sp>
      <p:sp>
        <p:nvSpPr>
          <p:cNvPr id="221" name="Google Shape;221;p31"/>
          <p:cNvSpPr/>
          <p:nvPr/>
        </p:nvSpPr>
        <p:spPr>
          <a:xfrm>
            <a:off x="412975" y="378171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Force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Pressure, Strain</a:t>
            </a:r>
            <a:endParaRPr b="1">
              <a:latin typeface="Google Sans"/>
              <a:ea typeface="Google Sans"/>
              <a:cs typeface="Google Sans"/>
              <a:sym typeface="Google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2"/>
          <p:cNvSpPr/>
          <p:nvPr/>
        </p:nvSpPr>
        <p:spPr>
          <a:xfrm>
            <a:off x="412975" y="126266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Motion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Gyroscope, radar, magnetometer, accelerator </a:t>
            </a:r>
            <a:endParaRPr>
              <a:latin typeface="Google Sans"/>
              <a:ea typeface="Google Sans"/>
              <a:cs typeface="Google Sans"/>
              <a:sym typeface="Google Sans"/>
            </a:endParaRPr>
          </a:p>
        </p:txBody>
      </p:sp>
      <p:sp>
        <p:nvSpPr>
          <p:cNvPr id="227" name="Google Shape;227;p32"/>
          <p:cNvSpPr/>
          <p:nvPr/>
        </p:nvSpPr>
        <p:spPr>
          <a:xfrm>
            <a:off x="3362375" y="126266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Acoustic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Ultrasonic, Microphones, Geophones, Vibrometers</a:t>
            </a:r>
            <a:endParaRPr>
              <a:latin typeface="Google Sans"/>
              <a:ea typeface="Google Sans"/>
              <a:cs typeface="Google Sans"/>
              <a:sym typeface="Google Sans"/>
            </a:endParaRPr>
          </a:p>
        </p:txBody>
      </p:sp>
      <p:sp>
        <p:nvSpPr>
          <p:cNvPr id="228" name="Google Shape;228;p32"/>
          <p:cNvSpPr/>
          <p:nvPr/>
        </p:nvSpPr>
        <p:spPr>
          <a:xfrm>
            <a:off x="6311775" y="126266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Environmental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Temperature, Humidity, Pressure, IR, etc.</a:t>
            </a:r>
            <a:endParaRPr>
              <a:latin typeface="Google Sans"/>
              <a:ea typeface="Google Sans"/>
              <a:cs typeface="Google Sans"/>
              <a:sym typeface="Google Sans"/>
            </a:endParaRPr>
          </a:p>
        </p:txBody>
      </p:sp>
      <p:sp>
        <p:nvSpPr>
          <p:cNvPr id="229" name="Google Shape;229;p32"/>
          <p:cNvSpPr/>
          <p:nvPr/>
        </p:nvSpPr>
        <p:spPr>
          <a:xfrm>
            <a:off x="412975" y="2522200"/>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Touchscreen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Capacitive, IR</a:t>
            </a:r>
            <a:endParaRPr>
              <a:latin typeface="Google Sans"/>
              <a:ea typeface="Google Sans"/>
              <a:cs typeface="Google Sans"/>
              <a:sym typeface="Google Sans"/>
            </a:endParaRPr>
          </a:p>
        </p:txBody>
      </p:sp>
      <p:sp>
        <p:nvSpPr>
          <p:cNvPr id="230" name="Google Shape;230;p32"/>
          <p:cNvSpPr/>
          <p:nvPr/>
        </p:nvSpPr>
        <p:spPr>
          <a:xfrm>
            <a:off x="3362375" y="2522188"/>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Image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Thermal, Image</a:t>
            </a:r>
            <a:endParaRPr>
              <a:latin typeface="Google Sans"/>
              <a:ea typeface="Google Sans"/>
              <a:cs typeface="Google Sans"/>
              <a:sym typeface="Google Sans"/>
            </a:endParaRPr>
          </a:p>
        </p:txBody>
      </p:sp>
      <p:sp>
        <p:nvSpPr>
          <p:cNvPr id="231" name="Google Shape;231;p32"/>
          <p:cNvSpPr/>
          <p:nvPr/>
        </p:nvSpPr>
        <p:spPr>
          <a:xfrm>
            <a:off x="6311775" y="2522188"/>
            <a:ext cx="2496600" cy="854100"/>
          </a:xfrm>
          <a:prstGeom prst="roundRect">
            <a:avLst>
              <a:gd fmla="val 16667" name="adj"/>
            </a:avLst>
          </a:prstGeom>
          <a:solidFill>
            <a:schemeClr val="accent2"/>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Biometric Sensors</a:t>
            </a:r>
            <a:endParaRPr b="1">
              <a:solidFill>
                <a:schemeClr val="lt2"/>
              </a:solidFill>
              <a:latin typeface="Google Sans"/>
              <a:ea typeface="Google Sans"/>
              <a:cs typeface="Google Sans"/>
              <a:sym typeface="Google Sans"/>
            </a:endParaRPr>
          </a:p>
          <a:p>
            <a:pPr indent="0" lvl="0" marL="0" rtl="0" algn="ctr">
              <a:spcBef>
                <a:spcPts val="0"/>
              </a:spcBef>
              <a:spcAft>
                <a:spcPts val="0"/>
              </a:spcAft>
              <a:buNone/>
            </a:pPr>
            <a:r>
              <a:rPr lang="en">
                <a:solidFill>
                  <a:schemeClr val="lt2"/>
                </a:solidFill>
                <a:latin typeface="Google Sans"/>
                <a:ea typeface="Google Sans"/>
                <a:cs typeface="Google Sans"/>
                <a:sym typeface="Google Sans"/>
              </a:rPr>
              <a:t>Fingerprint, Heart rate, etc.</a:t>
            </a:r>
            <a:endParaRPr>
              <a:solidFill>
                <a:schemeClr val="lt2"/>
              </a:solidFill>
              <a:latin typeface="Google Sans"/>
              <a:ea typeface="Google Sans"/>
              <a:cs typeface="Google Sans"/>
              <a:sym typeface="Google Sans"/>
            </a:endParaRPr>
          </a:p>
        </p:txBody>
      </p:sp>
      <p:sp>
        <p:nvSpPr>
          <p:cNvPr id="232" name="Google Shape;232;p32"/>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Endpoints Have </a:t>
            </a:r>
            <a:r>
              <a:rPr b="1" lang="en"/>
              <a:t>Sensors</a:t>
            </a:r>
            <a:r>
              <a:rPr lang="en"/>
              <a:t>, Tons of Sensors</a:t>
            </a:r>
            <a:endParaRPr/>
          </a:p>
        </p:txBody>
      </p:sp>
      <p:sp>
        <p:nvSpPr>
          <p:cNvPr id="233" name="Google Shape;233;p32"/>
          <p:cNvSpPr/>
          <p:nvPr/>
        </p:nvSpPr>
        <p:spPr>
          <a:xfrm>
            <a:off x="3362375" y="378171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Rotation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Encoders</a:t>
            </a:r>
            <a:endParaRPr>
              <a:latin typeface="Google Sans"/>
              <a:ea typeface="Google Sans"/>
              <a:cs typeface="Google Sans"/>
              <a:sym typeface="Google Sans"/>
            </a:endParaRPr>
          </a:p>
        </p:txBody>
      </p:sp>
      <p:sp>
        <p:nvSpPr>
          <p:cNvPr id="234" name="Google Shape;234;p32"/>
          <p:cNvSpPr/>
          <p:nvPr/>
        </p:nvSpPr>
        <p:spPr>
          <a:xfrm>
            <a:off x="412975" y="378171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Force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Pressure, Strain</a:t>
            </a:r>
            <a:endParaRPr b="1">
              <a:latin typeface="Google Sans"/>
              <a:ea typeface="Google Sans"/>
              <a:cs typeface="Google Sans"/>
              <a:sym typeface="Google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3"/>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Biometric Sensors</a:t>
            </a:r>
            <a:endParaRPr/>
          </a:p>
        </p:txBody>
      </p:sp>
      <p:pic>
        <p:nvPicPr>
          <p:cNvPr id="240" name="Google Shape;240;p33"/>
          <p:cNvPicPr preferRelativeResize="0"/>
          <p:nvPr/>
        </p:nvPicPr>
        <p:blipFill>
          <a:blip r:embed="rId4">
            <a:alphaModFix/>
          </a:blip>
          <a:stretch>
            <a:fillRect/>
          </a:stretch>
        </p:blipFill>
        <p:spPr>
          <a:xfrm>
            <a:off x="914125" y="1100600"/>
            <a:ext cx="2162950" cy="3244426"/>
          </a:xfrm>
          <a:prstGeom prst="rect">
            <a:avLst/>
          </a:prstGeom>
          <a:noFill/>
          <a:ln>
            <a:noFill/>
          </a:ln>
          <a:effectLst>
            <a:outerShdw blurRad="57150" rotWithShape="0" algn="bl" dir="5400000" dist="19050">
              <a:srgbClr val="000000">
                <a:alpha val="50000"/>
              </a:srgbClr>
            </a:outerShdw>
          </a:effectLst>
        </p:spPr>
      </p:pic>
      <p:sp>
        <p:nvSpPr>
          <p:cNvPr id="241" name="Google Shape;241;p33"/>
          <p:cNvSpPr txBox="1"/>
          <p:nvPr/>
        </p:nvSpPr>
        <p:spPr>
          <a:xfrm>
            <a:off x="179175" y="4642775"/>
            <a:ext cx="4720500" cy="4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Google Sans"/>
                <a:ea typeface="Google Sans"/>
                <a:cs typeface="Google Sans"/>
                <a:sym typeface="Google Sans"/>
              </a:rPr>
              <a:t>Source: </a:t>
            </a:r>
            <a:r>
              <a:rPr lang="en">
                <a:solidFill>
                  <a:schemeClr val="dk2"/>
                </a:solidFill>
                <a:latin typeface="Google Sans"/>
                <a:ea typeface="Google Sans"/>
                <a:cs typeface="Google Sans"/>
                <a:sym typeface="Google Sans"/>
              </a:rPr>
              <a:t>Jacobs School of Engineering/UC San Diego</a:t>
            </a:r>
            <a:endParaRPr>
              <a:solidFill>
                <a:schemeClr val="dk2"/>
              </a:solidFill>
              <a:latin typeface="Google Sans"/>
              <a:ea typeface="Google Sans"/>
              <a:cs typeface="Google Sans"/>
              <a:sym typeface="Google Sans"/>
            </a:endParaRPr>
          </a:p>
        </p:txBody>
      </p:sp>
      <p:sp>
        <p:nvSpPr>
          <p:cNvPr id="242" name="Google Shape;242;p33"/>
          <p:cNvSpPr txBox="1"/>
          <p:nvPr/>
        </p:nvSpPr>
        <p:spPr>
          <a:xfrm rot="-5400000">
            <a:off x="1739475" y="2453575"/>
            <a:ext cx="2991900" cy="53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Google Sans"/>
                <a:ea typeface="Google Sans"/>
                <a:cs typeface="Google Sans"/>
                <a:sym typeface="Google Sans"/>
              </a:rPr>
              <a:t>Non-invasive Glucose Monitoring</a:t>
            </a:r>
            <a:endParaRPr>
              <a:latin typeface="Google Sans"/>
              <a:ea typeface="Google Sans"/>
              <a:cs typeface="Google Sans"/>
              <a:sym typeface="Google Sans"/>
            </a:endParaRPr>
          </a:p>
        </p:txBody>
      </p:sp>
      <p:pic>
        <p:nvPicPr>
          <p:cNvPr id="243" name="Google Shape;243;p33"/>
          <p:cNvPicPr preferRelativeResize="0"/>
          <p:nvPr/>
        </p:nvPicPr>
        <p:blipFill>
          <a:blip r:embed="rId5">
            <a:alphaModFix/>
          </a:blip>
          <a:stretch>
            <a:fillRect/>
          </a:stretch>
        </p:blipFill>
        <p:spPr>
          <a:xfrm>
            <a:off x="4522200" y="1100600"/>
            <a:ext cx="3187324" cy="1793224"/>
          </a:xfrm>
          <a:prstGeom prst="rect">
            <a:avLst/>
          </a:prstGeom>
          <a:noFill/>
          <a:ln>
            <a:noFill/>
          </a:ln>
          <a:effectLst>
            <a:outerShdw blurRad="57150" rotWithShape="0" algn="bl" dir="5400000" dist="19050">
              <a:srgbClr val="000000">
                <a:alpha val="50000"/>
              </a:srgbClr>
            </a:outerShdw>
          </a:effectLst>
        </p:spPr>
      </p:pic>
      <p:sp>
        <p:nvSpPr>
          <p:cNvPr id="244" name="Google Shape;244;p33"/>
          <p:cNvSpPr txBox="1"/>
          <p:nvPr/>
        </p:nvSpPr>
        <p:spPr>
          <a:xfrm>
            <a:off x="4455050" y="3001975"/>
            <a:ext cx="3833100" cy="4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oogle Sans"/>
                <a:ea typeface="Google Sans"/>
                <a:cs typeface="Google Sans"/>
                <a:sym typeface="Google Sans"/>
              </a:rPr>
              <a:t>Fingerprint + Photoplethysmography (</a:t>
            </a:r>
            <a:r>
              <a:rPr b="1" lang="en">
                <a:latin typeface="Google Sans"/>
                <a:ea typeface="Google Sans"/>
                <a:cs typeface="Google Sans"/>
                <a:sym typeface="Google Sans"/>
              </a:rPr>
              <a:t>PPG</a:t>
            </a:r>
            <a:r>
              <a:rPr lang="en">
                <a:latin typeface="Google Sans"/>
                <a:ea typeface="Google Sans"/>
                <a:cs typeface="Google Sans"/>
                <a:sym typeface="Google Sans"/>
              </a:rPr>
              <a:t>)</a:t>
            </a:r>
            <a:endParaRPr>
              <a:latin typeface="Google Sans"/>
              <a:ea typeface="Google Sans"/>
              <a:cs typeface="Google Sans"/>
              <a:sym typeface="Google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4"/>
          <p:cNvSpPr/>
          <p:nvPr/>
        </p:nvSpPr>
        <p:spPr>
          <a:xfrm>
            <a:off x="412975" y="126266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Motion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Gyroscope, radar, magnetometer, accelerator </a:t>
            </a:r>
            <a:endParaRPr>
              <a:latin typeface="Google Sans"/>
              <a:ea typeface="Google Sans"/>
              <a:cs typeface="Google Sans"/>
              <a:sym typeface="Google Sans"/>
            </a:endParaRPr>
          </a:p>
        </p:txBody>
      </p:sp>
      <p:sp>
        <p:nvSpPr>
          <p:cNvPr id="250" name="Google Shape;250;p34"/>
          <p:cNvSpPr/>
          <p:nvPr/>
        </p:nvSpPr>
        <p:spPr>
          <a:xfrm>
            <a:off x="3362375" y="126266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Acoustic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Ultrasonic, Microphones, Geophones, Vibrometers</a:t>
            </a:r>
            <a:endParaRPr>
              <a:latin typeface="Google Sans"/>
              <a:ea typeface="Google Sans"/>
              <a:cs typeface="Google Sans"/>
              <a:sym typeface="Google Sans"/>
            </a:endParaRPr>
          </a:p>
        </p:txBody>
      </p:sp>
      <p:sp>
        <p:nvSpPr>
          <p:cNvPr id="251" name="Google Shape;251;p34"/>
          <p:cNvSpPr/>
          <p:nvPr/>
        </p:nvSpPr>
        <p:spPr>
          <a:xfrm>
            <a:off x="6311775" y="126266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Environmental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Temperature, Humidity, Pressure, IR, etc.</a:t>
            </a:r>
            <a:endParaRPr>
              <a:latin typeface="Google Sans"/>
              <a:ea typeface="Google Sans"/>
              <a:cs typeface="Google Sans"/>
              <a:sym typeface="Google Sans"/>
            </a:endParaRPr>
          </a:p>
        </p:txBody>
      </p:sp>
      <p:sp>
        <p:nvSpPr>
          <p:cNvPr id="252" name="Google Shape;252;p34"/>
          <p:cNvSpPr/>
          <p:nvPr/>
        </p:nvSpPr>
        <p:spPr>
          <a:xfrm>
            <a:off x="412975" y="2522200"/>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Touchscreen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Capacitive, IR</a:t>
            </a:r>
            <a:endParaRPr>
              <a:latin typeface="Google Sans"/>
              <a:ea typeface="Google Sans"/>
              <a:cs typeface="Google Sans"/>
              <a:sym typeface="Google Sans"/>
            </a:endParaRPr>
          </a:p>
        </p:txBody>
      </p:sp>
      <p:sp>
        <p:nvSpPr>
          <p:cNvPr id="253" name="Google Shape;253;p34"/>
          <p:cNvSpPr/>
          <p:nvPr/>
        </p:nvSpPr>
        <p:spPr>
          <a:xfrm>
            <a:off x="3362375" y="2522188"/>
            <a:ext cx="2496600" cy="854100"/>
          </a:xfrm>
          <a:prstGeom prst="roundRect">
            <a:avLst>
              <a:gd fmla="val 16667" name="adj"/>
            </a:avLst>
          </a:prstGeom>
          <a:solidFill>
            <a:schemeClr val="accent4"/>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Image Sensors</a:t>
            </a:r>
            <a:endParaRPr b="1">
              <a:solidFill>
                <a:schemeClr val="lt2"/>
              </a:solidFill>
              <a:latin typeface="Google Sans"/>
              <a:ea typeface="Google Sans"/>
              <a:cs typeface="Google Sans"/>
              <a:sym typeface="Google Sans"/>
            </a:endParaRPr>
          </a:p>
          <a:p>
            <a:pPr indent="0" lvl="0" marL="0" rtl="0" algn="ctr">
              <a:spcBef>
                <a:spcPts val="0"/>
              </a:spcBef>
              <a:spcAft>
                <a:spcPts val="0"/>
              </a:spcAft>
              <a:buNone/>
            </a:pPr>
            <a:r>
              <a:rPr lang="en">
                <a:solidFill>
                  <a:schemeClr val="lt2"/>
                </a:solidFill>
                <a:latin typeface="Google Sans"/>
                <a:ea typeface="Google Sans"/>
                <a:cs typeface="Google Sans"/>
                <a:sym typeface="Google Sans"/>
              </a:rPr>
              <a:t>Thermal, Image</a:t>
            </a:r>
            <a:endParaRPr>
              <a:solidFill>
                <a:schemeClr val="lt2"/>
              </a:solidFill>
              <a:latin typeface="Google Sans"/>
              <a:ea typeface="Google Sans"/>
              <a:cs typeface="Google Sans"/>
              <a:sym typeface="Google Sans"/>
            </a:endParaRPr>
          </a:p>
        </p:txBody>
      </p:sp>
      <p:sp>
        <p:nvSpPr>
          <p:cNvPr id="254" name="Google Shape;254;p34"/>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Endpoints Have </a:t>
            </a:r>
            <a:r>
              <a:rPr b="1" lang="en"/>
              <a:t>Sensors</a:t>
            </a:r>
            <a:r>
              <a:rPr lang="en"/>
              <a:t>, Tons of Sensors</a:t>
            </a:r>
            <a:endParaRPr/>
          </a:p>
        </p:txBody>
      </p:sp>
      <p:sp>
        <p:nvSpPr>
          <p:cNvPr id="255" name="Google Shape;255;p34"/>
          <p:cNvSpPr/>
          <p:nvPr/>
        </p:nvSpPr>
        <p:spPr>
          <a:xfrm>
            <a:off x="3362375" y="378171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Rotation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Encoders</a:t>
            </a:r>
            <a:endParaRPr>
              <a:latin typeface="Google Sans"/>
              <a:ea typeface="Google Sans"/>
              <a:cs typeface="Google Sans"/>
              <a:sym typeface="Google Sans"/>
            </a:endParaRPr>
          </a:p>
        </p:txBody>
      </p:sp>
      <p:sp>
        <p:nvSpPr>
          <p:cNvPr id="256" name="Google Shape;256;p34"/>
          <p:cNvSpPr/>
          <p:nvPr/>
        </p:nvSpPr>
        <p:spPr>
          <a:xfrm>
            <a:off x="412975" y="3781713"/>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Force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Pressure, Strain</a:t>
            </a:r>
            <a:endParaRPr b="1">
              <a:latin typeface="Google Sans"/>
              <a:ea typeface="Google Sans"/>
              <a:cs typeface="Google Sans"/>
              <a:sym typeface="Google Sans"/>
            </a:endParaRPr>
          </a:p>
        </p:txBody>
      </p:sp>
      <p:sp>
        <p:nvSpPr>
          <p:cNvPr id="257" name="Google Shape;257;p34"/>
          <p:cNvSpPr/>
          <p:nvPr/>
        </p:nvSpPr>
        <p:spPr>
          <a:xfrm>
            <a:off x="6311775" y="2522188"/>
            <a:ext cx="2496600" cy="854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Biometric Sensors</a:t>
            </a:r>
            <a:endParaRPr b="1">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Fingerprint, Heart rate, etc.</a:t>
            </a:r>
            <a:endParaRPr>
              <a:latin typeface="Google Sans"/>
              <a:ea typeface="Google Sans"/>
              <a:cs typeface="Google Sans"/>
              <a:sym typeface="Google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5"/>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Endpoints Have </a:t>
            </a:r>
            <a:r>
              <a:rPr b="1" lang="en"/>
              <a:t>Sensors</a:t>
            </a:r>
            <a:r>
              <a:rPr lang="en"/>
              <a:t>, Tons of Sensors</a:t>
            </a:r>
            <a:endParaRPr/>
          </a:p>
        </p:txBody>
      </p:sp>
      <p:pic>
        <p:nvPicPr>
          <p:cNvPr id="263" name="Google Shape;263;p35"/>
          <p:cNvPicPr preferRelativeResize="0"/>
          <p:nvPr/>
        </p:nvPicPr>
        <p:blipFill>
          <a:blip r:embed="rId3">
            <a:alphaModFix/>
          </a:blip>
          <a:stretch>
            <a:fillRect/>
          </a:stretch>
        </p:blipFill>
        <p:spPr>
          <a:xfrm>
            <a:off x="1507263" y="999449"/>
            <a:ext cx="5471472" cy="3647648"/>
          </a:xfrm>
          <a:prstGeom prst="rect">
            <a:avLst/>
          </a:prstGeom>
          <a:noFill/>
          <a:ln>
            <a:noFill/>
          </a:ln>
        </p:spPr>
      </p:pic>
      <p:sp>
        <p:nvSpPr>
          <p:cNvPr id="264" name="Google Shape;264;p35"/>
          <p:cNvSpPr/>
          <p:nvPr/>
        </p:nvSpPr>
        <p:spPr>
          <a:xfrm>
            <a:off x="4277550" y="3022825"/>
            <a:ext cx="561000" cy="606000"/>
          </a:xfrm>
          <a:prstGeom prst="rect">
            <a:avLst/>
          </a:prstGeom>
          <a:noFill/>
          <a:ln cap="flat" cmpd="sng" w="38100">
            <a:solidFill>
              <a:schemeClr val="accent4"/>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5" name="Google Shape;265;p35"/>
          <p:cNvCxnSpPr/>
          <p:nvPr/>
        </p:nvCxnSpPr>
        <p:spPr>
          <a:xfrm rot="10800000">
            <a:off x="4891315" y="3676628"/>
            <a:ext cx="294600" cy="294600"/>
          </a:xfrm>
          <a:prstGeom prst="straightConnector1">
            <a:avLst/>
          </a:prstGeom>
          <a:noFill/>
          <a:ln cap="flat" cmpd="sng" w="28575">
            <a:solidFill>
              <a:schemeClr val="accent4"/>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36"/>
          <p:cNvPicPr preferRelativeResize="0"/>
          <p:nvPr/>
        </p:nvPicPr>
        <p:blipFill rotWithShape="1">
          <a:blip r:embed="rId3">
            <a:alphaModFix/>
          </a:blip>
          <a:srcRect b="3725" l="0" r="0" t="0"/>
          <a:stretch/>
        </p:blipFill>
        <p:spPr>
          <a:xfrm>
            <a:off x="1771700" y="1341675"/>
            <a:ext cx="5430701" cy="2254750"/>
          </a:xfrm>
          <a:prstGeom prst="rect">
            <a:avLst/>
          </a:prstGeom>
          <a:noFill/>
          <a:ln>
            <a:noFill/>
          </a:ln>
        </p:spPr>
      </p:pic>
      <p:pic>
        <p:nvPicPr>
          <p:cNvPr id="271" name="Google Shape;271;p36"/>
          <p:cNvPicPr preferRelativeResize="0"/>
          <p:nvPr/>
        </p:nvPicPr>
        <p:blipFill>
          <a:blip r:embed="rId4">
            <a:alphaModFix/>
          </a:blip>
          <a:stretch>
            <a:fillRect/>
          </a:stretch>
        </p:blipFill>
        <p:spPr>
          <a:xfrm>
            <a:off x="4464175" y="1761150"/>
            <a:ext cx="232675" cy="290179"/>
          </a:xfrm>
          <a:prstGeom prst="rect">
            <a:avLst/>
          </a:prstGeom>
          <a:noFill/>
          <a:ln>
            <a:noFill/>
          </a:ln>
        </p:spPr>
      </p:pic>
      <p:sp>
        <p:nvSpPr>
          <p:cNvPr id="272" name="Google Shape;272;p36"/>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Processing</a:t>
            </a:r>
            <a:endParaRPr/>
          </a:p>
        </p:txBody>
      </p:sp>
      <p:pic>
        <p:nvPicPr>
          <p:cNvPr id="273" name="Google Shape;273;p36"/>
          <p:cNvPicPr preferRelativeResize="0"/>
          <p:nvPr/>
        </p:nvPicPr>
        <p:blipFill>
          <a:blip r:embed="rId5">
            <a:alphaModFix/>
          </a:blip>
          <a:stretch>
            <a:fillRect/>
          </a:stretch>
        </p:blipFill>
        <p:spPr>
          <a:xfrm>
            <a:off x="2354725" y="1783775"/>
            <a:ext cx="232675" cy="244925"/>
          </a:xfrm>
          <a:prstGeom prst="rect">
            <a:avLst/>
          </a:prstGeom>
          <a:noFill/>
          <a:ln>
            <a:noFill/>
          </a:ln>
        </p:spPr>
      </p:pic>
      <p:pic>
        <p:nvPicPr>
          <p:cNvPr id="274" name="Google Shape;274;p36"/>
          <p:cNvPicPr preferRelativeResize="0"/>
          <p:nvPr/>
        </p:nvPicPr>
        <p:blipFill>
          <a:blip r:embed="rId6">
            <a:alphaModFix/>
          </a:blip>
          <a:stretch>
            <a:fillRect/>
          </a:stretch>
        </p:blipFill>
        <p:spPr>
          <a:xfrm>
            <a:off x="6554137" y="1783775"/>
            <a:ext cx="244925" cy="244925"/>
          </a:xfrm>
          <a:prstGeom prst="rect">
            <a:avLst/>
          </a:prstGeom>
          <a:noFill/>
          <a:ln>
            <a:noFill/>
          </a:ln>
        </p:spPr>
      </p:pic>
      <p:sp>
        <p:nvSpPr>
          <p:cNvPr id="275" name="Google Shape;275;p36"/>
          <p:cNvSpPr txBox="1"/>
          <p:nvPr/>
        </p:nvSpPr>
        <p:spPr>
          <a:xfrm>
            <a:off x="36871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2</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b="1" lang="en" sz="1300">
                <a:solidFill>
                  <a:schemeClr val="dk1"/>
                </a:solidFill>
                <a:latin typeface="Google Sans"/>
                <a:ea typeface="Google Sans"/>
                <a:cs typeface="Google Sans"/>
                <a:sym typeface="Google Sans"/>
              </a:rPr>
              <a:t>Process</a:t>
            </a:r>
            <a:r>
              <a:rPr lang="en" sz="1300">
                <a:solidFill>
                  <a:schemeClr val="dk2"/>
                </a:solidFill>
                <a:latin typeface="Google Sans"/>
                <a:ea typeface="Google Sans"/>
                <a:cs typeface="Google Sans"/>
                <a:sym typeface="Google Sans"/>
              </a:rPr>
              <a:t> input </a:t>
            </a:r>
            <a:r>
              <a:rPr i="1" lang="en" sz="1100">
                <a:solidFill>
                  <a:schemeClr val="dk2"/>
                </a:solidFill>
                <a:latin typeface="Google Sans"/>
                <a:ea typeface="Google Sans"/>
                <a:cs typeface="Google Sans"/>
                <a:sym typeface="Google Sans"/>
              </a:rPr>
              <a:t>translation, then</a:t>
            </a:r>
            <a:br>
              <a:rPr i="1" lang="en" sz="1100">
                <a:solidFill>
                  <a:schemeClr val="dk2"/>
                </a:solidFill>
                <a:latin typeface="Google Sans"/>
                <a:ea typeface="Google Sans"/>
                <a:cs typeface="Google Sans"/>
                <a:sym typeface="Google Sans"/>
              </a:rPr>
            </a:br>
            <a:r>
              <a:rPr i="1" lang="en" sz="1100">
                <a:solidFill>
                  <a:schemeClr val="dk2"/>
                </a:solidFill>
                <a:latin typeface="Google Sans"/>
                <a:ea typeface="Google Sans"/>
                <a:cs typeface="Google Sans"/>
                <a:sym typeface="Google Sans"/>
              </a:rPr>
              <a:t>execute command</a:t>
            </a:r>
            <a:endParaRPr i="1" sz="1100">
              <a:solidFill>
                <a:schemeClr val="dk2"/>
              </a:solidFill>
              <a:latin typeface="Google Sans"/>
              <a:ea typeface="Google Sans"/>
              <a:cs typeface="Google Sans"/>
              <a:sym typeface="Google Sans"/>
            </a:endParaRPr>
          </a:p>
        </p:txBody>
      </p:sp>
      <p:sp>
        <p:nvSpPr>
          <p:cNvPr id="276" name="Google Shape;276;p36"/>
          <p:cNvSpPr txBox="1"/>
          <p:nvPr/>
        </p:nvSpPr>
        <p:spPr>
          <a:xfrm>
            <a:off x="15894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1</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Audio input from microphone (sensor)</a:t>
            </a:r>
            <a:endParaRPr sz="1300">
              <a:solidFill>
                <a:schemeClr val="dk2"/>
              </a:solidFill>
              <a:latin typeface="Google Sans"/>
              <a:ea typeface="Google Sans"/>
              <a:cs typeface="Google Sans"/>
              <a:sym typeface="Google Sans"/>
            </a:endParaRPr>
          </a:p>
        </p:txBody>
      </p:sp>
      <p:sp>
        <p:nvSpPr>
          <p:cNvPr id="277" name="Google Shape;277;p36"/>
          <p:cNvSpPr txBox="1"/>
          <p:nvPr/>
        </p:nvSpPr>
        <p:spPr>
          <a:xfrm>
            <a:off x="2924550" y="3578175"/>
            <a:ext cx="1358400" cy="6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input</a:t>
            </a:r>
            <a:endParaRPr sz="1300">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complete</a:t>
            </a:r>
            <a:endParaRPr sz="1300">
              <a:solidFill>
                <a:schemeClr val="dk2"/>
              </a:solidFill>
              <a:latin typeface="Google Sans"/>
              <a:ea typeface="Google Sans"/>
              <a:cs typeface="Google Sans"/>
              <a:sym typeface="Google Sans"/>
            </a:endParaRPr>
          </a:p>
        </p:txBody>
      </p:sp>
      <p:sp>
        <p:nvSpPr>
          <p:cNvPr id="278" name="Google Shape;278;p36"/>
          <p:cNvSpPr txBox="1"/>
          <p:nvPr/>
        </p:nvSpPr>
        <p:spPr>
          <a:xfrm>
            <a:off x="57848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3</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Generate Output </a:t>
            </a:r>
            <a:endParaRPr sz="1300">
              <a:solidFill>
                <a:schemeClr val="dk2"/>
              </a:solidFill>
              <a:latin typeface="Google Sans"/>
              <a:ea typeface="Google Sans"/>
              <a:cs typeface="Google Sans"/>
              <a:sym typeface="Google Sans"/>
            </a:endParaRPr>
          </a:p>
          <a:p>
            <a:pPr indent="0" lvl="0" marL="0" rtl="0" algn="ctr">
              <a:spcBef>
                <a:spcPts val="0"/>
              </a:spcBef>
              <a:spcAft>
                <a:spcPts val="0"/>
              </a:spcAft>
              <a:buNone/>
            </a:pPr>
            <a:r>
              <a:rPr i="1" lang="en" sz="1100">
                <a:solidFill>
                  <a:schemeClr val="dk2"/>
                </a:solidFill>
                <a:latin typeface="Google Sans"/>
                <a:ea typeface="Google Sans"/>
                <a:cs typeface="Google Sans"/>
                <a:sym typeface="Google Sans"/>
              </a:rPr>
              <a:t>play response through embedded speaker</a:t>
            </a:r>
            <a:endParaRPr i="1" sz="1100">
              <a:solidFill>
                <a:schemeClr val="dk2"/>
              </a:solidFill>
              <a:latin typeface="Google Sans"/>
              <a:ea typeface="Google Sans"/>
              <a:cs typeface="Google Sans"/>
              <a:sym typeface="Google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7"/>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t>Big</a:t>
            </a:r>
            <a:endParaRPr b="1"/>
          </a:p>
        </p:txBody>
      </p:sp>
      <p:pic>
        <p:nvPicPr>
          <p:cNvPr id="284" name="Google Shape;284;p37"/>
          <p:cNvPicPr preferRelativeResize="0"/>
          <p:nvPr/>
        </p:nvPicPr>
        <p:blipFill>
          <a:blip r:embed="rId3">
            <a:alphaModFix/>
          </a:blip>
          <a:stretch>
            <a:fillRect/>
          </a:stretch>
        </p:blipFill>
        <p:spPr>
          <a:xfrm rot="-9">
            <a:off x="344500" y="1132034"/>
            <a:ext cx="4141695" cy="332228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20"/>
          <p:cNvSpPr txBox="1"/>
          <p:nvPr>
            <p:ph idx="4294967295"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Makes </a:t>
            </a:r>
            <a:r>
              <a:rPr b="1" lang="en">
                <a:solidFill>
                  <a:schemeClr val="accent6"/>
                </a:solidFill>
              </a:rPr>
              <a:t>TinyML</a:t>
            </a:r>
            <a:r>
              <a:rPr lang="en"/>
              <a:t>?</a:t>
            </a:r>
            <a:endParaRPr/>
          </a:p>
        </p:txBody>
      </p:sp>
      <p:pic>
        <p:nvPicPr>
          <p:cNvPr id="93" name="Google Shape;93;p20"/>
          <p:cNvPicPr preferRelativeResize="0"/>
          <p:nvPr/>
        </p:nvPicPr>
        <p:blipFill>
          <a:blip r:embed="rId3">
            <a:alphaModFix/>
          </a:blip>
          <a:stretch>
            <a:fillRect/>
          </a:stretch>
        </p:blipFill>
        <p:spPr>
          <a:xfrm rot="-5400000">
            <a:off x="4328613" y="1927625"/>
            <a:ext cx="1073325" cy="1680225"/>
          </a:xfrm>
          <a:prstGeom prst="rect">
            <a:avLst/>
          </a:prstGeom>
          <a:noFill/>
          <a:ln>
            <a:noFill/>
          </a:ln>
        </p:spPr>
      </p:pic>
      <p:sp>
        <p:nvSpPr>
          <p:cNvPr id="94" name="Google Shape;94;p20"/>
          <p:cNvSpPr txBox="1"/>
          <p:nvPr>
            <p:ph idx="4294967295" type="title"/>
          </p:nvPr>
        </p:nvSpPr>
        <p:spPr>
          <a:xfrm>
            <a:off x="5962325" y="2290175"/>
            <a:ext cx="25746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4000">
                <a:solidFill>
                  <a:schemeClr val="dk2"/>
                </a:solidFill>
              </a:rPr>
              <a:t>TinyML</a:t>
            </a:r>
            <a:endParaRPr sz="4000">
              <a:solidFill>
                <a:schemeClr val="dk2"/>
              </a:solidFill>
            </a:endParaRPr>
          </a:p>
        </p:txBody>
      </p:sp>
      <p:pic>
        <p:nvPicPr>
          <p:cNvPr id="95" name="Google Shape;95;p20"/>
          <p:cNvPicPr preferRelativeResize="0"/>
          <p:nvPr/>
        </p:nvPicPr>
        <p:blipFill rotWithShape="1">
          <a:blip r:embed="rId4">
            <a:alphaModFix/>
          </a:blip>
          <a:srcRect b="0" l="0" r="0" t="43016"/>
          <a:stretch/>
        </p:blipFill>
        <p:spPr>
          <a:xfrm>
            <a:off x="1064550" y="2844746"/>
            <a:ext cx="2323625" cy="1849626"/>
          </a:xfrm>
          <a:prstGeom prst="rect">
            <a:avLst/>
          </a:prstGeom>
          <a:noFill/>
          <a:ln>
            <a:noFill/>
          </a:ln>
        </p:spPr>
      </p:pic>
      <p:pic>
        <p:nvPicPr>
          <p:cNvPr id="96" name="Google Shape;96;p20"/>
          <p:cNvPicPr preferRelativeResize="0"/>
          <p:nvPr/>
        </p:nvPicPr>
        <p:blipFill rotWithShape="1">
          <a:blip r:embed="rId5">
            <a:alphaModFix/>
          </a:blip>
          <a:srcRect b="56983" l="0" r="0" t="0"/>
          <a:stretch/>
        </p:blipFill>
        <p:spPr>
          <a:xfrm>
            <a:off x="1064550" y="1338650"/>
            <a:ext cx="2323625" cy="1396300"/>
          </a:xfrm>
          <a:prstGeom prst="rect">
            <a:avLst/>
          </a:prstGeom>
          <a:noFill/>
          <a:ln>
            <a:noFill/>
          </a:ln>
        </p:spPr>
      </p:pic>
      <p:sp>
        <p:nvSpPr>
          <p:cNvPr id="97" name="Google Shape;97;p20"/>
          <p:cNvSpPr txBox="1"/>
          <p:nvPr/>
        </p:nvSpPr>
        <p:spPr>
          <a:xfrm>
            <a:off x="1588713" y="1732750"/>
            <a:ext cx="1275300" cy="6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Medium"/>
                <a:ea typeface="Google Sans Medium"/>
                <a:cs typeface="Google Sans Medium"/>
                <a:sym typeface="Google Sans Medium"/>
              </a:rPr>
              <a:t>Embedded</a:t>
            </a:r>
            <a:endParaRPr>
              <a:solidFill>
                <a:schemeClr val="lt2"/>
              </a:solidFill>
              <a:latin typeface="Google Sans Medium"/>
              <a:ea typeface="Google Sans Medium"/>
              <a:cs typeface="Google Sans Medium"/>
              <a:sym typeface="Google Sans Medium"/>
            </a:endParaRPr>
          </a:p>
          <a:p>
            <a:pPr indent="0" lvl="0" marL="0" rtl="0" algn="ctr">
              <a:spcBef>
                <a:spcPts val="0"/>
              </a:spcBef>
              <a:spcAft>
                <a:spcPts val="0"/>
              </a:spcAft>
              <a:buNone/>
            </a:pPr>
            <a:r>
              <a:rPr lang="en">
                <a:solidFill>
                  <a:schemeClr val="lt2"/>
                </a:solidFill>
                <a:latin typeface="Google Sans Medium"/>
                <a:ea typeface="Google Sans Medium"/>
                <a:cs typeface="Google Sans Medium"/>
                <a:sym typeface="Google Sans Medium"/>
              </a:rPr>
              <a:t>Systems</a:t>
            </a:r>
            <a:endParaRPr>
              <a:solidFill>
                <a:schemeClr val="lt2"/>
              </a:solidFill>
              <a:latin typeface="Google Sans Medium"/>
              <a:ea typeface="Google Sans Medium"/>
              <a:cs typeface="Google Sans Medium"/>
              <a:sym typeface="Google Sans Medium"/>
            </a:endParaRPr>
          </a:p>
        </p:txBody>
      </p:sp>
      <p:sp>
        <p:nvSpPr>
          <p:cNvPr id="98" name="Google Shape;98;p20"/>
          <p:cNvSpPr txBox="1"/>
          <p:nvPr/>
        </p:nvSpPr>
        <p:spPr>
          <a:xfrm>
            <a:off x="1588713" y="3481396"/>
            <a:ext cx="1275300" cy="6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Google Sans Medium"/>
                <a:ea typeface="Google Sans Medium"/>
                <a:cs typeface="Google Sans Medium"/>
                <a:sym typeface="Google Sans Medium"/>
              </a:rPr>
              <a:t>Machine</a:t>
            </a:r>
            <a:endParaRPr>
              <a:solidFill>
                <a:schemeClr val="dk2"/>
              </a:solidFill>
              <a:latin typeface="Google Sans Medium"/>
              <a:ea typeface="Google Sans Medium"/>
              <a:cs typeface="Google Sans Medium"/>
              <a:sym typeface="Google Sans Medium"/>
            </a:endParaRPr>
          </a:p>
          <a:p>
            <a:pPr indent="0" lvl="0" marL="0" rtl="0" algn="ctr">
              <a:spcBef>
                <a:spcPts val="0"/>
              </a:spcBef>
              <a:spcAft>
                <a:spcPts val="0"/>
              </a:spcAft>
              <a:buNone/>
            </a:pPr>
            <a:r>
              <a:rPr lang="en">
                <a:solidFill>
                  <a:schemeClr val="dk2"/>
                </a:solidFill>
                <a:latin typeface="Google Sans Medium"/>
                <a:ea typeface="Google Sans Medium"/>
                <a:cs typeface="Google Sans Medium"/>
                <a:sym typeface="Google Sans Medium"/>
              </a:rPr>
              <a:t>Learning</a:t>
            </a:r>
            <a:endParaRPr>
              <a:solidFill>
                <a:schemeClr val="dk2"/>
              </a:solidFill>
              <a:latin typeface="Google Sans Medium"/>
              <a:ea typeface="Google Sans Medium"/>
              <a:cs typeface="Google Sans Medium"/>
              <a:sym typeface="Google Sans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8"/>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solidFill>
                  <a:schemeClr val="dk1"/>
                </a:solidFill>
              </a:rPr>
              <a:t>Big</a:t>
            </a:r>
            <a:endParaRPr b="1"/>
          </a:p>
        </p:txBody>
      </p:sp>
      <p:pic>
        <p:nvPicPr>
          <p:cNvPr id="290" name="Google Shape;290;p38"/>
          <p:cNvPicPr preferRelativeResize="0"/>
          <p:nvPr/>
        </p:nvPicPr>
        <p:blipFill>
          <a:blip r:embed="rId4">
            <a:alphaModFix/>
          </a:blip>
          <a:stretch>
            <a:fillRect/>
          </a:stretch>
        </p:blipFill>
        <p:spPr>
          <a:xfrm>
            <a:off x="1178300" y="1569600"/>
            <a:ext cx="1883098" cy="19896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9"/>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solidFill>
                  <a:schemeClr val="dk1"/>
                </a:solidFill>
              </a:rPr>
              <a:t>Big</a:t>
            </a:r>
            <a:endParaRPr b="1"/>
          </a:p>
        </p:txBody>
      </p:sp>
      <p:sp>
        <p:nvSpPr>
          <p:cNvPr id="296" name="Google Shape;296;p39"/>
          <p:cNvSpPr/>
          <p:nvPr/>
        </p:nvSpPr>
        <p:spPr>
          <a:xfrm>
            <a:off x="11783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9"/>
          <p:cNvSpPr txBox="1"/>
          <p:nvPr/>
        </p:nvSpPr>
        <p:spPr>
          <a:xfrm>
            <a:off x="14997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Google Sans"/>
                <a:ea typeface="Google Sans"/>
                <a:cs typeface="Google Sans"/>
                <a:sym typeface="Google Sans"/>
              </a:rPr>
              <a:t>BIG</a:t>
            </a:r>
            <a:endParaRPr b="1" sz="2300">
              <a:latin typeface="Google Sans"/>
              <a:ea typeface="Google Sans"/>
              <a:cs typeface="Google Sans"/>
              <a:sym typeface="Google Sans"/>
            </a:endParaRPr>
          </a:p>
          <a:p>
            <a:pPr indent="0" lvl="0" marL="0" rtl="0" algn="ctr">
              <a:spcBef>
                <a:spcPts val="0"/>
              </a:spcBef>
              <a:spcAft>
                <a:spcPts val="0"/>
              </a:spcAft>
              <a:buNone/>
            </a:pPr>
            <a:r>
              <a:rPr b="1" lang="en">
                <a:latin typeface="Google Sans"/>
                <a:ea typeface="Google Sans"/>
                <a:cs typeface="Google Sans"/>
                <a:sym typeface="Google Sans"/>
              </a:rPr>
              <a:t>GPU / CPU</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561mm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0"/>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t>Small</a:t>
            </a:r>
            <a:endParaRPr b="1"/>
          </a:p>
        </p:txBody>
      </p:sp>
      <p:sp>
        <p:nvSpPr>
          <p:cNvPr id="303" name="Google Shape;303;p40"/>
          <p:cNvSpPr/>
          <p:nvPr/>
        </p:nvSpPr>
        <p:spPr>
          <a:xfrm>
            <a:off x="11783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4" name="Google Shape;304;p40"/>
          <p:cNvPicPr preferRelativeResize="0"/>
          <p:nvPr/>
        </p:nvPicPr>
        <p:blipFill>
          <a:blip r:embed="rId3">
            <a:alphaModFix/>
          </a:blip>
          <a:stretch>
            <a:fillRect/>
          </a:stretch>
        </p:blipFill>
        <p:spPr>
          <a:xfrm>
            <a:off x="3701600" y="820363"/>
            <a:ext cx="1740776" cy="3502775"/>
          </a:xfrm>
          <a:prstGeom prst="rect">
            <a:avLst/>
          </a:prstGeom>
          <a:noFill/>
          <a:ln>
            <a:noFill/>
          </a:ln>
        </p:spPr>
      </p:pic>
      <p:sp>
        <p:nvSpPr>
          <p:cNvPr id="305" name="Google Shape;305;p40"/>
          <p:cNvSpPr txBox="1"/>
          <p:nvPr/>
        </p:nvSpPr>
        <p:spPr>
          <a:xfrm>
            <a:off x="14997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Google Sans"/>
                <a:ea typeface="Google Sans"/>
                <a:cs typeface="Google Sans"/>
                <a:sym typeface="Google Sans"/>
              </a:rPr>
              <a:t>BIG</a:t>
            </a:r>
            <a:endParaRPr b="1" sz="2300">
              <a:latin typeface="Google Sans"/>
              <a:ea typeface="Google Sans"/>
              <a:cs typeface="Google Sans"/>
              <a:sym typeface="Google Sans"/>
            </a:endParaRPr>
          </a:p>
          <a:p>
            <a:pPr indent="0" lvl="0" marL="0" rtl="0" algn="ctr">
              <a:spcBef>
                <a:spcPts val="0"/>
              </a:spcBef>
              <a:spcAft>
                <a:spcPts val="0"/>
              </a:spcAft>
              <a:buNone/>
            </a:pPr>
            <a:r>
              <a:rPr b="1" lang="en">
                <a:latin typeface="Google Sans"/>
                <a:ea typeface="Google Sans"/>
                <a:cs typeface="Google Sans"/>
                <a:sym typeface="Google Sans"/>
              </a:rPr>
              <a:t>GPU / CPU</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561mm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1"/>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solidFill>
                  <a:schemeClr val="dk1"/>
                </a:solidFill>
              </a:rPr>
              <a:t>Small</a:t>
            </a:r>
            <a:endParaRPr b="1"/>
          </a:p>
        </p:txBody>
      </p:sp>
      <p:sp>
        <p:nvSpPr>
          <p:cNvPr id="311" name="Google Shape;311;p41"/>
          <p:cNvSpPr/>
          <p:nvPr/>
        </p:nvSpPr>
        <p:spPr>
          <a:xfrm>
            <a:off x="11783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1"/>
          <p:cNvSpPr txBox="1"/>
          <p:nvPr/>
        </p:nvSpPr>
        <p:spPr>
          <a:xfrm>
            <a:off x="14997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Google Sans"/>
                <a:ea typeface="Google Sans"/>
                <a:cs typeface="Google Sans"/>
                <a:sym typeface="Google Sans"/>
              </a:rPr>
              <a:t>BIG</a:t>
            </a:r>
            <a:endParaRPr b="1" sz="2300">
              <a:latin typeface="Google Sans"/>
              <a:ea typeface="Google Sans"/>
              <a:cs typeface="Google Sans"/>
              <a:sym typeface="Google Sans"/>
            </a:endParaRPr>
          </a:p>
          <a:p>
            <a:pPr indent="0" lvl="0" marL="0" rtl="0" algn="ctr">
              <a:spcBef>
                <a:spcPts val="0"/>
              </a:spcBef>
              <a:spcAft>
                <a:spcPts val="0"/>
              </a:spcAft>
              <a:buNone/>
            </a:pPr>
            <a:r>
              <a:rPr b="1" lang="en">
                <a:latin typeface="Google Sans"/>
                <a:ea typeface="Google Sans"/>
                <a:cs typeface="Google Sans"/>
                <a:sym typeface="Google Sans"/>
              </a:rPr>
              <a:t>GPU / CPU</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561mm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pic>
        <p:nvPicPr>
          <p:cNvPr id="313" name="Google Shape;313;p41"/>
          <p:cNvPicPr preferRelativeResize="0"/>
          <p:nvPr/>
        </p:nvPicPr>
        <p:blipFill>
          <a:blip r:embed="rId4">
            <a:alphaModFix/>
          </a:blip>
          <a:stretch>
            <a:fillRect/>
          </a:stretch>
        </p:blipFill>
        <p:spPr>
          <a:xfrm>
            <a:off x="4086667" y="2112450"/>
            <a:ext cx="970657" cy="9186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2"/>
          <p:cNvSpPr/>
          <p:nvPr/>
        </p:nvSpPr>
        <p:spPr>
          <a:xfrm>
            <a:off x="4086675" y="2112450"/>
            <a:ext cx="970800" cy="91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2"/>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solidFill>
                  <a:schemeClr val="dk1"/>
                </a:solidFill>
              </a:rPr>
              <a:t>Small</a:t>
            </a:r>
            <a:endParaRPr b="1"/>
          </a:p>
        </p:txBody>
      </p:sp>
      <p:sp>
        <p:nvSpPr>
          <p:cNvPr id="320" name="Google Shape;320;p42"/>
          <p:cNvSpPr/>
          <p:nvPr/>
        </p:nvSpPr>
        <p:spPr>
          <a:xfrm>
            <a:off x="11783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2"/>
          <p:cNvSpPr txBox="1"/>
          <p:nvPr/>
        </p:nvSpPr>
        <p:spPr>
          <a:xfrm>
            <a:off x="14997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Google Sans"/>
                <a:ea typeface="Google Sans"/>
                <a:cs typeface="Google Sans"/>
                <a:sym typeface="Google Sans"/>
              </a:rPr>
              <a:t>BIG</a:t>
            </a:r>
            <a:endParaRPr b="1" sz="2300">
              <a:latin typeface="Google Sans"/>
              <a:ea typeface="Google Sans"/>
              <a:cs typeface="Google Sans"/>
              <a:sym typeface="Google Sans"/>
            </a:endParaRPr>
          </a:p>
          <a:p>
            <a:pPr indent="0" lvl="0" marL="0" rtl="0" algn="ctr">
              <a:spcBef>
                <a:spcPts val="0"/>
              </a:spcBef>
              <a:spcAft>
                <a:spcPts val="0"/>
              </a:spcAft>
              <a:buNone/>
            </a:pPr>
            <a:r>
              <a:rPr b="1" lang="en">
                <a:latin typeface="Google Sans"/>
                <a:ea typeface="Google Sans"/>
                <a:cs typeface="Google Sans"/>
                <a:sym typeface="Google Sans"/>
              </a:rPr>
              <a:t>GPU / CPU</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561mm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322" name="Google Shape;322;p42"/>
          <p:cNvSpPr txBox="1"/>
          <p:nvPr/>
        </p:nvSpPr>
        <p:spPr>
          <a:xfrm>
            <a:off x="3974475" y="303105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Mobile SoC</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83</a:t>
            </a:r>
            <a:r>
              <a:rPr i="1" lang="en">
                <a:latin typeface="Google Sans"/>
                <a:ea typeface="Google Sans"/>
                <a:cs typeface="Google Sans"/>
                <a:sym typeface="Google Sans"/>
              </a:rPr>
              <a:t>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323" name="Google Shape;323;p42"/>
          <p:cNvSpPr txBox="1"/>
          <p:nvPr/>
        </p:nvSpPr>
        <p:spPr>
          <a:xfrm>
            <a:off x="3974400" y="228030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Google Sans"/>
                <a:ea typeface="Google Sans"/>
                <a:cs typeface="Google Sans"/>
                <a:sym typeface="Google Sans"/>
              </a:rPr>
              <a:t>SMALL</a:t>
            </a:r>
            <a:endParaRPr baseline="30000" i="1" sz="800">
              <a:latin typeface="Google Sans"/>
              <a:ea typeface="Google Sans"/>
              <a:cs typeface="Google Sans"/>
              <a:sym typeface="Google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3"/>
          <p:cNvSpPr/>
          <p:nvPr/>
        </p:nvSpPr>
        <p:spPr>
          <a:xfrm>
            <a:off x="4086675" y="2112450"/>
            <a:ext cx="970800" cy="91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3"/>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solidFill>
                  <a:schemeClr val="dk1"/>
                </a:solidFill>
              </a:rPr>
              <a:t>Tiny</a:t>
            </a:r>
            <a:endParaRPr b="1"/>
          </a:p>
        </p:txBody>
      </p:sp>
      <p:sp>
        <p:nvSpPr>
          <p:cNvPr id="330" name="Google Shape;330;p43"/>
          <p:cNvSpPr/>
          <p:nvPr/>
        </p:nvSpPr>
        <p:spPr>
          <a:xfrm>
            <a:off x="11783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3"/>
          <p:cNvSpPr txBox="1"/>
          <p:nvPr/>
        </p:nvSpPr>
        <p:spPr>
          <a:xfrm>
            <a:off x="14997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Google Sans"/>
                <a:ea typeface="Google Sans"/>
                <a:cs typeface="Google Sans"/>
                <a:sym typeface="Google Sans"/>
              </a:rPr>
              <a:t>BIG</a:t>
            </a:r>
            <a:endParaRPr b="1" sz="2300">
              <a:latin typeface="Google Sans"/>
              <a:ea typeface="Google Sans"/>
              <a:cs typeface="Google Sans"/>
              <a:sym typeface="Google Sans"/>
            </a:endParaRPr>
          </a:p>
          <a:p>
            <a:pPr indent="0" lvl="0" marL="0" rtl="0" algn="ctr">
              <a:spcBef>
                <a:spcPts val="0"/>
              </a:spcBef>
              <a:spcAft>
                <a:spcPts val="0"/>
              </a:spcAft>
              <a:buNone/>
            </a:pPr>
            <a:r>
              <a:rPr b="1" lang="en">
                <a:latin typeface="Google Sans"/>
                <a:ea typeface="Google Sans"/>
                <a:cs typeface="Google Sans"/>
                <a:sym typeface="Google Sans"/>
              </a:rPr>
              <a:t>GPU / CPU</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561mm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332" name="Google Shape;332;p43"/>
          <p:cNvSpPr txBox="1"/>
          <p:nvPr/>
        </p:nvSpPr>
        <p:spPr>
          <a:xfrm>
            <a:off x="3974475" y="303105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Mobile SoC</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83mm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333" name="Google Shape;333;p43"/>
          <p:cNvSpPr txBox="1"/>
          <p:nvPr/>
        </p:nvSpPr>
        <p:spPr>
          <a:xfrm>
            <a:off x="3974400" y="228030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Google Sans"/>
                <a:ea typeface="Google Sans"/>
                <a:cs typeface="Google Sans"/>
                <a:sym typeface="Google Sans"/>
              </a:rPr>
              <a:t>SMALL</a:t>
            </a:r>
            <a:endParaRPr baseline="30000" i="1" sz="800">
              <a:latin typeface="Google Sans"/>
              <a:ea typeface="Google Sans"/>
              <a:cs typeface="Google Sans"/>
              <a:sym typeface="Google Sans"/>
            </a:endParaRPr>
          </a:p>
        </p:txBody>
      </p:sp>
      <p:pic>
        <p:nvPicPr>
          <p:cNvPr id="334" name="Google Shape;334;p43"/>
          <p:cNvPicPr preferRelativeResize="0"/>
          <p:nvPr/>
        </p:nvPicPr>
        <p:blipFill>
          <a:blip r:embed="rId3">
            <a:alphaModFix/>
          </a:blip>
          <a:stretch>
            <a:fillRect/>
          </a:stretch>
        </p:blipFill>
        <p:spPr>
          <a:xfrm>
            <a:off x="6082755" y="1541936"/>
            <a:ext cx="1149250" cy="20596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4"/>
          <p:cNvSpPr/>
          <p:nvPr/>
        </p:nvSpPr>
        <p:spPr>
          <a:xfrm>
            <a:off x="4086675" y="2112450"/>
            <a:ext cx="970800" cy="91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4"/>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solidFill>
                  <a:schemeClr val="dk1"/>
                </a:solidFill>
              </a:rPr>
              <a:t>Tiny</a:t>
            </a:r>
            <a:endParaRPr b="1"/>
          </a:p>
        </p:txBody>
      </p:sp>
      <p:sp>
        <p:nvSpPr>
          <p:cNvPr id="341" name="Google Shape;341;p44"/>
          <p:cNvSpPr/>
          <p:nvPr/>
        </p:nvSpPr>
        <p:spPr>
          <a:xfrm>
            <a:off x="11783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4"/>
          <p:cNvSpPr txBox="1"/>
          <p:nvPr/>
        </p:nvSpPr>
        <p:spPr>
          <a:xfrm>
            <a:off x="14997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Google Sans"/>
                <a:ea typeface="Google Sans"/>
                <a:cs typeface="Google Sans"/>
                <a:sym typeface="Google Sans"/>
              </a:rPr>
              <a:t>BIG</a:t>
            </a:r>
            <a:endParaRPr b="1" sz="2300">
              <a:latin typeface="Google Sans"/>
              <a:ea typeface="Google Sans"/>
              <a:cs typeface="Google Sans"/>
              <a:sym typeface="Google Sans"/>
            </a:endParaRPr>
          </a:p>
          <a:p>
            <a:pPr indent="0" lvl="0" marL="0" rtl="0" algn="ctr">
              <a:spcBef>
                <a:spcPts val="0"/>
              </a:spcBef>
              <a:spcAft>
                <a:spcPts val="0"/>
              </a:spcAft>
              <a:buNone/>
            </a:pPr>
            <a:r>
              <a:rPr b="1" lang="en">
                <a:latin typeface="Google Sans"/>
                <a:ea typeface="Google Sans"/>
                <a:cs typeface="Google Sans"/>
                <a:sym typeface="Google Sans"/>
              </a:rPr>
              <a:t>GPU / CPU</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561mm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343" name="Google Shape;343;p44"/>
          <p:cNvSpPr txBox="1"/>
          <p:nvPr/>
        </p:nvSpPr>
        <p:spPr>
          <a:xfrm>
            <a:off x="3974475" y="303105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Mobile SoC</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83mm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344" name="Google Shape;344;p44"/>
          <p:cNvSpPr txBox="1"/>
          <p:nvPr/>
        </p:nvSpPr>
        <p:spPr>
          <a:xfrm>
            <a:off x="3974400" y="228030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Google Sans"/>
                <a:ea typeface="Google Sans"/>
                <a:cs typeface="Google Sans"/>
                <a:sym typeface="Google Sans"/>
              </a:rPr>
              <a:t>SMALL</a:t>
            </a:r>
            <a:endParaRPr baseline="30000" i="1" sz="800">
              <a:latin typeface="Google Sans"/>
              <a:ea typeface="Google Sans"/>
              <a:cs typeface="Google Sans"/>
              <a:sym typeface="Google Sans"/>
            </a:endParaRPr>
          </a:p>
        </p:txBody>
      </p:sp>
      <p:pic>
        <p:nvPicPr>
          <p:cNvPr id="345" name="Google Shape;345;p44"/>
          <p:cNvPicPr preferRelativeResize="0"/>
          <p:nvPr/>
        </p:nvPicPr>
        <p:blipFill>
          <a:blip r:embed="rId3">
            <a:alphaModFix/>
          </a:blip>
          <a:stretch>
            <a:fillRect/>
          </a:stretch>
        </p:blipFill>
        <p:spPr>
          <a:xfrm>
            <a:off x="6074332" y="1845189"/>
            <a:ext cx="1149249" cy="148908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5"/>
          <p:cNvSpPr/>
          <p:nvPr/>
        </p:nvSpPr>
        <p:spPr>
          <a:xfrm>
            <a:off x="4086675" y="2112450"/>
            <a:ext cx="970800" cy="91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5"/>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solidFill>
                  <a:schemeClr val="dk1"/>
                </a:solidFill>
              </a:rPr>
              <a:t>Tiny</a:t>
            </a:r>
            <a:endParaRPr b="1"/>
          </a:p>
        </p:txBody>
      </p:sp>
      <p:sp>
        <p:nvSpPr>
          <p:cNvPr id="352" name="Google Shape;352;p45"/>
          <p:cNvSpPr/>
          <p:nvPr/>
        </p:nvSpPr>
        <p:spPr>
          <a:xfrm>
            <a:off x="11783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5"/>
          <p:cNvSpPr txBox="1"/>
          <p:nvPr/>
        </p:nvSpPr>
        <p:spPr>
          <a:xfrm>
            <a:off x="14997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Google Sans"/>
                <a:ea typeface="Google Sans"/>
                <a:cs typeface="Google Sans"/>
                <a:sym typeface="Google Sans"/>
              </a:rPr>
              <a:t>BIG</a:t>
            </a:r>
            <a:endParaRPr b="1" sz="2300">
              <a:latin typeface="Google Sans"/>
              <a:ea typeface="Google Sans"/>
              <a:cs typeface="Google Sans"/>
              <a:sym typeface="Google Sans"/>
            </a:endParaRPr>
          </a:p>
          <a:p>
            <a:pPr indent="0" lvl="0" marL="0" rtl="0" algn="ctr">
              <a:spcBef>
                <a:spcPts val="0"/>
              </a:spcBef>
              <a:spcAft>
                <a:spcPts val="0"/>
              </a:spcAft>
              <a:buNone/>
            </a:pPr>
            <a:r>
              <a:rPr b="1" lang="en">
                <a:latin typeface="Google Sans"/>
                <a:ea typeface="Google Sans"/>
                <a:cs typeface="Google Sans"/>
                <a:sym typeface="Google Sans"/>
              </a:rPr>
              <a:t>GPU / CPU</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561mm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354" name="Google Shape;354;p45"/>
          <p:cNvSpPr txBox="1"/>
          <p:nvPr/>
        </p:nvSpPr>
        <p:spPr>
          <a:xfrm>
            <a:off x="3974475" y="303105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Mobile SoC</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83mm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355" name="Google Shape;355;p45"/>
          <p:cNvSpPr txBox="1"/>
          <p:nvPr/>
        </p:nvSpPr>
        <p:spPr>
          <a:xfrm>
            <a:off x="3974400" y="228030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Google Sans"/>
                <a:ea typeface="Google Sans"/>
                <a:cs typeface="Google Sans"/>
                <a:sym typeface="Google Sans"/>
              </a:rPr>
              <a:t>SMALL</a:t>
            </a:r>
            <a:endParaRPr baseline="30000" i="1" sz="800">
              <a:latin typeface="Google Sans"/>
              <a:ea typeface="Google Sans"/>
              <a:cs typeface="Google Sans"/>
              <a:sym typeface="Google Sans"/>
            </a:endParaRPr>
          </a:p>
        </p:txBody>
      </p:sp>
      <p:pic>
        <p:nvPicPr>
          <p:cNvPr id="356" name="Google Shape;356;p45"/>
          <p:cNvPicPr preferRelativeResize="0"/>
          <p:nvPr/>
        </p:nvPicPr>
        <p:blipFill>
          <a:blip r:embed="rId4">
            <a:alphaModFix/>
          </a:blip>
          <a:stretch>
            <a:fillRect/>
          </a:stretch>
        </p:blipFill>
        <p:spPr>
          <a:xfrm>
            <a:off x="6225362" y="2130438"/>
            <a:ext cx="847180" cy="918599"/>
          </a:xfrm>
          <a:prstGeom prst="rect">
            <a:avLst/>
          </a:prstGeom>
          <a:noFill/>
          <a:ln>
            <a:noFill/>
          </a:ln>
        </p:spPr>
      </p:pic>
      <p:sp>
        <p:nvSpPr>
          <p:cNvPr id="357" name="Google Shape;357;p45"/>
          <p:cNvSpPr/>
          <p:nvPr/>
        </p:nvSpPr>
        <p:spPr>
          <a:xfrm>
            <a:off x="6555800" y="2431375"/>
            <a:ext cx="269400" cy="311400"/>
          </a:xfrm>
          <a:prstGeom prst="rect">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8" name="Google Shape;358;p45"/>
          <p:cNvCxnSpPr/>
          <p:nvPr/>
        </p:nvCxnSpPr>
        <p:spPr>
          <a:xfrm flipH="1">
            <a:off x="6884200" y="2315650"/>
            <a:ext cx="432300" cy="269400"/>
          </a:xfrm>
          <a:prstGeom prst="straightConnector1">
            <a:avLst/>
          </a:prstGeom>
          <a:noFill/>
          <a:ln cap="flat" cmpd="sng" w="19050">
            <a:solidFill>
              <a:schemeClr val="accent4"/>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6"/>
          <p:cNvSpPr/>
          <p:nvPr/>
        </p:nvSpPr>
        <p:spPr>
          <a:xfrm>
            <a:off x="4086675" y="2112450"/>
            <a:ext cx="970800" cy="91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6"/>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solidFill>
                  <a:schemeClr val="dk1"/>
                </a:solidFill>
              </a:rPr>
              <a:t>Tiny</a:t>
            </a:r>
            <a:endParaRPr b="1"/>
          </a:p>
        </p:txBody>
      </p:sp>
      <p:sp>
        <p:nvSpPr>
          <p:cNvPr id="365" name="Google Shape;365;p46"/>
          <p:cNvSpPr/>
          <p:nvPr/>
        </p:nvSpPr>
        <p:spPr>
          <a:xfrm>
            <a:off x="11783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6"/>
          <p:cNvSpPr txBox="1"/>
          <p:nvPr/>
        </p:nvSpPr>
        <p:spPr>
          <a:xfrm>
            <a:off x="14997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Google Sans"/>
                <a:ea typeface="Google Sans"/>
                <a:cs typeface="Google Sans"/>
                <a:sym typeface="Google Sans"/>
              </a:rPr>
              <a:t>BIG</a:t>
            </a:r>
            <a:endParaRPr b="1" sz="2300">
              <a:latin typeface="Google Sans"/>
              <a:ea typeface="Google Sans"/>
              <a:cs typeface="Google Sans"/>
              <a:sym typeface="Google Sans"/>
            </a:endParaRPr>
          </a:p>
          <a:p>
            <a:pPr indent="0" lvl="0" marL="0" rtl="0" algn="ctr">
              <a:spcBef>
                <a:spcPts val="0"/>
              </a:spcBef>
              <a:spcAft>
                <a:spcPts val="0"/>
              </a:spcAft>
              <a:buNone/>
            </a:pPr>
            <a:r>
              <a:rPr b="1" lang="en">
                <a:latin typeface="Google Sans"/>
                <a:ea typeface="Google Sans"/>
                <a:cs typeface="Google Sans"/>
                <a:sym typeface="Google Sans"/>
              </a:rPr>
              <a:t>GPU / CPU</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561mm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367" name="Google Shape;367;p46"/>
          <p:cNvSpPr txBox="1"/>
          <p:nvPr/>
        </p:nvSpPr>
        <p:spPr>
          <a:xfrm>
            <a:off x="3974475" y="303105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Mobile SoC</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83mm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368" name="Google Shape;368;p46"/>
          <p:cNvSpPr txBox="1"/>
          <p:nvPr/>
        </p:nvSpPr>
        <p:spPr>
          <a:xfrm>
            <a:off x="3974400" y="228030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Google Sans"/>
                <a:ea typeface="Google Sans"/>
                <a:cs typeface="Google Sans"/>
                <a:sym typeface="Google Sans"/>
              </a:rPr>
              <a:t>SMALL</a:t>
            </a:r>
            <a:endParaRPr baseline="30000" i="1" sz="800">
              <a:latin typeface="Google Sans"/>
              <a:ea typeface="Google Sans"/>
              <a:cs typeface="Google Sans"/>
              <a:sym typeface="Google Sans"/>
            </a:endParaRPr>
          </a:p>
        </p:txBody>
      </p:sp>
      <p:sp>
        <p:nvSpPr>
          <p:cNvPr id="369" name="Google Shape;369;p46"/>
          <p:cNvSpPr/>
          <p:nvPr/>
        </p:nvSpPr>
        <p:spPr>
          <a:xfrm>
            <a:off x="6555800" y="2431375"/>
            <a:ext cx="269400" cy="311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6"/>
          <p:cNvSpPr txBox="1"/>
          <p:nvPr/>
        </p:nvSpPr>
        <p:spPr>
          <a:xfrm>
            <a:off x="6082825" y="2779375"/>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Apple 0778</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30</a:t>
            </a:r>
            <a:r>
              <a:rPr i="1" lang="en">
                <a:latin typeface="Google Sans"/>
                <a:ea typeface="Google Sans"/>
                <a:cs typeface="Google Sans"/>
                <a:sym typeface="Google Sans"/>
              </a:rPr>
              <a:t>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371" name="Google Shape;371;p46"/>
          <p:cNvSpPr txBox="1"/>
          <p:nvPr/>
        </p:nvSpPr>
        <p:spPr>
          <a:xfrm>
            <a:off x="6404050" y="2486275"/>
            <a:ext cx="582600" cy="20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Google Sans"/>
                <a:ea typeface="Google Sans"/>
                <a:cs typeface="Google Sans"/>
                <a:sym typeface="Google Sans"/>
              </a:rPr>
              <a:t>TINY</a:t>
            </a:r>
            <a:endParaRPr baseline="30000" i="1" sz="100">
              <a:latin typeface="Google Sans"/>
              <a:ea typeface="Google Sans"/>
              <a:cs typeface="Google Sans"/>
              <a:sym typeface="Google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7"/>
          <p:cNvSpPr txBox="1"/>
          <p:nvPr>
            <p:ph idx="1" type="body"/>
          </p:nvPr>
        </p:nvSpPr>
        <p:spPr>
          <a:xfrm>
            <a:off x="348150" y="891150"/>
            <a:ext cx="8447700" cy="336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900">
                <a:solidFill>
                  <a:schemeClr val="dk1"/>
                </a:solidFill>
                <a:latin typeface="Google Sans"/>
                <a:ea typeface="Google Sans"/>
                <a:cs typeface="Google Sans"/>
                <a:sym typeface="Google Sans"/>
              </a:rPr>
              <a:t>We’re just getting started.</a:t>
            </a:r>
            <a:endParaRPr i="1" sz="3400">
              <a:solidFill>
                <a:schemeClr val="dk1"/>
              </a:solidFill>
              <a:latin typeface="Google Sans"/>
              <a:ea typeface="Google Sans"/>
              <a:cs typeface="Google Sans"/>
              <a:sym typeface="Google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1"/>
          <p:cNvPicPr preferRelativeResize="0"/>
          <p:nvPr/>
        </p:nvPicPr>
        <p:blipFill rotWithShape="1">
          <a:blip r:embed="rId3">
            <a:alphaModFix/>
          </a:blip>
          <a:srcRect b="0" l="0" r="0" t="43016"/>
          <a:stretch/>
        </p:blipFill>
        <p:spPr>
          <a:xfrm>
            <a:off x="1064550" y="2844796"/>
            <a:ext cx="2323625" cy="1849626"/>
          </a:xfrm>
          <a:prstGeom prst="rect">
            <a:avLst/>
          </a:prstGeom>
          <a:noFill/>
          <a:ln>
            <a:noFill/>
          </a:ln>
        </p:spPr>
      </p:pic>
      <p:sp>
        <p:nvSpPr>
          <p:cNvPr id="104" name="Google Shape;104;p21"/>
          <p:cNvSpPr txBox="1"/>
          <p:nvPr>
            <p:ph idx="4294967295"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Makes </a:t>
            </a:r>
            <a:r>
              <a:rPr b="1" lang="en">
                <a:solidFill>
                  <a:schemeClr val="accent6"/>
                </a:solidFill>
              </a:rPr>
              <a:t>TinyML</a:t>
            </a:r>
            <a:r>
              <a:rPr lang="en"/>
              <a:t>?</a:t>
            </a:r>
            <a:endParaRPr/>
          </a:p>
        </p:txBody>
      </p:sp>
      <p:pic>
        <p:nvPicPr>
          <p:cNvPr id="105" name="Google Shape;105;p21"/>
          <p:cNvPicPr preferRelativeResize="0"/>
          <p:nvPr/>
        </p:nvPicPr>
        <p:blipFill>
          <a:blip r:embed="rId4">
            <a:alphaModFix/>
          </a:blip>
          <a:stretch>
            <a:fillRect/>
          </a:stretch>
        </p:blipFill>
        <p:spPr>
          <a:xfrm rot="-5400000">
            <a:off x="4328613" y="1927625"/>
            <a:ext cx="1073325" cy="1680225"/>
          </a:xfrm>
          <a:prstGeom prst="rect">
            <a:avLst/>
          </a:prstGeom>
          <a:noFill/>
          <a:ln>
            <a:noFill/>
          </a:ln>
        </p:spPr>
      </p:pic>
      <p:sp>
        <p:nvSpPr>
          <p:cNvPr id="106" name="Google Shape;106;p21"/>
          <p:cNvSpPr txBox="1"/>
          <p:nvPr>
            <p:ph idx="4294967295" type="title"/>
          </p:nvPr>
        </p:nvSpPr>
        <p:spPr>
          <a:xfrm>
            <a:off x="5962325" y="2290175"/>
            <a:ext cx="25746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4000">
                <a:solidFill>
                  <a:schemeClr val="dk2"/>
                </a:solidFill>
              </a:rPr>
              <a:t>TinyML</a:t>
            </a:r>
            <a:endParaRPr sz="4000">
              <a:solidFill>
                <a:schemeClr val="dk2"/>
              </a:solidFill>
            </a:endParaRPr>
          </a:p>
        </p:txBody>
      </p:sp>
      <p:pic>
        <p:nvPicPr>
          <p:cNvPr id="107" name="Google Shape;107;p21"/>
          <p:cNvPicPr preferRelativeResize="0"/>
          <p:nvPr/>
        </p:nvPicPr>
        <p:blipFill rotWithShape="1">
          <a:blip r:embed="rId5">
            <a:alphaModFix/>
          </a:blip>
          <a:srcRect b="56981" l="0" r="0" t="0"/>
          <a:stretch/>
        </p:blipFill>
        <p:spPr>
          <a:xfrm>
            <a:off x="1064550" y="1338493"/>
            <a:ext cx="2323625" cy="1396325"/>
          </a:xfrm>
          <a:prstGeom prst="rect">
            <a:avLst/>
          </a:prstGeom>
          <a:noFill/>
          <a:ln>
            <a:noFill/>
          </a:ln>
        </p:spPr>
      </p:pic>
      <p:sp>
        <p:nvSpPr>
          <p:cNvPr id="108" name="Google Shape;108;p21"/>
          <p:cNvSpPr txBox="1"/>
          <p:nvPr/>
        </p:nvSpPr>
        <p:spPr>
          <a:xfrm>
            <a:off x="1588713" y="1732750"/>
            <a:ext cx="1275300" cy="6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Medium"/>
                <a:ea typeface="Google Sans Medium"/>
                <a:cs typeface="Google Sans Medium"/>
                <a:sym typeface="Google Sans Medium"/>
              </a:rPr>
              <a:t>Embedded</a:t>
            </a:r>
            <a:endParaRPr>
              <a:solidFill>
                <a:schemeClr val="lt2"/>
              </a:solidFill>
              <a:latin typeface="Google Sans Medium"/>
              <a:ea typeface="Google Sans Medium"/>
              <a:cs typeface="Google Sans Medium"/>
              <a:sym typeface="Google Sans Medium"/>
            </a:endParaRPr>
          </a:p>
          <a:p>
            <a:pPr indent="0" lvl="0" marL="0" rtl="0" algn="ctr">
              <a:spcBef>
                <a:spcPts val="0"/>
              </a:spcBef>
              <a:spcAft>
                <a:spcPts val="0"/>
              </a:spcAft>
              <a:buNone/>
            </a:pPr>
            <a:r>
              <a:rPr lang="en">
                <a:solidFill>
                  <a:schemeClr val="lt2"/>
                </a:solidFill>
                <a:latin typeface="Google Sans Medium"/>
                <a:ea typeface="Google Sans Medium"/>
                <a:cs typeface="Google Sans Medium"/>
                <a:sym typeface="Google Sans Medium"/>
              </a:rPr>
              <a:t>Systems</a:t>
            </a:r>
            <a:endParaRPr>
              <a:solidFill>
                <a:schemeClr val="lt2"/>
              </a:solidFill>
              <a:latin typeface="Google Sans Medium"/>
              <a:ea typeface="Google Sans Medium"/>
              <a:cs typeface="Google Sans Medium"/>
              <a:sym typeface="Google Sans Medium"/>
            </a:endParaRPr>
          </a:p>
        </p:txBody>
      </p:sp>
      <p:sp>
        <p:nvSpPr>
          <p:cNvPr id="109" name="Google Shape;109;p21"/>
          <p:cNvSpPr txBox="1"/>
          <p:nvPr/>
        </p:nvSpPr>
        <p:spPr>
          <a:xfrm>
            <a:off x="1588713" y="3481396"/>
            <a:ext cx="1275300" cy="6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Google Sans Medium"/>
                <a:ea typeface="Google Sans Medium"/>
                <a:cs typeface="Google Sans Medium"/>
                <a:sym typeface="Google Sans Medium"/>
              </a:rPr>
              <a:t>Machine</a:t>
            </a:r>
            <a:endParaRPr>
              <a:solidFill>
                <a:schemeClr val="dk1"/>
              </a:solidFill>
              <a:latin typeface="Google Sans Medium"/>
              <a:ea typeface="Google Sans Medium"/>
              <a:cs typeface="Google Sans Medium"/>
              <a:sym typeface="Google Sans Medium"/>
            </a:endParaRPr>
          </a:p>
          <a:p>
            <a:pPr indent="0" lvl="0" marL="0" rtl="0" algn="ctr">
              <a:spcBef>
                <a:spcPts val="0"/>
              </a:spcBef>
              <a:spcAft>
                <a:spcPts val="0"/>
              </a:spcAft>
              <a:buNone/>
            </a:pPr>
            <a:r>
              <a:rPr lang="en">
                <a:solidFill>
                  <a:schemeClr val="dk1"/>
                </a:solidFill>
                <a:latin typeface="Google Sans Medium"/>
                <a:ea typeface="Google Sans Medium"/>
                <a:cs typeface="Google Sans Medium"/>
                <a:sym typeface="Google Sans Medium"/>
              </a:rPr>
              <a:t>Learning</a:t>
            </a:r>
            <a:endParaRPr>
              <a:solidFill>
                <a:schemeClr val="dk1"/>
              </a:solidFill>
              <a:latin typeface="Google Sans Medium"/>
              <a:ea typeface="Google Sans Medium"/>
              <a:cs typeface="Google Sans Medium"/>
              <a:sym typeface="Google Sans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8"/>
          <p:cNvSpPr/>
          <p:nvPr/>
        </p:nvSpPr>
        <p:spPr>
          <a:xfrm>
            <a:off x="3085263" y="2112450"/>
            <a:ext cx="970800" cy="91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8"/>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solidFill>
                  <a:schemeClr val="dk1"/>
                </a:solidFill>
              </a:rPr>
              <a:t>Record-breaking</a:t>
            </a:r>
            <a:endParaRPr b="1"/>
          </a:p>
        </p:txBody>
      </p:sp>
      <p:sp>
        <p:nvSpPr>
          <p:cNvPr id="383" name="Google Shape;383;p48"/>
          <p:cNvSpPr/>
          <p:nvPr/>
        </p:nvSpPr>
        <p:spPr>
          <a:xfrm>
            <a:off x="4880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8"/>
          <p:cNvSpPr txBox="1"/>
          <p:nvPr/>
        </p:nvSpPr>
        <p:spPr>
          <a:xfrm>
            <a:off x="8094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chemeClr val="dk2"/>
                </a:solidFill>
                <a:latin typeface="Google Sans"/>
                <a:ea typeface="Google Sans"/>
                <a:cs typeface="Google Sans"/>
                <a:sym typeface="Google Sans"/>
              </a:rPr>
              <a:t>BIG</a:t>
            </a:r>
            <a:endParaRPr b="1" sz="2300">
              <a:solidFill>
                <a:schemeClr val="dk2"/>
              </a:solidFill>
              <a:latin typeface="Google Sans"/>
              <a:ea typeface="Google Sans"/>
              <a:cs typeface="Google Sans"/>
              <a:sym typeface="Google Sans"/>
            </a:endParaRPr>
          </a:p>
          <a:p>
            <a:pPr indent="0" lvl="0" marL="0" rtl="0" algn="ctr">
              <a:spcBef>
                <a:spcPts val="0"/>
              </a:spcBef>
              <a:spcAft>
                <a:spcPts val="0"/>
              </a:spcAft>
              <a:buNone/>
            </a:pPr>
            <a:r>
              <a:rPr b="1" lang="en">
                <a:solidFill>
                  <a:schemeClr val="dk2"/>
                </a:solidFill>
                <a:latin typeface="Google Sans"/>
                <a:ea typeface="Google Sans"/>
                <a:cs typeface="Google Sans"/>
                <a:sym typeface="Google Sans"/>
              </a:rPr>
              <a:t>GPU / CPU</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i="1" lang="en">
                <a:solidFill>
                  <a:schemeClr val="dk2"/>
                </a:solidFill>
                <a:latin typeface="Google Sans"/>
                <a:ea typeface="Google Sans"/>
                <a:cs typeface="Google Sans"/>
                <a:sym typeface="Google Sans"/>
              </a:rPr>
              <a:t>561mm</a:t>
            </a:r>
            <a:r>
              <a:rPr baseline="30000" i="1" lang="en">
                <a:solidFill>
                  <a:schemeClr val="dk2"/>
                </a:solidFill>
                <a:latin typeface="Google Sans"/>
                <a:ea typeface="Google Sans"/>
                <a:cs typeface="Google Sans"/>
                <a:sym typeface="Google Sans"/>
              </a:rPr>
              <a:t>2</a:t>
            </a:r>
            <a:endParaRPr baseline="30000" i="1">
              <a:solidFill>
                <a:schemeClr val="dk2"/>
              </a:solidFill>
              <a:latin typeface="Google Sans"/>
              <a:ea typeface="Google Sans"/>
              <a:cs typeface="Google Sans"/>
              <a:sym typeface="Google Sans"/>
            </a:endParaRPr>
          </a:p>
        </p:txBody>
      </p:sp>
      <p:sp>
        <p:nvSpPr>
          <p:cNvPr id="385" name="Google Shape;385;p48"/>
          <p:cNvSpPr txBox="1"/>
          <p:nvPr/>
        </p:nvSpPr>
        <p:spPr>
          <a:xfrm>
            <a:off x="2973062" y="303105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Google Sans"/>
                <a:ea typeface="Google Sans"/>
                <a:cs typeface="Google Sans"/>
                <a:sym typeface="Google Sans"/>
              </a:rPr>
              <a:t>Mobile SoC</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i="1" lang="en">
                <a:solidFill>
                  <a:schemeClr val="dk2"/>
                </a:solidFill>
                <a:latin typeface="Google Sans"/>
                <a:ea typeface="Google Sans"/>
                <a:cs typeface="Google Sans"/>
                <a:sym typeface="Google Sans"/>
              </a:rPr>
              <a:t>83mm</a:t>
            </a:r>
            <a:r>
              <a:rPr baseline="30000" i="1" lang="en">
                <a:solidFill>
                  <a:schemeClr val="dk2"/>
                </a:solidFill>
                <a:latin typeface="Google Sans"/>
                <a:ea typeface="Google Sans"/>
                <a:cs typeface="Google Sans"/>
                <a:sym typeface="Google Sans"/>
              </a:rPr>
              <a:t>2</a:t>
            </a:r>
            <a:endParaRPr baseline="30000" i="1">
              <a:solidFill>
                <a:schemeClr val="dk2"/>
              </a:solidFill>
              <a:latin typeface="Google Sans"/>
              <a:ea typeface="Google Sans"/>
              <a:cs typeface="Google Sans"/>
              <a:sym typeface="Google Sans"/>
            </a:endParaRPr>
          </a:p>
        </p:txBody>
      </p:sp>
      <p:sp>
        <p:nvSpPr>
          <p:cNvPr id="386" name="Google Shape;386;p48"/>
          <p:cNvSpPr txBox="1"/>
          <p:nvPr/>
        </p:nvSpPr>
        <p:spPr>
          <a:xfrm>
            <a:off x="2972987" y="228030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2"/>
                </a:solidFill>
                <a:latin typeface="Google Sans"/>
                <a:ea typeface="Google Sans"/>
                <a:cs typeface="Google Sans"/>
                <a:sym typeface="Google Sans"/>
              </a:rPr>
              <a:t>SMALL</a:t>
            </a:r>
            <a:endParaRPr baseline="30000" i="1" sz="800">
              <a:solidFill>
                <a:schemeClr val="dk2"/>
              </a:solidFill>
              <a:latin typeface="Google Sans"/>
              <a:ea typeface="Google Sans"/>
              <a:cs typeface="Google Sans"/>
              <a:sym typeface="Google Sans"/>
            </a:endParaRPr>
          </a:p>
        </p:txBody>
      </p:sp>
      <p:sp>
        <p:nvSpPr>
          <p:cNvPr id="387" name="Google Shape;387;p48"/>
          <p:cNvSpPr/>
          <p:nvPr/>
        </p:nvSpPr>
        <p:spPr>
          <a:xfrm>
            <a:off x="5243188" y="2431375"/>
            <a:ext cx="269400" cy="311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8"/>
          <p:cNvSpPr txBox="1"/>
          <p:nvPr/>
        </p:nvSpPr>
        <p:spPr>
          <a:xfrm>
            <a:off x="4770212" y="2779375"/>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Google Sans"/>
                <a:ea typeface="Google Sans"/>
                <a:cs typeface="Google Sans"/>
                <a:sym typeface="Google Sans"/>
              </a:rPr>
              <a:t>Apple 0778</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i="1" lang="en">
                <a:solidFill>
                  <a:schemeClr val="dk2"/>
                </a:solidFill>
                <a:latin typeface="Google Sans"/>
                <a:ea typeface="Google Sans"/>
                <a:cs typeface="Google Sans"/>
                <a:sym typeface="Google Sans"/>
              </a:rPr>
              <a:t>30mm</a:t>
            </a:r>
            <a:r>
              <a:rPr baseline="30000" i="1" lang="en">
                <a:solidFill>
                  <a:schemeClr val="dk2"/>
                </a:solidFill>
                <a:latin typeface="Google Sans"/>
                <a:ea typeface="Google Sans"/>
                <a:cs typeface="Google Sans"/>
                <a:sym typeface="Google Sans"/>
              </a:rPr>
              <a:t>2</a:t>
            </a:r>
            <a:endParaRPr baseline="30000" i="1">
              <a:solidFill>
                <a:schemeClr val="dk2"/>
              </a:solidFill>
              <a:latin typeface="Google Sans"/>
              <a:ea typeface="Google Sans"/>
              <a:cs typeface="Google Sans"/>
              <a:sym typeface="Google Sans"/>
            </a:endParaRPr>
          </a:p>
        </p:txBody>
      </p:sp>
      <p:sp>
        <p:nvSpPr>
          <p:cNvPr id="389" name="Google Shape;389;p48"/>
          <p:cNvSpPr txBox="1"/>
          <p:nvPr/>
        </p:nvSpPr>
        <p:spPr>
          <a:xfrm>
            <a:off x="5091438" y="2486275"/>
            <a:ext cx="582600" cy="20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solidFill>
                  <a:schemeClr val="dk2"/>
                </a:solidFill>
                <a:latin typeface="Google Sans"/>
                <a:ea typeface="Google Sans"/>
                <a:cs typeface="Google Sans"/>
                <a:sym typeface="Google Sans"/>
              </a:rPr>
              <a:t>TINY</a:t>
            </a:r>
            <a:endParaRPr baseline="30000" i="1" sz="100">
              <a:solidFill>
                <a:schemeClr val="dk2"/>
              </a:solidFill>
              <a:latin typeface="Google Sans"/>
              <a:ea typeface="Google Sans"/>
              <a:cs typeface="Google Sans"/>
              <a:sym typeface="Google Sans"/>
            </a:endParaRPr>
          </a:p>
        </p:txBody>
      </p:sp>
      <p:sp>
        <p:nvSpPr>
          <p:cNvPr id="390" name="Google Shape;390;p48"/>
          <p:cNvSpPr/>
          <p:nvPr/>
        </p:nvSpPr>
        <p:spPr>
          <a:xfrm>
            <a:off x="7211100" y="2504400"/>
            <a:ext cx="125400" cy="13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8"/>
          <p:cNvSpPr txBox="1"/>
          <p:nvPr/>
        </p:nvSpPr>
        <p:spPr>
          <a:xfrm>
            <a:off x="6431625" y="2779375"/>
            <a:ext cx="16170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Kinetis KL03</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3.2</a:t>
            </a:r>
            <a:r>
              <a:rPr i="1" lang="en">
                <a:latin typeface="Google Sans"/>
                <a:ea typeface="Google Sans"/>
                <a:cs typeface="Google Sans"/>
                <a:sym typeface="Google Sans"/>
              </a:rPr>
              <a:t>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9"/>
          <p:cNvSpPr/>
          <p:nvPr/>
        </p:nvSpPr>
        <p:spPr>
          <a:xfrm>
            <a:off x="3085263" y="2112450"/>
            <a:ext cx="970800" cy="91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9"/>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a:t>
            </a:r>
            <a:r>
              <a:rPr b="1" lang="en">
                <a:solidFill>
                  <a:schemeClr val="dk1"/>
                </a:solidFill>
              </a:rPr>
              <a:t>Record-breaking</a:t>
            </a:r>
            <a:endParaRPr b="1"/>
          </a:p>
        </p:txBody>
      </p:sp>
      <p:sp>
        <p:nvSpPr>
          <p:cNvPr id="398" name="Google Shape;398;p49"/>
          <p:cNvSpPr/>
          <p:nvPr/>
        </p:nvSpPr>
        <p:spPr>
          <a:xfrm>
            <a:off x="4880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9"/>
          <p:cNvSpPr txBox="1"/>
          <p:nvPr/>
        </p:nvSpPr>
        <p:spPr>
          <a:xfrm>
            <a:off x="8094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chemeClr val="dk2"/>
                </a:solidFill>
                <a:latin typeface="Google Sans"/>
                <a:ea typeface="Google Sans"/>
                <a:cs typeface="Google Sans"/>
                <a:sym typeface="Google Sans"/>
              </a:rPr>
              <a:t>BIG</a:t>
            </a:r>
            <a:endParaRPr b="1" sz="2300">
              <a:solidFill>
                <a:schemeClr val="dk2"/>
              </a:solidFill>
              <a:latin typeface="Google Sans"/>
              <a:ea typeface="Google Sans"/>
              <a:cs typeface="Google Sans"/>
              <a:sym typeface="Google Sans"/>
            </a:endParaRPr>
          </a:p>
          <a:p>
            <a:pPr indent="0" lvl="0" marL="0" rtl="0" algn="ctr">
              <a:spcBef>
                <a:spcPts val="0"/>
              </a:spcBef>
              <a:spcAft>
                <a:spcPts val="0"/>
              </a:spcAft>
              <a:buNone/>
            </a:pPr>
            <a:r>
              <a:rPr b="1" lang="en">
                <a:solidFill>
                  <a:schemeClr val="dk2"/>
                </a:solidFill>
                <a:latin typeface="Google Sans"/>
                <a:ea typeface="Google Sans"/>
                <a:cs typeface="Google Sans"/>
                <a:sym typeface="Google Sans"/>
              </a:rPr>
              <a:t>GPU / CPU</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i="1" lang="en">
                <a:solidFill>
                  <a:schemeClr val="dk2"/>
                </a:solidFill>
                <a:latin typeface="Google Sans"/>
                <a:ea typeface="Google Sans"/>
                <a:cs typeface="Google Sans"/>
                <a:sym typeface="Google Sans"/>
              </a:rPr>
              <a:t>561mm</a:t>
            </a:r>
            <a:r>
              <a:rPr baseline="30000" i="1" lang="en">
                <a:solidFill>
                  <a:schemeClr val="dk2"/>
                </a:solidFill>
                <a:latin typeface="Google Sans"/>
                <a:ea typeface="Google Sans"/>
                <a:cs typeface="Google Sans"/>
                <a:sym typeface="Google Sans"/>
              </a:rPr>
              <a:t>2</a:t>
            </a:r>
            <a:endParaRPr baseline="30000" i="1">
              <a:solidFill>
                <a:schemeClr val="dk2"/>
              </a:solidFill>
              <a:latin typeface="Google Sans"/>
              <a:ea typeface="Google Sans"/>
              <a:cs typeface="Google Sans"/>
              <a:sym typeface="Google Sans"/>
            </a:endParaRPr>
          </a:p>
        </p:txBody>
      </p:sp>
      <p:sp>
        <p:nvSpPr>
          <p:cNvPr id="400" name="Google Shape;400;p49"/>
          <p:cNvSpPr txBox="1"/>
          <p:nvPr/>
        </p:nvSpPr>
        <p:spPr>
          <a:xfrm>
            <a:off x="2973062" y="303105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Google Sans"/>
                <a:ea typeface="Google Sans"/>
                <a:cs typeface="Google Sans"/>
                <a:sym typeface="Google Sans"/>
              </a:rPr>
              <a:t>Mobile SoC</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i="1" lang="en">
                <a:solidFill>
                  <a:schemeClr val="dk2"/>
                </a:solidFill>
                <a:latin typeface="Google Sans"/>
                <a:ea typeface="Google Sans"/>
                <a:cs typeface="Google Sans"/>
                <a:sym typeface="Google Sans"/>
              </a:rPr>
              <a:t>83mm</a:t>
            </a:r>
            <a:r>
              <a:rPr baseline="30000" i="1" lang="en">
                <a:solidFill>
                  <a:schemeClr val="dk2"/>
                </a:solidFill>
                <a:latin typeface="Google Sans"/>
                <a:ea typeface="Google Sans"/>
                <a:cs typeface="Google Sans"/>
                <a:sym typeface="Google Sans"/>
              </a:rPr>
              <a:t>2</a:t>
            </a:r>
            <a:endParaRPr baseline="30000" i="1">
              <a:solidFill>
                <a:schemeClr val="dk2"/>
              </a:solidFill>
              <a:latin typeface="Google Sans"/>
              <a:ea typeface="Google Sans"/>
              <a:cs typeface="Google Sans"/>
              <a:sym typeface="Google Sans"/>
            </a:endParaRPr>
          </a:p>
        </p:txBody>
      </p:sp>
      <p:sp>
        <p:nvSpPr>
          <p:cNvPr id="401" name="Google Shape;401;p49"/>
          <p:cNvSpPr txBox="1"/>
          <p:nvPr/>
        </p:nvSpPr>
        <p:spPr>
          <a:xfrm>
            <a:off x="2972987" y="228030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2"/>
                </a:solidFill>
                <a:latin typeface="Google Sans"/>
                <a:ea typeface="Google Sans"/>
                <a:cs typeface="Google Sans"/>
                <a:sym typeface="Google Sans"/>
              </a:rPr>
              <a:t>SMALL</a:t>
            </a:r>
            <a:endParaRPr baseline="30000" i="1" sz="800">
              <a:solidFill>
                <a:schemeClr val="dk2"/>
              </a:solidFill>
              <a:latin typeface="Google Sans"/>
              <a:ea typeface="Google Sans"/>
              <a:cs typeface="Google Sans"/>
              <a:sym typeface="Google Sans"/>
            </a:endParaRPr>
          </a:p>
        </p:txBody>
      </p:sp>
      <p:sp>
        <p:nvSpPr>
          <p:cNvPr id="402" name="Google Shape;402;p49"/>
          <p:cNvSpPr/>
          <p:nvPr/>
        </p:nvSpPr>
        <p:spPr>
          <a:xfrm>
            <a:off x="5243188" y="2431375"/>
            <a:ext cx="269400" cy="311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9"/>
          <p:cNvSpPr txBox="1"/>
          <p:nvPr/>
        </p:nvSpPr>
        <p:spPr>
          <a:xfrm>
            <a:off x="4770212" y="2779375"/>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Google Sans"/>
                <a:ea typeface="Google Sans"/>
                <a:cs typeface="Google Sans"/>
                <a:sym typeface="Google Sans"/>
              </a:rPr>
              <a:t>Apple 0778</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i="1" lang="en">
                <a:solidFill>
                  <a:schemeClr val="dk2"/>
                </a:solidFill>
                <a:latin typeface="Google Sans"/>
                <a:ea typeface="Google Sans"/>
                <a:cs typeface="Google Sans"/>
                <a:sym typeface="Google Sans"/>
              </a:rPr>
              <a:t>30mm</a:t>
            </a:r>
            <a:r>
              <a:rPr baseline="30000" i="1" lang="en">
                <a:solidFill>
                  <a:schemeClr val="dk2"/>
                </a:solidFill>
                <a:latin typeface="Google Sans"/>
                <a:ea typeface="Google Sans"/>
                <a:cs typeface="Google Sans"/>
                <a:sym typeface="Google Sans"/>
              </a:rPr>
              <a:t>2</a:t>
            </a:r>
            <a:endParaRPr baseline="30000" i="1">
              <a:solidFill>
                <a:schemeClr val="dk2"/>
              </a:solidFill>
              <a:latin typeface="Google Sans"/>
              <a:ea typeface="Google Sans"/>
              <a:cs typeface="Google Sans"/>
              <a:sym typeface="Google Sans"/>
            </a:endParaRPr>
          </a:p>
        </p:txBody>
      </p:sp>
      <p:sp>
        <p:nvSpPr>
          <p:cNvPr id="404" name="Google Shape;404;p49"/>
          <p:cNvSpPr txBox="1"/>
          <p:nvPr/>
        </p:nvSpPr>
        <p:spPr>
          <a:xfrm>
            <a:off x="5091438" y="2486275"/>
            <a:ext cx="582600" cy="20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solidFill>
                  <a:schemeClr val="dk2"/>
                </a:solidFill>
                <a:latin typeface="Google Sans"/>
                <a:ea typeface="Google Sans"/>
                <a:cs typeface="Google Sans"/>
                <a:sym typeface="Google Sans"/>
              </a:rPr>
              <a:t>TINY</a:t>
            </a:r>
            <a:endParaRPr baseline="30000" i="1" sz="100">
              <a:solidFill>
                <a:schemeClr val="dk2"/>
              </a:solidFill>
              <a:latin typeface="Google Sans"/>
              <a:ea typeface="Google Sans"/>
              <a:cs typeface="Google Sans"/>
              <a:sym typeface="Google Sans"/>
            </a:endParaRPr>
          </a:p>
        </p:txBody>
      </p:sp>
      <p:sp>
        <p:nvSpPr>
          <p:cNvPr id="405" name="Google Shape;405;p49"/>
          <p:cNvSpPr/>
          <p:nvPr/>
        </p:nvSpPr>
        <p:spPr>
          <a:xfrm>
            <a:off x="7211100" y="2504400"/>
            <a:ext cx="125400" cy="13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9"/>
          <p:cNvSpPr txBox="1"/>
          <p:nvPr/>
        </p:nvSpPr>
        <p:spPr>
          <a:xfrm>
            <a:off x="6431625" y="2779375"/>
            <a:ext cx="16170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Kinetis KL03</a:t>
            </a:r>
            <a:endParaRPr b="1">
              <a:latin typeface="Google Sans"/>
              <a:ea typeface="Google Sans"/>
              <a:cs typeface="Google Sans"/>
              <a:sym typeface="Google Sans"/>
            </a:endParaRPr>
          </a:p>
          <a:p>
            <a:pPr indent="0" lvl="0" marL="0" rtl="0" algn="ctr">
              <a:spcBef>
                <a:spcPts val="0"/>
              </a:spcBef>
              <a:spcAft>
                <a:spcPts val="0"/>
              </a:spcAft>
              <a:buNone/>
            </a:pPr>
            <a:r>
              <a:rPr i="1" lang="en">
                <a:latin typeface="Google Sans"/>
                <a:ea typeface="Google Sans"/>
                <a:cs typeface="Google Sans"/>
                <a:sym typeface="Google Sans"/>
              </a:rPr>
              <a:t>3.2mm</a:t>
            </a:r>
            <a:r>
              <a:rPr baseline="30000" i="1" lang="en">
                <a:latin typeface="Google Sans"/>
                <a:ea typeface="Google Sans"/>
                <a:cs typeface="Google Sans"/>
                <a:sym typeface="Google Sans"/>
              </a:rPr>
              <a:t>2</a:t>
            </a:r>
            <a:endParaRPr baseline="30000" i="1">
              <a:latin typeface="Google Sans"/>
              <a:ea typeface="Google Sans"/>
              <a:cs typeface="Google Sans"/>
              <a:sym typeface="Google Sans"/>
            </a:endParaRPr>
          </a:p>
        </p:txBody>
      </p:sp>
      <p:sp>
        <p:nvSpPr>
          <p:cNvPr id="407" name="Google Shape;407;p49"/>
          <p:cNvSpPr txBox="1"/>
          <p:nvPr/>
        </p:nvSpPr>
        <p:spPr>
          <a:xfrm>
            <a:off x="6282000" y="1455913"/>
            <a:ext cx="19836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Google Sans"/>
                <a:ea typeface="Google Sans"/>
                <a:cs typeface="Google Sans"/>
                <a:sym typeface="Google Sans"/>
              </a:rPr>
              <a:t>world’s smallest ARM-Powered MCU</a:t>
            </a:r>
            <a:endParaRPr baseline="30000" i="1">
              <a:latin typeface="Google Sans"/>
              <a:ea typeface="Google Sans"/>
              <a:cs typeface="Google Sans"/>
              <a:sym typeface="Google Sans"/>
            </a:endParaRPr>
          </a:p>
        </p:txBody>
      </p:sp>
      <p:sp>
        <p:nvSpPr>
          <p:cNvPr id="408" name="Google Shape;408;p49"/>
          <p:cNvSpPr txBox="1"/>
          <p:nvPr/>
        </p:nvSpPr>
        <p:spPr>
          <a:xfrm>
            <a:off x="6035850" y="1968888"/>
            <a:ext cx="2475900" cy="31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Google Sans"/>
                <a:ea typeface="Google Sans"/>
                <a:cs typeface="Google Sans"/>
                <a:sym typeface="Google Sans"/>
              </a:rPr>
              <a:t>48MHz, 32KB flash, 20-pin</a:t>
            </a:r>
            <a:endParaRPr baseline="30000" i="1" sz="1000">
              <a:latin typeface="Google Sans"/>
              <a:ea typeface="Google Sans"/>
              <a:cs typeface="Google Sans"/>
              <a:sym typeface="Google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0"/>
          <p:cNvSpPr txBox="1"/>
          <p:nvPr>
            <p:ph idx="1" type="body"/>
          </p:nvPr>
        </p:nvSpPr>
        <p:spPr>
          <a:xfrm>
            <a:off x="344500" y="1546975"/>
            <a:ext cx="8447700" cy="336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0"/>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50"/>
          <p:cNvPicPr preferRelativeResize="0"/>
          <p:nvPr/>
        </p:nvPicPr>
        <p:blipFill>
          <a:blip r:embed="rId4">
            <a:alphaModFix/>
          </a:blip>
          <a:stretch>
            <a:fillRect/>
          </a:stretch>
        </p:blipFill>
        <p:spPr>
          <a:xfrm>
            <a:off x="0" y="-952500"/>
            <a:ext cx="9144000" cy="6096000"/>
          </a:xfrm>
          <a:prstGeom prst="rect">
            <a:avLst/>
          </a:prstGeom>
          <a:noFill/>
          <a:ln>
            <a:noFill/>
          </a:ln>
        </p:spPr>
      </p:pic>
      <p:sp>
        <p:nvSpPr>
          <p:cNvPr id="416" name="Google Shape;416;p50"/>
          <p:cNvSpPr txBox="1"/>
          <p:nvPr/>
        </p:nvSpPr>
        <p:spPr>
          <a:xfrm rot="-272956">
            <a:off x="4210969" y="2634860"/>
            <a:ext cx="2224007" cy="42131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Google Sans"/>
                <a:ea typeface="Google Sans"/>
                <a:cs typeface="Google Sans"/>
                <a:sym typeface="Google Sans"/>
              </a:rPr>
              <a:t>1.6 mm</a:t>
            </a:r>
            <a:endParaRPr b="1" sz="9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b="1" sz="900">
              <a:solidFill>
                <a:schemeClr val="dk1"/>
              </a:solidFill>
              <a:latin typeface="Google Sans"/>
              <a:ea typeface="Google Sans"/>
              <a:cs typeface="Google Sans"/>
              <a:sym typeface="Google Sans"/>
            </a:endParaRPr>
          </a:p>
        </p:txBody>
      </p:sp>
      <p:sp>
        <p:nvSpPr>
          <p:cNvPr id="417" name="Google Shape;417;p50"/>
          <p:cNvSpPr txBox="1"/>
          <p:nvPr/>
        </p:nvSpPr>
        <p:spPr>
          <a:xfrm rot="702333">
            <a:off x="4785442" y="2477487"/>
            <a:ext cx="2223951" cy="42126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Google Sans"/>
                <a:ea typeface="Google Sans"/>
                <a:cs typeface="Google Sans"/>
                <a:sym typeface="Google Sans"/>
              </a:rPr>
              <a:t>2.0 mm</a:t>
            </a:r>
            <a:endParaRPr b="1" sz="9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b="1" sz="900">
              <a:solidFill>
                <a:schemeClr val="dk1"/>
              </a:solidFill>
              <a:latin typeface="Google Sans"/>
              <a:ea typeface="Google Sans"/>
              <a:cs typeface="Google Sans"/>
              <a:sym typeface="Google Sans"/>
            </a:endParaRPr>
          </a:p>
        </p:txBody>
      </p:sp>
      <p:cxnSp>
        <p:nvCxnSpPr>
          <p:cNvPr id="418" name="Google Shape;418;p50"/>
          <p:cNvCxnSpPr/>
          <p:nvPr/>
        </p:nvCxnSpPr>
        <p:spPr>
          <a:xfrm flipH="1">
            <a:off x="4266925" y="2706252"/>
            <a:ext cx="399300" cy="30300"/>
          </a:xfrm>
          <a:prstGeom prst="straightConnector1">
            <a:avLst/>
          </a:prstGeom>
          <a:noFill/>
          <a:ln cap="flat" cmpd="sng" w="19050">
            <a:solidFill>
              <a:schemeClr val="dk1"/>
            </a:solidFill>
            <a:prstDash val="solid"/>
            <a:round/>
            <a:headEnd len="med" w="med" type="triangle"/>
            <a:tailEnd len="med" w="med" type="triangle"/>
          </a:ln>
        </p:spPr>
      </p:cxnSp>
      <p:cxnSp>
        <p:nvCxnSpPr>
          <p:cNvPr id="419" name="Google Shape;419;p50"/>
          <p:cNvCxnSpPr/>
          <p:nvPr/>
        </p:nvCxnSpPr>
        <p:spPr>
          <a:xfrm flipH="1">
            <a:off x="4756823" y="2196527"/>
            <a:ext cx="99900" cy="419400"/>
          </a:xfrm>
          <a:prstGeom prst="straightConnector1">
            <a:avLst/>
          </a:prstGeom>
          <a:noFill/>
          <a:ln cap="flat" cmpd="sng" w="19050">
            <a:solidFill>
              <a:schemeClr val="dk1"/>
            </a:solidFill>
            <a:prstDash val="solid"/>
            <a:round/>
            <a:headEnd len="med" w="med" type="triangl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1"/>
          <p:cNvSpPr txBox="1"/>
          <p:nvPr>
            <p:ph idx="1" type="body"/>
          </p:nvPr>
        </p:nvSpPr>
        <p:spPr>
          <a:xfrm>
            <a:off x="348150" y="891150"/>
            <a:ext cx="8447700" cy="33612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3900">
                <a:solidFill>
                  <a:schemeClr val="dk1"/>
                </a:solidFill>
                <a:latin typeface="Google Sans"/>
                <a:ea typeface="Google Sans"/>
                <a:cs typeface="Google Sans"/>
                <a:sym typeface="Google Sans"/>
              </a:rPr>
              <a:t>250 Billion</a:t>
            </a:r>
            <a:endParaRPr b="1" sz="3900">
              <a:solidFill>
                <a:schemeClr val="dk1"/>
              </a:solidFill>
              <a:latin typeface="Google Sans"/>
              <a:ea typeface="Google Sans"/>
              <a:cs typeface="Google Sans"/>
              <a:sym typeface="Google Sans"/>
            </a:endParaRPr>
          </a:p>
          <a:p>
            <a:pPr indent="0" lvl="0" marL="0" rtl="0" algn="ctr">
              <a:spcBef>
                <a:spcPts val="0"/>
              </a:spcBef>
              <a:spcAft>
                <a:spcPts val="0"/>
              </a:spcAft>
              <a:buNone/>
            </a:pPr>
            <a:r>
              <a:rPr i="1" lang="en" sz="3400">
                <a:solidFill>
                  <a:schemeClr val="dk1"/>
                </a:solidFill>
                <a:latin typeface="Google Sans"/>
                <a:ea typeface="Google Sans"/>
                <a:cs typeface="Google Sans"/>
                <a:sym typeface="Google Sans"/>
              </a:rPr>
              <a:t>MCUs today</a:t>
            </a:r>
            <a:endParaRPr i="1" sz="3400">
              <a:solidFill>
                <a:schemeClr val="dk1"/>
              </a:solidFill>
              <a:latin typeface="Google Sans"/>
              <a:ea typeface="Google Sans"/>
              <a:cs typeface="Google Sans"/>
              <a:sym typeface="Google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2"/>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MCU Demand Forecast</a:t>
            </a:r>
            <a:endParaRPr/>
          </a:p>
        </p:txBody>
      </p:sp>
      <p:sp>
        <p:nvSpPr>
          <p:cNvPr id="430" name="Google Shape;430;p52"/>
          <p:cNvSpPr txBox="1"/>
          <p:nvPr/>
        </p:nvSpPr>
        <p:spPr>
          <a:xfrm rot="-5400000">
            <a:off x="28100" y="2389111"/>
            <a:ext cx="2253600" cy="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Google Sans"/>
                <a:ea typeface="Google Sans"/>
                <a:cs typeface="Google Sans"/>
                <a:sym typeface="Google Sans"/>
              </a:rPr>
              <a:t>Millions of Units</a:t>
            </a:r>
            <a:endParaRPr sz="1600">
              <a:latin typeface="Google Sans"/>
              <a:ea typeface="Google Sans"/>
              <a:cs typeface="Google Sans"/>
              <a:sym typeface="Google Sans"/>
            </a:endParaRPr>
          </a:p>
        </p:txBody>
      </p:sp>
      <p:sp>
        <p:nvSpPr>
          <p:cNvPr id="431" name="Google Shape;431;p52"/>
          <p:cNvSpPr txBox="1"/>
          <p:nvPr/>
        </p:nvSpPr>
        <p:spPr>
          <a:xfrm>
            <a:off x="179175" y="4642775"/>
            <a:ext cx="1896900" cy="4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Google Sans"/>
                <a:ea typeface="Google Sans"/>
                <a:cs typeface="Google Sans"/>
                <a:sym typeface="Google Sans"/>
              </a:rPr>
              <a:t>Source: IC Insights</a:t>
            </a:r>
            <a:endParaRPr>
              <a:solidFill>
                <a:schemeClr val="dk2"/>
              </a:solidFill>
              <a:latin typeface="Google Sans"/>
              <a:ea typeface="Google Sans"/>
              <a:cs typeface="Google Sans"/>
              <a:sym typeface="Google Sans"/>
            </a:endParaRPr>
          </a:p>
        </p:txBody>
      </p:sp>
      <p:cxnSp>
        <p:nvCxnSpPr>
          <p:cNvPr id="432" name="Google Shape;432;p52"/>
          <p:cNvCxnSpPr/>
          <p:nvPr/>
        </p:nvCxnSpPr>
        <p:spPr>
          <a:xfrm>
            <a:off x="3694500" y="4216061"/>
            <a:ext cx="2271600" cy="0"/>
          </a:xfrm>
          <a:prstGeom prst="straightConnector1">
            <a:avLst/>
          </a:prstGeom>
          <a:noFill/>
          <a:ln cap="flat" cmpd="sng" w="9525">
            <a:solidFill>
              <a:schemeClr val="dk2"/>
            </a:solidFill>
            <a:prstDash val="solid"/>
            <a:round/>
            <a:headEnd len="med" w="med" type="none"/>
            <a:tailEnd len="med" w="med" type="none"/>
          </a:ln>
        </p:spPr>
      </p:cxnSp>
      <p:sp>
        <p:nvSpPr>
          <p:cNvPr id="433" name="Google Shape;433;p52"/>
          <p:cNvSpPr txBox="1"/>
          <p:nvPr/>
        </p:nvSpPr>
        <p:spPr>
          <a:xfrm>
            <a:off x="3936150" y="4216061"/>
            <a:ext cx="1945200" cy="28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chemeClr val="dk2"/>
                </a:solidFill>
                <a:latin typeface="Google Sans"/>
                <a:ea typeface="Google Sans"/>
                <a:cs typeface="Google Sans"/>
                <a:sym typeface="Google Sans"/>
              </a:rPr>
              <a:t>forecasted</a:t>
            </a:r>
            <a:endParaRPr i="1">
              <a:solidFill>
                <a:schemeClr val="dk2"/>
              </a:solidFill>
              <a:latin typeface="Google Sans"/>
              <a:ea typeface="Google Sans"/>
              <a:cs typeface="Google Sans"/>
              <a:sym typeface="Google Sans"/>
            </a:endParaRPr>
          </a:p>
        </p:txBody>
      </p:sp>
      <p:pic>
        <p:nvPicPr>
          <p:cNvPr id="434" name="Google Shape;434;p52" title="Chart"/>
          <p:cNvPicPr preferRelativeResize="0"/>
          <p:nvPr/>
        </p:nvPicPr>
        <p:blipFill>
          <a:blip r:embed="rId3">
            <a:alphaModFix/>
          </a:blip>
          <a:stretch>
            <a:fillRect/>
          </a:stretch>
        </p:blipFill>
        <p:spPr>
          <a:xfrm>
            <a:off x="1369400" y="1152311"/>
            <a:ext cx="4961541" cy="30637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3"/>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MCU Demand Forecast</a:t>
            </a:r>
            <a:endParaRPr/>
          </a:p>
        </p:txBody>
      </p:sp>
      <p:sp>
        <p:nvSpPr>
          <p:cNvPr id="440" name="Google Shape;440;p53"/>
          <p:cNvSpPr txBox="1"/>
          <p:nvPr/>
        </p:nvSpPr>
        <p:spPr>
          <a:xfrm rot="-5400000">
            <a:off x="28100" y="2389111"/>
            <a:ext cx="2253600" cy="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Google Sans"/>
                <a:ea typeface="Google Sans"/>
                <a:cs typeface="Google Sans"/>
                <a:sym typeface="Google Sans"/>
              </a:rPr>
              <a:t>Millions of Units</a:t>
            </a:r>
            <a:endParaRPr sz="1600">
              <a:latin typeface="Google Sans"/>
              <a:ea typeface="Google Sans"/>
              <a:cs typeface="Google Sans"/>
              <a:sym typeface="Google Sans"/>
            </a:endParaRPr>
          </a:p>
        </p:txBody>
      </p:sp>
      <p:sp>
        <p:nvSpPr>
          <p:cNvPr id="441" name="Google Shape;441;p53"/>
          <p:cNvSpPr txBox="1"/>
          <p:nvPr/>
        </p:nvSpPr>
        <p:spPr>
          <a:xfrm>
            <a:off x="179175" y="4642775"/>
            <a:ext cx="1896900" cy="4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Google Sans"/>
                <a:ea typeface="Google Sans"/>
                <a:cs typeface="Google Sans"/>
                <a:sym typeface="Google Sans"/>
              </a:rPr>
              <a:t>Source: IC Insights</a:t>
            </a:r>
            <a:endParaRPr>
              <a:solidFill>
                <a:schemeClr val="dk2"/>
              </a:solidFill>
              <a:latin typeface="Google Sans"/>
              <a:ea typeface="Google Sans"/>
              <a:cs typeface="Google Sans"/>
              <a:sym typeface="Google Sans"/>
            </a:endParaRPr>
          </a:p>
        </p:txBody>
      </p:sp>
      <p:cxnSp>
        <p:nvCxnSpPr>
          <p:cNvPr id="442" name="Google Shape;442;p53"/>
          <p:cNvCxnSpPr/>
          <p:nvPr/>
        </p:nvCxnSpPr>
        <p:spPr>
          <a:xfrm>
            <a:off x="3694500" y="4216061"/>
            <a:ext cx="2271600" cy="0"/>
          </a:xfrm>
          <a:prstGeom prst="straightConnector1">
            <a:avLst/>
          </a:prstGeom>
          <a:noFill/>
          <a:ln cap="flat" cmpd="sng" w="9525">
            <a:solidFill>
              <a:schemeClr val="dk2"/>
            </a:solidFill>
            <a:prstDash val="solid"/>
            <a:round/>
            <a:headEnd len="med" w="med" type="none"/>
            <a:tailEnd len="med" w="med" type="none"/>
          </a:ln>
        </p:spPr>
      </p:cxnSp>
      <p:sp>
        <p:nvSpPr>
          <p:cNvPr id="443" name="Google Shape;443;p53"/>
          <p:cNvSpPr txBox="1"/>
          <p:nvPr/>
        </p:nvSpPr>
        <p:spPr>
          <a:xfrm>
            <a:off x="3936150" y="4216061"/>
            <a:ext cx="1945200" cy="28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chemeClr val="dk2"/>
                </a:solidFill>
                <a:latin typeface="Google Sans"/>
                <a:ea typeface="Google Sans"/>
                <a:cs typeface="Google Sans"/>
                <a:sym typeface="Google Sans"/>
              </a:rPr>
              <a:t>forecasted</a:t>
            </a:r>
            <a:endParaRPr i="1">
              <a:solidFill>
                <a:schemeClr val="dk2"/>
              </a:solidFill>
              <a:latin typeface="Google Sans"/>
              <a:ea typeface="Google Sans"/>
              <a:cs typeface="Google Sans"/>
              <a:sym typeface="Google Sans"/>
            </a:endParaRPr>
          </a:p>
        </p:txBody>
      </p:sp>
      <p:pic>
        <p:nvPicPr>
          <p:cNvPr id="444" name="Google Shape;444;p53" title="Chart"/>
          <p:cNvPicPr preferRelativeResize="0"/>
          <p:nvPr/>
        </p:nvPicPr>
        <p:blipFill>
          <a:blip r:embed="rId3">
            <a:alphaModFix/>
          </a:blip>
          <a:stretch>
            <a:fillRect/>
          </a:stretch>
        </p:blipFill>
        <p:spPr>
          <a:xfrm>
            <a:off x="1369400" y="1152311"/>
            <a:ext cx="4961541" cy="3063763"/>
          </a:xfrm>
          <a:prstGeom prst="rect">
            <a:avLst/>
          </a:prstGeom>
          <a:noFill/>
          <a:ln>
            <a:noFill/>
          </a:ln>
        </p:spPr>
      </p:pic>
      <p:cxnSp>
        <p:nvCxnSpPr>
          <p:cNvPr id="445" name="Google Shape;445;p53"/>
          <p:cNvCxnSpPr/>
          <p:nvPr/>
        </p:nvCxnSpPr>
        <p:spPr>
          <a:xfrm flipH="1" rot="10800000">
            <a:off x="2006100" y="1174800"/>
            <a:ext cx="3984000" cy="867600"/>
          </a:xfrm>
          <a:prstGeom prst="straightConnector1">
            <a:avLst/>
          </a:prstGeom>
          <a:noFill/>
          <a:ln cap="flat" cmpd="sng" w="38100">
            <a:solidFill>
              <a:schemeClr val="accent3"/>
            </a:solidFill>
            <a:prstDash val="solid"/>
            <a:round/>
            <a:headEnd len="med" w="med" type="none"/>
            <a:tailEnd len="med" w="med" type="stealth"/>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4"/>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MCU Pricing Forecast</a:t>
            </a:r>
            <a:endParaRPr/>
          </a:p>
        </p:txBody>
      </p:sp>
      <p:sp>
        <p:nvSpPr>
          <p:cNvPr id="451" name="Google Shape;451;p54"/>
          <p:cNvSpPr txBox="1"/>
          <p:nvPr/>
        </p:nvSpPr>
        <p:spPr>
          <a:xfrm rot="-5400000">
            <a:off x="28100" y="2389111"/>
            <a:ext cx="2253600" cy="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Google Sans"/>
                <a:ea typeface="Google Sans"/>
                <a:cs typeface="Google Sans"/>
                <a:sym typeface="Google Sans"/>
              </a:rPr>
              <a:t>Average Selling Price</a:t>
            </a:r>
            <a:endParaRPr sz="1600">
              <a:latin typeface="Google Sans"/>
              <a:ea typeface="Google Sans"/>
              <a:cs typeface="Google Sans"/>
              <a:sym typeface="Google Sans"/>
            </a:endParaRPr>
          </a:p>
        </p:txBody>
      </p:sp>
      <p:sp>
        <p:nvSpPr>
          <p:cNvPr id="452" name="Google Shape;452;p54"/>
          <p:cNvSpPr txBox="1"/>
          <p:nvPr/>
        </p:nvSpPr>
        <p:spPr>
          <a:xfrm>
            <a:off x="179175" y="4642775"/>
            <a:ext cx="1896900" cy="4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Google Sans"/>
                <a:ea typeface="Google Sans"/>
                <a:cs typeface="Google Sans"/>
                <a:sym typeface="Google Sans"/>
              </a:rPr>
              <a:t>Source: IC Insights</a:t>
            </a:r>
            <a:endParaRPr>
              <a:solidFill>
                <a:schemeClr val="dk2"/>
              </a:solidFill>
              <a:latin typeface="Google Sans"/>
              <a:ea typeface="Google Sans"/>
              <a:cs typeface="Google Sans"/>
              <a:sym typeface="Google Sans"/>
            </a:endParaRPr>
          </a:p>
        </p:txBody>
      </p:sp>
      <p:cxnSp>
        <p:nvCxnSpPr>
          <p:cNvPr id="453" name="Google Shape;453;p54"/>
          <p:cNvCxnSpPr/>
          <p:nvPr/>
        </p:nvCxnSpPr>
        <p:spPr>
          <a:xfrm>
            <a:off x="3694500" y="4216061"/>
            <a:ext cx="2271600" cy="0"/>
          </a:xfrm>
          <a:prstGeom prst="straightConnector1">
            <a:avLst/>
          </a:prstGeom>
          <a:noFill/>
          <a:ln cap="flat" cmpd="sng" w="9525">
            <a:solidFill>
              <a:schemeClr val="dk2"/>
            </a:solidFill>
            <a:prstDash val="solid"/>
            <a:round/>
            <a:headEnd len="med" w="med" type="none"/>
            <a:tailEnd len="med" w="med" type="none"/>
          </a:ln>
        </p:spPr>
      </p:cxnSp>
      <p:sp>
        <p:nvSpPr>
          <p:cNvPr id="454" name="Google Shape;454;p54"/>
          <p:cNvSpPr txBox="1"/>
          <p:nvPr/>
        </p:nvSpPr>
        <p:spPr>
          <a:xfrm>
            <a:off x="3936150" y="4216061"/>
            <a:ext cx="1945200" cy="28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chemeClr val="dk2"/>
                </a:solidFill>
                <a:latin typeface="Google Sans"/>
                <a:ea typeface="Google Sans"/>
                <a:cs typeface="Google Sans"/>
                <a:sym typeface="Google Sans"/>
              </a:rPr>
              <a:t>forecasted</a:t>
            </a:r>
            <a:endParaRPr i="1">
              <a:solidFill>
                <a:schemeClr val="dk2"/>
              </a:solidFill>
              <a:latin typeface="Google Sans"/>
              <a:ea typeface="Google Sans"/>
              <a:cs typeface="Google Sans"/>
              <a:sym typeface="Google Sans"/>
            </a:endParaRPr>
          </a:p>
        </p:txBody>
      </p:sp>
      <p:pic>
        <p:nvPicPr>
          <p:cNvPr id="455" name="Google Shape;455;p54" title="Chart"/>
          <p:cNvPicPr preferRelativeResize="0"/>
          <p:nvPr/>
        </p:nvPicPr>
        <p:blipFill>
          <a:blip r:embed="rId4">
            <a:alphaModFix/>
          </a:blip>
          <a:stretch>
            <a:fillRect/>
          </a:stretch>
        </p:blipFill>
        <p:spPr>
          <a:xfrm>
            <a:off x="1369400" y="1113298"/>
            <a:ext cx="5013675" cy="3095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5"/>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lnSpc>
                <a:spcPct val="108000"/>
              </a:lnSpc>
              <a:spcBef>
                <a:spcPts val="0"/>
              </a:spcBef>
              <a:spcAft>
                <a:spcPts val="0"/>
              </a:spcAft>
              <a:buNone/>
            </a:pPr>
            <a:r>
              <a:rPr lang="en"/>
              <a:t>Comparing Power</a:t>
            </a:r>
            <a:endParaRPr/>
          </a:p>
        </p:txBody>
      </p:sp>
      <p:pic>
        <p:nvPicPr>
          <p:cNvPr descr="https://lh3.googleusercontent.com/hUj_msb-X0LD-00ERSuqdp-VGHyEl7RkyMppgbYZrx_9CZmy92w4IaZ2Cdq_IXW7NmBkJAIz7vncQsTCtEPESAopgU3q_bebXx_a4DnNfJNZKBe4aN9FSEzdZb-cR3sMJve4NXvm4yU" id="461" name="Google Shape;461;p55"/>
          <p:cNvPicPr preferRelativeResize="0"/>
          <p:nvPr/>
        </p:nvPicPr>
        <p:blipFill rotWithShape="1">
          <a:blip r:embed="rId4">
            <a:alphaModFix/>
          </a:blip>
          <a:srcRect b="0" l="0" r="0" t="0"/>
          <a:stretch/>
        </p:blipFill>
        <p:spPr>
          <a:xfrm>
            <a:off x="11162950" y="-634453"/>
            <a:ext cx="3662499" cy="2746901"/>
          </a:xfrm>
          <a:prstGeom prst="rect">
            <a:avLst/>
          </a:prstGeom>
          <a:noFill/>
          <a:ln>
            <a:noFill/>
          </a:ln>
        </p:spPr>
      </p:pic>
      <p:sp>
        <p:nvSpPr>
          <p:cNvPr id="462" name="Google Shape;462;p55"/>
          <p:cNvSpPr/>
          <p:nvPr/>
        </p:nvSpPr>
        <p:spPr>
          <a:xfrm>
            <a:off x="4086675" y="2112450"/>
            <a:ext cx="970800" cy="91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5"/>
          <p:cNvSpPr/>
          <p:nvPr/>
        </p:nvSpPr>
        <p:spPr>
          <a:xfrm>
            <a:off x="11783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55"/>
          <p:cNvSpPr txBox="1"/>
          <p:nvPr/>
        </p:nvSpPr>
        <p:spPr>
          <a:xfrm>
            <a:off x="14997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Google Sans"/>
                <a:ea typeface="Google Sans"/>
                <a:cs typeface="Google Sans"/>
                <a:sym typeface="Google Sans"/>
              </a:rPr>
              <a:t>BIG</a:t>
            </a:r>
            <a:endParaRPr b="1" sz="2300">
              <a:latin typeface="Google Sans"/>
              <a:ea typeface="Google Sans"/>
              <a:cs typeface="Google Sans"/>
              <a:sym typeface="Google Sans"/>
            </a:endParaRPr>
          </a:p>
          <a:p>
            <a:pPr indent="0" lvl="0" marL="0" rtl="0" algn="ctr">
              <a:spcBef>
                <a:spcPts val="0"/>
              </a:spcBef>
              <a:spcAft>
                <a:spcPts val="0"/>
              </a:spcAft>
              <a:buNone/>
            </a:pPr>
            <a:r>
              <a:rPr b="1" lang="en">
                <a:latin typeface="Google Sans"/>
                <a:ea typeface="Google Sans"/>
                <a:cs typeface="Google Sans"/>
                <a:sym typeface="Google Sans"/>
              </a:rPr>
              <a:t>GPU / CPU</a:t>
            </a:r>
            <a:endParaRPr baseline="30000" i="1">
              <a:latin typeface="Google Sans"/>
              <a:ea typeface="Google Sans"/>
              <a:cs typeface="Google Sans"/>
              <a:sym typeface="Google Sans"/>
            </a:endParaRPr>
          </a:p>
        </p:txBody>
      </p:sp>
      <p:sp>
        <p:nvSpPr>
          <p:cNvPr id="465" name="Google Shape;465;p55"/>
          <p:cNvSpPr txBox="1"/>
          <p:nvPr/>
        </p:nvSpPr>
        <p:spPr>
          <a:xfrm>
            <a:off x="3974400" y="228030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2"/>
                </a:solidFill>
                <a:latin typeface="Google Sans"/>
                <a:ea typeface="Google Sans"/>
                <a:cs typeface="Google Sans"/>
                <a:sym typeface="Google Sans"/>
              </a:rPr>
              <a:t>SMALL</a:t>
            </a:r>
            <a:endParaRPr baseline="30000" i="1" sz="800">
              <a:solidFill>
                <a:schemeClr val="dk2"/>
              </a:solidFill>
              <a:latin typeface="Google Sans"/>
              <a:ea typeface="Google Sans"/>
              <a:cs typeface="Google Sans"/>
              <a:sym typeface="Google Sans"/>
            </a:endParaRPr>
          </a:p>
        </p:txBody>
      </p:sp>
      <p:sp>
        <p:nvSpPr>
          <p:cNvPr id="466" name="Google Shape;466;p55"/>
          <p:cNvSpPr txBox="1"/>
          <p:nvPr/>
        </p:nvSpPr>
        <p:spPr>
          <a:xfrm>
            <a:off x="1181425" y="3779875"/>
            <a:ext cx="18831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2"/>
                </a:solidFill>
                <a:latin typeface="Google Sans"/>
                <a:ea typeface="Google Sans"/>
                <a:cs typeface="Google Sans"/>
                <a:sym typeface="Google Sans"/>
              </a:rPr>
              <a:t>300W</a:t>
            </a:r>
            <a:endParaRPr b="1" sz="2100">
              <a:solidFill>
                <a:schemeClr val="accent2"/>
              </a:solidFill>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NVIDIA Tesla K80</a:t>
            </a:r>
            <a:endParaRPr>
              <a:latin typeface="Google Sans"/>
              <a:ea typeface="Google Sans"/>
              <a:cs typeface="Google Sans"/>
              <a:sym typeface="Google Sans"/>
            </a:endParaRPr>
          </a:p>
        </p:txBody>
      </p:sp>
      <p:sp>
        <p:nvSpPr>
          <p:cNvPr id="467" name="Google Shape;467;p55"/>
          <p:cNvSpPr txBox="1"/>
          <p:nvPr/>
        </p:nvSpPr>
        <p:spPr>
          <a:xfrm>
            <a:off x="3630563" y="3115375"/>
            <a:ext cx="18831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dk2"/>
                </a:solidFill>
                <a:latin typeface="Google Sans"/>
                <a:ea typeface="Google Sans"/>
                <a:cs typeface="Google Sans"/>
                <a:sym typeface="Google Sans"/>
              </a:rPr>
              <a:t>3.64W</a:t>
            </a:r>
            <a:endParaRPr b="1" sz="2100">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a:solidFill>
                  <a:schemeClr val="dk2"/>
                </a:solidFill>
                <a:latin typeface="Google Sans"/>
                <a:ea typeface="Google Sans"/>
                <a:cs typeface="Google Sans"/>
                <a:sym typeface="Google Sans"/>
              </a:rPr>
              <a:t>Apple A12</a:t>
            </a:r>
            <a:endParaRPr>
              <a:solidFill>
                <a:schemeClr val="dk2"/>
              </a:solidFill>
              <a:latin typeface="Google Sans"/>
              <a:ea typeface="Google Sans"/>
              <a:cs typeface="Google Sans"/>
              <a:sym typeface="Google Sans"/>
            </a:endParaRPr>
          </a:p>
        </p:txBody>
      </p:sp>
      <p:sp>
        <p:nvSpPr>
          <p:cNvPr id="468" name="Google Shape;468;p55"/>
          <p:cNvSpPr/>
          <p:nvPr/>
        </p:nvSpPr>
        <p:spPr>
          <a:xfrm>
            <a:off x="6688925" y="2504400"/>
            <a:ext cx="125400" cy="13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5"/>
          <p:cNvSpPr txBox="1"/>
          <p:nvPr/>
        </p:nvSpPr>
        <p:spPr>
          <a:xfrm>
            <a:off x="5810063" y="2730300"/>
            <a:ext cx="18831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dk2"/>
                </a:solidFill>
                <a:latin typeface="Google Sans"/>
                <a:ea typeface="Google Sans"/>
                <a:cs typeface="Google Sans"/>
                <a:sym typeface="Google Sans"/>
              </a:rPr>
              <a:t>140 μW</a:t>
            </a:r>
            <a:endParaRPr b="1" sz="2100">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a:solidFill>
                  <a:schemeClr val="dk2"/>
                </a:solidFill>
                <a:latin typeface="Google Sans"/>
                <a:ea typeface="Google Sans"/>
                <a:cs typeface="Google Sans"/>
                <a:sym typeface="Google Sans"/>
              </a:rPr>
              <a:t>Syntiant NDP100</a:t>
            </a:r>
            <a:endParaRPr>
              <a:solidFill>
                <a:schemeClr val="dk2"/>
              </a:solidFill>
              <a:latin typeface="Google Sans"/>
              <a:ea typeface="Google Sans"/>
              <a:cs typeface="Google Sans"/>
              <a:sym typeface="Google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6"/>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lnSpc>
                <a:spcPct val="108000"/>
              </a:lnSpc>
              <a:spcBef>
                <a:spcPts val="0"/>
              </a:spcBef>
              <a:spcAft>
                <a:spcPts val="0"/>
              </a:spcAft>
              <a:buNone/>
            </a:pPr>
            <a:r>
              <a:rPr lang="en"/>
              <a:t>Comparing Power</a:t>
            </a:r>
            <a:endParaRPr/>
          </a:p>
        </p:txBody>
      </p:sp>
      <p:pic>
        <p:nvPicPr>
          <p:cNvPr descr="https://lh3.googleusercontent.com/hUj_msb-X0LD-00ERSuqdp-VGHyEl7RkyMppgbYZrx_9CZmy92w4IaZ2Cdq_IXW7NmBkJAIz7vncQsTCtEPESAopgU3q_bebXx_a4DnNfJNZKBe4aN9FSEzdZb-cR3sMJve4NXvm4yU" id="475" name="Google Shape;475;p56"/>
          <p:cNvPicPr preferRelativeResize="0"/>
          <p:nvPr/>
        </p:nvPicPr>
        <p:blipFill rotWithShape="1">
          <a:blip r:embed="rId3">
            <a:alphaModFix/>
          </a:blip>
          <a:srcRect b="0" l="0" r="0" t="0"/>
          <a:stretch/>
        </p:blipFill>
        <p:spPr>
          <a:xfrm>
            <a:off x="11162950" y="-634453"/>
            <a:ext cx="3662499" cy="2746901"/>
          </a:xfrm>
          <a:prstGeom prst="rect">
            <a:avLst/>
          </a:prstGeom>
          <a:noFill/>
          <a:ln>
            <a:noFill/>
          </a:ln>
        </p:spPr>
      </p:pic>
      <p:sp>
        <p:nvSpPr>
          <p:cNvPr id="476" name="Google Shape;476;p56"/>
          <p:cNvSpPr/>
          <p:nvPr/>
        </p:nvSpPr>
        <p:spPr>
          <a:xfrm>
            <a:off x="4086675" y="2112450"/>
            <a:ext cx="970800" cy="91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6"/>
          <p:cNvSpPr/>
          <p:nvPr/>
        </p:nvSpPr>
        <p:spPr>
          <a:xfrm>
            <a:off x="11783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6"/>
          <p:cNvSpPr txBox="1"/>
          <p:nvPr/>
        </p:nvSpPr>
        <p:spPr>
          <a:xfrm>
            <a:off x="14997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Google Sans"/>
                <a:ea typeface="Google Sans"/>
                <a:cs typeface="Google Sans"/>
                <a:sym typeface="Google Sans"/>
              </a:rPr>
              <a:t>BIG</a:t>
            </a:r>
            <a:endParaRPr b="1" sz="2300">
              <a:latin typeface="Google Sans"/>
              <a:ea typeface="Google Sans"/>
              <a:cs typeface="Google Sans"/>
              <a:sym typeface="Google Sans"/>
            </a:endParaRPr>
          </a:p>
          <a:p>
            <a:pPr indent="0" lvl="0" marL="0" rtl="0" algn="ctr">
              <a:spcBef>
                <a:spcPts val="0"/>
              </a:spcBef>
              <a:spcAft>
                <a:spcPts val="0"/>
              </a:spcAft>
              <a:buNone/>
            </a:pPr>
            <a:r>
              <a:rPr b="1" lang="en">
                <a:latin typeface="Google Sans"/>
                <a:ea typeface="Google Sans"/>
                <a:cs typeface="Google Sans"/>
                <a:sym typeface="Google Sans"/>
              </a:rPr>
              <a:t>GPU / CPU</a:t>
            </a:r>
            <a:endParaRPr baseline="30000" i="1">
              <a:latin typeface="Google Sans"/>
              <a:ea typeface="Google Sans"/>
              <a:cs typeface="Google Sans"/>
              <a:sym typeface="Google Sans"/>
            </a:endParaRPr>
          </a:p>
        </p:txBody>
      </p:sp>
      <p:sp>
        <p:nvSpPr>
          <p:cNvPr id="479" name="Google Shape;479;p56"/>
          <p:cNvSpPr txBox="1"/>
          <p:nvPr/>
        </p:nvSpPr>
        <p:spPr>
          <a:xfrm>
            <a:off x="3974400" y="228030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Google Sans"/>
                <a:ea typeface="Google Sans"/>
                <a:cs typeface="Google Sans"/>
                <a:sym typeface="Google Sans"/>
              </a:rPr>
              <a:t>SMALL</a:t>
            </a:r>
            <a:endParaRPr baseline="30000" i="1" sz="800">
              <a:latin typeface="Google Sans"/>
              <a:ea typeface="Google Sans"/>
              <a:cs typeface="Google Sans"/>
              <a:sym typeface="Google Sans"/>
            </a:endParaRPr>
          </a:p>
        </p:txBody>
      </p:sp>
      <p:sp>
        <p:nvSpPr>
          <p:cNvPr id="480" name="Google Shape;480;p56"/>
          <p:cNvSpPr txBox="1"/>
          <p:nvPr/>
        </p:nvSpPr>
        <p:spPr>
          <a:xfrm>
            <a:off x="1181425" y="3779875"/>
            <a:ext cx="18831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2"/>
                </a:solidFill>
                <a:latin typeface="Google Sans"/>
                <a:ea typeface="Google Sans"/>
                <a:cs typeface="Google Sans"/>
                <a:sym typeface="Google Sans"/>
              </a:rPr>
              <a:t>300W</a:t>
            </a:r>
            <a:endParaRPr b="1" sz="2100">
              <a:solidFill>
                <a:schemeClr val="accent2"/>
              </a:solidFill>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NVIDIA Tesla K80</a:t>
            </a:r>
            <a:endParaRPr>
              <a:latin typeface="Google Sans"/>
              <a:ea typeface="Google Sans"/>
              <a:cs typeface="Google Sans"/>
              <a:sym typeface="Google Sans"/>
            </a:endParaRPr>
          </a:p>
        </p:txBody>
      </p:sp>
      <p:sp>
        <p:nvSpPr>
          <p:cNvPr id="481" name="Google Shape;481;p56"/>
          <p:cNvSpPr txBox="1"/>
          <p:nvPr/>
        </p:nvSpPr>
        <p:spPr>
          <a:xfrm>
            <a:off x="3630563" y="3115375"/>
            <a:ext cx="18831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1"/>
                </a:solidFill>
                <a:latin typeface="Google Sans"/>
                <a:ea typeface="Google Sans"/>
                <a:cs typeface="Google Sans"/>
                <a:sym typeface="Google Sans"/>
              </a:rPr>
              <a:t>3.64W</a:t>
            </a:r>
            <a:endParaRPr b="1" sz="2100">
              <a:solidFill>
                <a:schemeClr val="accent1"/>
              </a:solidFill>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Apple A12</a:t>
            </a:r>
            <a:endParaRPr>
              <a:latin typeface="Google Sans"/>
              <a:ea typeface="Google Sans"/>
              <a:cs typeface="Google Sans"/>
              <a:sym typeface="Google Sans"/>
            </a:endParaRPr>
          </a:p>
        </p:txBody>
      </p:sp>
      <p:sp>
        <p:nvSpPr>
          <p:cNvPr id="482" name="Google Shape;482;p56"/>
          <p:cNvSpPr/>
          <p:nvPr/>
        </p:nvSpPr>
        <p:spPr>
          <a:xfrm>
            <a:off x="6688925" y="2504400"/>
            <a:ext cx="125400" cy="13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6"/>
          <p:cNvSpPr txBox="1"/>
          <p:nvPr/>
        </p:nvSpPr>
        <p:spPr>
          <a:xfrm>
            <a:off x="5810063" y="2730300"/>
            <a:ext cx="18831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dk2"/>
                </a:solidFill>
                <a:latin typeface="Google Sans"/>
                <a:ea typeface="Google Sans"/>
                <a:cs typeface="Google Sans"/>
                <a:sym typeface="Google Sans"/>
              </a:rPr>
              <a:t>140 μW</a:t>
            </a:r>
            <a:endParaRPr b="1" sz="2100">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a:solidFill>
                  <a:schemeClr val="dk2"/>
                </a:solidFill>
                <a:latin typeface="Google Sans"/>
                <a:ea typeface="Google Sans"/>
                <a:cs typeface="Google Sans"/>
                <a:sym typeface="Google Sans"/>
              </a:rPr>
              <a:t>Syntiant NDP100</a:t>
            </a:r>
            <a:endParaRPr>
              <a:solidFill>
                <a:schemeClr val="dk2"/>
              </a:solidFill>
              <a:latin typeface="Google Sans"/>
              <a:ea typeface="Google Sans"/>
              <a:cs typeface="Google Sans"/>
              <a:sym typeface="Google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7"/>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lnSpc>
                <a:spcPct val="108000"/>
              </a:lnSpc>
              <a:spcBef>
                <a:spcPts val="0"/>
              </a:spcBef>
              <a:spcAft>
                <a:spcPts val="0"/>
              </a:spcAft>
              <a:buNone/>
            </a:pPr>
            <a:r>
              <a:rPr lang="en"/>
              <a:t>Comparing Power</a:t>
            </a:r>
            <a:endParaRPr/>
          </a:p>
        </p:txBody>
      </p:sp>
      <p:pic>
        <p:nvPicPr>
          <p:cNvPr descr="https://lh3.googleusercontent.com/hUj_msb-X0LD-00ERSuqdp-VGHyEl7RkyMppgbYZrx_9CZmy92w4IaZ2Cdq_IXW7NmBkJAIz7vncQsTCtEPESAopgU3q_bebXx_a4DnNfJNZKBe4aN9FSEzdZb-cR3sMJve4NXvm4yU" id="489" name="Google Shape;489;p57"/>
          <p:cNvPicPr preferRelativeResize="0"/>
          <p:nvPr/>
        </p:nvPicPr>
        <p:blipFill rotWithShape="1">
          <a:blip r:embed="rId3">
            <a:alphaModFix/>
          </a:blip>
          <a:srcRect b="0" l="0" r="0" t="0"/>
          <a:stretch/>
        </p:blipFill>
        <p:spPr>
          <a:xfrm>
            <a:off x="11162950" y="-634453"/>
            <a:ext cx="3662499" cy="2746901"/>
          </a:xfrm>
          <a:prstGeom prst="rect">
            <a:avLst/>
          </a:prstGeom>
          <a:noFill/>
          <a:ln>
            <a:noFill/>
          </a:ln>
        </p:spPr>
      </p:pic>
      <p:sp>
        <p:nvSpPr>
          <p:cNvPr id="490" name="Google Shape;490;p57"/>
          <p:cNvSpPr/>
          <p:nvPr/>
        </p:nvSpPr>
        <p:spPr>
          <a:xfrm>
            <a:off x="4086675" y="2112450"/>
            <a:ext cx="970800" cy="91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7"/>
          <p:cNvSpPr/>
          <p:nvPr/>
        </p:nvSpPr>
        <p:spPr>
          <a:xfrm>
            <a:off x="1178300" y="1569600"/>
            <a:ext cx="1883100" cy="200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7"/>
          <p:cNvSpPr txBox="1"/>
          <p:nvPr/>
        </p:nvSpPr>
        <p:spPr>
          <a:xfrm>
            <a:off x="1499750" y="2112447"/>
            <a:ext cx="1240200" cy="9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latin typeface="Google Sans"/>
                <a:ea typeface="Google Sans"/>
                <a:cs typeface="Google Sans"/>
                <a:sym typeface="Google Sans"/>
              </a:rPr>
              <a:t>BIG</a:t>
            </a:r>
            <a:endParaRPr b="1" sz="2300">
              <a:latin typeface="Google Sans"/>
              <a:ea typeface="Google Sans"/>
              <a:cs typeface="Google Sans"/>
              <a:sym typeface="Google Sans"/>
            </a:endParaRPr>
          </a:p>
          <a:p>
            <a:pPr indent="0" lvl="0" marL="0" rtl="0" algn="ctr">
              <a:spcBef>
                <a:spcPts val="0"/>
              </a:spcBef>
              <a:spcAft>
                <a:spcPts val="0"/>
              </a:spcAft>
              <a:buNone/>
            </a:pPr>
            <a:r>
              <a:rPr b="1" lang="en">
                <a:latin typeface="Google Sans"/>
                <a:ea typeface="Google Sans"/>
                <a:cs typeface="Google Sans"/>
                <a:sym typeface="Google Sans"/>
              </a:rPr>
              <a:t>GPU / CPU</a:t>
            </a:r>
            <a:endParaRPr baseline="30000" i="1">
              <a:latin typeface="Google Sans"/>
              <a:ea typeface="Google Sans"/>
              <a:cs typeface="Google Sans"/>
              <a:sym typeface="Google Sans"/>
            </a:endParaRPr>
          </a:p>
        </p:txBody>
      </p:sp>
      <p:sp>
        <p:nvSpPr>
          <p:cNvPr id="493" name="Google Shape;493;p57"/>
          <p:cNvSpPr txBox="1"/>
          <p:nvPr/>
        </p:nvSpPr>
        <p:spPr>
          <a:xfrm>
            <a:off x="3974400" y="2280300"/>
            <a:ext cx="1195200" cy="58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Google Sans"/>
                <a:ea typeface="Google Sans"/>
                <a:cs typeface="Google Sans"/>
                <a:sym typeface="Google Sans"/>
              </a:rPr>
              <a:t>SMALL</a:t>
            </a:r>
            <a:endParaRPr baseline="30000" i="1" sz="800">
              <a:latin typeface="Google Sans"/>
              <a:ea typeface="Google Sans"/>
              <a:cs typeface="Google Sans"/>
              <a:sym typeface="Google Sans"/>
            </a:endParaRPr>
          </a:p>
        </p:txBody>
      </p:sp>
      <p:sp>
        <p:nvSpPr>
          <p:cNvPr id="494" name="Google Shape;494;p57"/>
          <p:cNvSpPr txBox="1"/>
          <p:nvPr/>
        </p:nvSpPr>
        <p:spPr>
          <a:xfrm>
            <a:off x="1181425" y="3779875"/>
            <a:ext cx="18831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2"/>
                </a:solidFill>
                <a:latin typeface="Google Sans"/>
                <a:ea typeface="Google Sans"/>
                <a:cs typeface="Google Sans"/>
                <a:sym typeface="Google Sans"/>
              </a:rPr>
              <a:t>300W</a:t>
            </a:r>
            <a:endParaRPr b="1" sz="2100">
              <a:solidFill>
                <a:schemeClr val="accent2"/>
              </a:solidFill>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NVIDIA Tesla K80</a:t>
            </a:r>
            <a:endParaRPr>
              <a:latin typeface="Google Sans"/>
              <a:ea typeface="Google Sans"/>
              <a:cs typeface="Google Sans"/>
              <a:sym typeface="Google Sans"/>
            </a:endParaRPr>
          </a:p>
        </p:txBody>
      </p:sp>
      <p:sp>
        <p:nvSpPr>
          <p:cNvPr id="495" name="Google Shape;495;p57"/>
          <p:cNvSpPr txBox="1"/>
          <p:nvPr/>
        </p:nvSpPr>
        <p:spPr>
          <a:xfrm>
            <a:off x="3630563" y="3115375"/>
            <a:ext cx="18831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1"/>
                </a:solidFill>
                <a:latin typeface="Google Sans"/>
                <a:ea typeface="Google Sans"/>
                <a:cs typeface="Google Sans"/>
                <a:sym typeface="Google Sans"/>
              </a:rPr>
              <a:t>3.64W</a:t>
            </a:r>
            <a:endParaRPr b="1" sz="2100">
              <a:solidFill>
                <a:schemeClr val="accent1"/>
              </a:solidFill>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Apple A12</a:t>
            </a:r>
            <a:endParaRPr>
              <a:latin typeface="Google Sans"/>
              <a:ea typeface="Google Sans"/>
              <a:cs typeface="Google Sans"/>
              <a:sym typeface="Google Sans"/>
            </a:endParaRPr>
          </a:p>
        </p:txBody>
      </p:sp>
      <p:sp>
        <p:nvSpPr>
          <p:cNvPr id="496" name="Google Shape;496;p57"/>
          <p:cNvSpPr/>
          <p:nvPr/>
        </p:nvSpPr>
        <p:spPr>
          <a:xfrm>
            <a:off x="6688925" y="2504400"/>
            <a:ext cx="125400" cy="13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7"/>
          <p:cNvSpPr txBox="1"/>
          <p:nvPr/>
        </p:nvSpPr>
        <p:spPr>
          <a:xfrm>
            <a:off x="5513675" y="957688"/>
            <a:ext cx="2475900" cy="1086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latin typeface="Google Sans"/>
                <a:ea typeface="Google Sans"/>
                <a:cs typeface="Google Sans"/>
                <a:sym typeface="Google Sans"/>
              </a:rPr>
              <a:t>Neural Decision Processor</a:t>
            </a:r>
            <a:endParaRPr b="1">
              <a:latin typeface="Google Sans"/>
              <a:ea typeface="Google Sans"/>
              <a:cs typeface="Google Sans"/>
              <a:sym typeface="Google Sans"/>
            </a:endParaRPr>
          </a:p>
          <a:p>
            <a:pPr indent="0" lvl="0" marL="0" rtl="0" algn="ctr">
              <a:spcBef>
                <a:spcPts val="0"/>
              </a:spcBef>
              <a:spcAft>
                <a:spcPts val="0"/>
              </a:spcAft>
              <a:buNone/>
            </a:pPr>
            <a:r>
              <a:rPr i="1" lang="en" sz="1200">
                <a:latin typeface="Google Sans"/>
                <a:ea typeface="Google Sans"/>
                <a:cs typeface="Google Sans"/>
                <a:sym typeface="Google Sans"/>
              </a:rPr>
              <a:t>Always-on deep learning</a:t>
            </a:r>
            <a:endParaRPr i="1" sz="1200">
              <a:latin typeface="Google Sans"/>
              <a:ea typeface="Google Sans"/>
              <a:cs typeface="Google Sans"/>
              <a:sym typeface="Google Sans"/>
            </a:endParaRPr>
          </a:p>
          <a:p>
            <a:pPr indent="0" lvl="0" marL="0" rtl="0" algn="ctr">
              <a:spcBef>
                <a:spcPts val="0"/>
              </a:spcBef>
              <a:spcAft>
                <a:spcPts val="0"/>
              </a:spcAft>
              <a:buNone/>
            </a:pPr>
            <a:r>
              <a:rPr i="1" lang="en" sz="1200">
                <a:latin typeface="Google Sans"/>
                <a:ea typeface="Google Sans"/>
                <a:cs typeface="Google Sans"/>
                <a:sym typeface="Google Sans"/>
              </a:rPr>
              <a:t>speech/audio recognition</a:t>
            </a:r>
            <a:endParaRPr baseline="30000" i="1" sz="1200">
              <a:latin typeface="Google Sans"/>
              <a:ea typeface="Google Sans"/>
              <a:cs typeface="Google Sans"/>
              <a:sym typeface="Google Sans"/>
            </a:endParaRPr>
          </a:p>
        </p:txBody>
      </p:sp>
      <p:sp>
        <p:nvSpPr>
          <p:cNvPr id="498" name="Google Shape;498;p57"/>
          <p:cNvSpPr txBox="1"/>
          <p:nvPr/>
        </p:nvSpPr>
        <p:spPr>
          <a:xfrm>
            <a:off x="5810075" y="1901638"/>
            <a:ext cx="1883100" cy="31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Google Sans"/>
                <a:ea typeface="Google Sans"/>
                <a:cs typeface="Google Sans"/>
                <a:sym typeface="Google Sans"/>
              </a:rPr>
              <a:t>Ultra low power, 128KB SRAM, 12-pin, 2.52mm</a:t>
            </a:r>
            <a:r>
              <a:rPr baseline="30000" lang="en" sz="1000">
                <a:latin typeface="Google Sans"/>
                <a:ea typeface="Google Sans"/>
                <a:cs typeface="Google Sans"/>
                <a:sym typeface="Google Sans"/>
              </a:rPr>
              <a:t>2</a:t>
            </a:r>
            <a:endParaRPr baseline="30000" i="1" sz="1000">
              <a:latin typeface="Google Sans"/>
              <a:ea typeface="Google Sans"/>
              <a:cs typeface="Google Sans"/>
              <a:sym typeface="Google Sans"/>
            </a:endParaRPr>
          </a:p>
        </p:txBody>
      </p:sp>
      <p:sp>
        <p:nvSpPr>
          <p:cNvPr id="499" name="Google Shape;499;p57"/>
          <p:cNvSpPr txBox="1"/>
          <p:nvPr/>
        </p:nvSpPr>
        <p:spPr>
          <a:xfrm>
            <a:off x="5810063" y="2730300"/>
            <a:ext cx="18831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chemeClr val="accent4"/>
                </a:solidFill>
                <a:latin typeface="Google Sans"/>
                <a:ea typeface="Google Sans"/>
                <a:cs typeface="Google Sans"/>
                <a:sym typeface="Google Sans"/>
              </a:rPr>
              <a:t>140 μW</a:t>
            </a:r>
            <a:endParaRPr b="1" sz="2100">
              <a:solidFill>
                <a:schemeClr val="accent4"/>
              </a:solidFill>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Syntiant NDP100</a:t>
            </a:r>
            <a:endParaRPr>
              <a:latin typeface="Google Sans"/>
              <a:ea typeface="Google Sans"/>
              <a:cs typeface="Google Sans"/>
              <a:sym typeface="Google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2"/>
          <p:cNvPicPr preferRelativeResize="0"/>
          <p:nvPr/>
        </p:nvPicPr>
        <p:blipFill rotWithShape="1">
          <a:blip r:embed="rId3">
            <a:alphaModFix/>
          </a:blip>
          <a:srcRect b="17" l="0" r="0" t="42999"/>
          <a:stretch/>
        </p:blipFill>
        <p:spPr>
          <a:xfrm>
            <a:off x="1064550" y="2844800"/>
            <a:ext cx="2323625" cy="1849626"/>
          </a:xfrm>
          <a:prstGeom prst="rect">
            <a:avLst/>
          </a:prstGeom>
          <a:noFill/>
          <a:ln>
            <a:noFill/>
          </a:ln>
        </p:spPr>
      </p:pic>
      <p:sp>
        <p:nvSpPr>
          <p:cNvPr id="115" name="Google Shape;115;p22"/>
          <p:cNvSpPr txBox="1"/>
          <p:nvPr>
            <p:ph idx="4294967295"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Makes </a:t>
            </a:r>
            <a:r>
              <a:rPr b="1" lang="en">
                <a:solidFill>
                  <a:schemeClr val="accent6"/>
                </a:solidFill>
              </a:rPr>
              <a:t>TinyML</a:t>
            </a:r>
            <a:r>
              <a:rPr lang="en"/>
              <a:t>?</a:t>
            </a:r>
            <a:endParaRPr/>
          </a:p>
        </p:txBody>
      </p:sp>
      <p:pic>
        <p:nvPicPr>
          <p:cNvPr id="116" name="Google Shape;116;p22"/>
          <p:cNvPicPr preferRelativeResize="0"/>
          <p:nvPr/>
        </p:nvPicPr>
        <p:blipFill>
          <a:blip r:embed="rId4">
            <a:alphaModFix/>
          </a:blip>
          <a:stretch>
            <a:fillRect/>
          </a:stretch>
        </p:blipFill>
        <p:spPr>
          <a:xfrm rot="-5400000">
            <a:off x="4328613" y="1927625"/>
            <a:ext cx="1073325" cy="1680225"/>
          </a:xfrm>
          <a:prstGeom prst="rect">
            <a:avLst/>
          </a:prstGeom>
          <a:noFill/>
          <a:ln>
            <a:noFill/>
          </a:ln>
        </p:spPr>
      </p:pic>
      <p:sp>
        <p:nvSpPr>
          <p:cNvPr id="117" name="Google Shape;117;p22"/>
          <p:cNvSpPr txBox="1"/>
          <p:nvPr>
            <p:ph idx="4294967295" type="title"/>
          </p:nvPr>
        </p:nvSpPr>
        <p:spPr>
          <a:xfrm>
            <a:off x="5962325" y="2290175"/>
            <a:ext cx="25746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4000">
                <a:solidFill>
                  <a:schemeClr val="accent6"/>
                </a:solidFill>
              </a:rPr>
              <a:t>TinyML</a:t>
            </a:r>
            <a:endParaRPr sz="4000"/>
          </a:p>
        </p:txBody>
      </p:sp>
      <p:pic>
        <p:nvPicPr>
          <p:cNvPr id="118" name="Google Shape;118;p22"/>
          <p:cNvPicPr preferRelativeResize="0"/>
          <p:nvPr/>
        </p:nvPicPr>
        <p:blipFill rotWithShape="1">
          <a:blip r:embed="rId3">
            <a:alphaModFix/>
          </a:blip>
          <a:srcRect b="56981" l="0" r="0" t="0"/>
          <a:stretch/>
        </p:blipFill>
        <p:spPr>
          <a:xfrm>
            <a:off x="1064550" y="1338493"/>
            <a:ext cx="2323625" cy="1396325"/>
          </a:xfrm>
          <a:prstGeom prst="rect">
            <a:avLst/>
          </a:prstGeom>
          <a:noFill/>
          <a:ln>
            <a:noFill/>
          </a:ln>
        </p:spPr>
      </p:pic>
      <p:sp>
        <p:nvSpPr>
          <p:cNvPr id="119" name="Google Shape;119;p22"/>
          <p:cNvSpPr txBox="1"/>
          <p:nvPr/>
        </p:nvSpPr>
        <p:spPr>
          <a:xfrm>
            <a:off x="1588713" y="1732750"/>
            <a:ext cx="1275300" cy="6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Google Sans Medium"/>
                <a:ea typeface="Google Sans Medium"/>
                <a:cs typeface="Google Sans Medium"/>
                <a:sym typeface="Google Sans Medium"/>
              </a:rPr>
              <a:t>Embedded</a:t>
            </a:r>
            <a:endParaRPr>
              <a:solidFill>
                <a:schemeClr val="lt2"/>
              </a:solidFill>
              <a:latin typeface="Google Sans Medium"/>
              <a:ea typeface="Google Sans Medium"/>
              <a:cs typeface="Google Sans Medium"/>
              <a:sym typeface="Google Sans Medium"/>
            </a:endParaRPr>
          </a:p>
          <a:p>
            <a:pPr indent="0" lvl="0" marL="0" rtl="0" algn="ctr">
              <a:spcBef>
                <a:spcPts val="0"/>
              </a:spcBef>
              <a:spcAft>
                <a:spcPts val="0"/>
              </a:spcAft>
              <a:buNone/>
            </a:pPr>
            <a:r>
              <a:rPr lang="en">
                <a:solidFill>
                  <a:schemeClr val="lt2"/>
                </a:solidFill>
                <a:latin typeface="Google Sans Medium"/>
                <a:ea typeface="Google Sans Medium"/>
                <a:cs typeface="Google Sans Medium"/>
                <a:sym typeface="Google Sans Medium"/>
              </a:rPr>
              <a:t>Systems</a:t>
            </a:r>
            <a:endParaRPr>
              <a:solidFill>
                <a:schemeClr val="lt2"/>
              </a:solidFill>
              <a:latin typeface="Google Sans Medium"/>
              <a:ea typeface="Google Sans Medium"/>
              <a:cs typeface="Google Sans Medium"/>
              <a:sym typeface="Google Sans Medium"/>
            </a:endParaRPr>
          </a:p>
        </p:txBody>
      </p:sp>
      <p:sp>
        <p:nvSpPr>
          <p:cNvPr id="120" name="Google Shape;120;p22"/>
          <p:cNvSpPr txBox="1"/>
          <p:nvPr/>
        </p:nvSpPr>
        <p:spPr>
          <a:xfrm>
            <a:off x="1588713" y="3481396"/>
            <a:ext cx="1275300" cy="6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Google Sans Medium"/>
                <a:ea typeface="Google Sans Medium"/>
                <a:cs typeface="Google Sans Medium"/>
                <a:sym typeface="Google Sans Medium"/>
              </a:rPr>
              <a:t>Machine</a:t>
            </a:r>
            <a:endParaRPr>
              <a:solidFill>
                <a:schemeClr val="dk2"/>
              </a:solidFill>
              <a:latin typeface="Google Sans Medium"/>
              <a:ea typeface="Google Sans Medium"/>
              <a:cs typeface="Google Sans Medium"/>
              <a:sym typeface="Google Sans Medium"/>
            </a:endParaRPr>
          </a:p>
          <a:p>
            <a:pPr indent="0" lvl="0" marL="0" rtl="0" algn="ctr">
              <a:spcBef>
                <a:spcPts val="0"/>
              </a:spcBef>
              <a:spcAft>
                <a:spcPts val="0"/>
              </a:spcAft>
              <a:buNone/>
            </a:pPr>
            <a:r>
              <a:rPr lang="en">
                <a:solidFill>
                  <a:schemeClr val="dk2"/>
                </a:solidFill>
                <a:latin typeface="Google Sans Medium"/>
                <a:ea typeface="Google Sans Medium"/>
                <a:cs typeface="Google Sans Medium"/>
                <a:sym typeface="Google Sans Medium"/>
              </a:rPr>
              <a:t>Learning</a:t>
            </a:r>
            <a:endParaRPr>
              <a:solidFill>
                <a:schemeClr val="dk2"/>
              </a:solidFill>
              <a:latin typeface="Google Sans Medium"/>
              <a:ea typeface="Google Sans Medium"/>
              <a:cs typeface="Google Sans Medium"/>
              <a:sym typeface="Google Sans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8"/>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lnSpc>
                <a:spcPct val="108000"/>
              </a:lnSpc>
              <a:spcBef>
                <a:spcPts val="0"/>
              </a:spcBef>
              <a:spcAft>
                <a:spcPts val="0"/>
              </a:spcAft>
              <a:buNone/>
            </a:pPr>
            <a:r>
              <a:rPr lang="en"/>
              <a:t>Comparing Power</a:t>
            </a:r>
            <a:endParaRPr/>
          </a:p>
        </p:txBody>
      </p:sp>
      <p:pic>
        <p:nvPicPr>
          <p:cNvPr descr="https://lh3.googleusercontent.com/hUj_msb-X0LD-00ERSuqdp-VGHyEl7RkyMppgbYZrx_9CZmy92w4IaZ2Cdq_IXW7NmBkJAIz7vncQsTCtEPESAopgU3q_bebXx_a4DnNfJNZKBe4aN9FSEzdZb-cR3sMJve4NXvm4yU" id="505" name="Google Shape;505;p58"/>
          <p:cNvPicPr preferRelativeResize="0"/>
          <p:nvPr/>
        </p:nvPicPr>
        <p:blipFill rotWithShape="1">
          <a:blip r:embed="rId3">
            <a:alphaModFix/>
          </a:blip>
          <a:srcRect b="0" l="0" r="0" t="0"/>
          <a:stretch/>
        </p:blipFill>
        <p:spPr>
          <a:xfrm>
            <a:off x="11162950" y="-634453"/>
            <a:ext cx="3662499" cy="2746901"/>
          </a:xfrm>
          <a:prstGeom prst="rect">
            <a:avLst/>
          </a:prstGeom>
          <a:noFill/>
          <a:ln>
            <a:noFill/>
          </a:ln>
        </p:spPr>
      </p:pic>
      <p:sp>
        <p:nvSpPr>
          <p:cNvPr id="506" name="Google Shape;506;p58"/>
          <p:cNvSpPr/>
          <p:nvPr/>
        </p:nvSpPr>
        <p:spPr>
          <a:xfrm>
            <a:off x="6688925" y="2504400"/>
            <a:ext cx="125400" cy="13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8"/>
          <p:cNvSpPr txBox="1"/>
          <p:nvPr/>
        </p:nvSpPr>
        <p:spPr>
          <a:xfrm>
            <a:off x="5810063" y="2730300"/>
            <a:ext cx="18831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latin typeface="Google Sans"/>
                <a:ea typeface="Google Sans"/>
                <a:cs typeface="Google Sans"/>
                <a:sym typeface="Google Sans"/>
              </a:rPr>
              <a:t>140 μW</a:t>
            </a:r>
            <a:endParaRPr b="1" sz="2100">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Syntiant NDP100</a:t>
            </a:r>
            <a:endParaRPr>
              <a:latin typeface="Google Sans"/>
              <a:ea typeface="Google Sans"/>
              <a:cs typeface="Google Sans"/>
              <a:sym typeface="Google Sans"/>
            </a:endParaRPr>
          </a:p>
        </p:txBody>
      </p:sp>
      <p:pic>
        <p:nvPicPr>
          <p:cNvPr id="508" name="Google Shape;508;p58"/>
          <p:cNvPicPr preferRelativeResize="0"/>
          <p:nvPr/>
        </p:nvPicPr>
        <p:blipFill>
          <a:blip r:embed="rId4">
            <a:alphaModFix/>
          </a:blip>
          <a:stretch>
            <a:fillRect/>
          </a:stretch>
        </p:blipFill>
        <p:spPr>
          <a:xfrm>
            <a:off x="1046550" y="1447200"/>
            <a:ext cx="3756699" cy="2249075"/>
          </a:xfrm>
          <a:prstGeom prst="rect">
            <a:avLst/>
          </a:prstGeom>
          <a:noFill/>
          <a:ln>
            <a:noFill/>
          </a:ln>
          <a:effectLst>
            <a:outerShdw blurRad="57150" rotWithShape="0" algn="bl" dir="5400000" dist="19050">
              <a:srgbClr val="000000">
                <a:alpha val="50000"/>
              </a:srgbClr>
            </a:outerShdw>
          </a:effectLst>
        </p:spPr>
      </p:pic>
      <p:sp>
        <p:nvSpPr>
          <p:cNvPr id="509" name="Google Shape;509;p58"/>
          <p:cNvSpPr txBox="1"/>
          <p:nvPr/>
        </p:nvSpPr>
        <p:spPr>
          <a:xfrm>
            <a:off x="1113950" y="3779875"/>
            <a:ext cx="36219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latin typeface="Google Sans"/>
                <a:ea typeface="Google Sans"/>
                <a:cs typeface="Google Sans"/>
                <a:sym typeface="Google Sans"/>
              </a:rPr>
              <a:t>Use case: </a:t>
            </a:r>
            <a:r>
              <a:rPr lang="en" sz="2000">
                <a:latin typeface="Google Sans"/>
                <a:ea typeface="Google Sans"/>
                <a:cs typeface="Google Sans"/>
                <a:sym typeface="Google Sans"/>
              </a:rPr>
              <a:t>button cell battery</a:t>
            </a:r>
            <a:endParaRPr sz="1300">
              <a:latin typeface="Google Sans"/>
              <a:ea typeface="Google Sans"/>
              <a:cs typeface="Google Sans"/>
              <a:sym typeface="Google Sans"/>
            </a:endParaRPr>
          </a:p>
        </p:txBody>
      </p:sp>
      <p:sp>
        <p:nvSpPr>
          <p:cNvPr id="510" name="Google Shape;510;p58"/>
          <p:cNvSpPr txBox="1"/>
          <p:nvPr/>
        </p:nvSpPr>
        <p:spPr>
          <a:xfrm>
            <a:off x="5513675" y="957688"/>
            <a:ext cx="2475900" cy="1086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latin typeface="Google Sans"/>
                <a:ea typeface="Google Sans"/>
                <a:cs typeface="Google Sans"/>
                <a:sym typeface="Google Sans"/>
              </a:rPr>
              <a:t>Neural Decision Processor</a:t>
            </a:r>
            <a:endParaRPr b="1">
              <a:latin typeface="Google Sans"/>
              <a:ea typeface="Google Sans"/>
              <a:cs typeface="Google Sans"/>
              <a:sym typeface="Google Sans"/>
            </a:endParaRPr>
          </a:p>
          <a:p>
            <a:pPr indent="0" lvl="0" marL="0" rtl="0" algn="ctr">
              <a:spcBef>
                <a:spcPts val="0"/>
              </a:spcBef>
              <a:spcAft>
                <a:spcPts val="0"/>
              </a:spcAft>
              <a:buNone/>
            </a:pPr>
            <a:r>
              <a:rPr i="1" lang="en" sz="1200">
                <a:latin typeface="Google Sans"/>
                <a:ea typeface="Google Sans"/>
                <a:cs typeface="Google Sans"/>
                <a:sym typeface="Google Sans"/>
              </a:rPr>
              <a:t>Always-on deep learning</a:t>
            </a:r>
            <a:endParaRPr i="1" sz="1200">
              <a:latin typeface="Google Sans"/>
              <a:ea typeface="Google Sans"/>
              <a:cs typeface="Google Sans"/>
              <a:sym typeface="Google Sans"/>
            </a:endParaRPr>
          </a:p>
          <a:p>
            <a:pPr indent="0" lvl="0" marL="0" rtl="0" algn="ctr">
              <a:spcBef>
                <a:spcPts val="0"/>
              </a:spcBef>
              <a:spcAft>
                <a:spcPts val="0"/>
              </a:spcAft>
              <a:buNone/>
            </a:pPr>
            <a:r>
              <a:rPr i="1" lang="en" sz="1200">
                <a:latin typeface="Google Sans"/>
                <a:ea typeface="Google Sans"/>
                <a:cs typeface="Google Sans"/>
                <a:sym typeface="Google Sans"/>
              </a:rPr>
              <a:t>speech/audio recognition</a:t>
            </a:r>
            <a:endParaRPr baseline="30000" i="1" sz="1200">
              <a:latin typeface="Google Sans"/>
              <a:ea typeface="Google Sans"/>
              <a:cs typeface="Google Sans"/>
              <a:sym typeface="Google Sans"/>
            </a:endParaRPr>
          </a:p>
        </p:txBody>
      </p:sp>
      <p:sp>
        <p:nvSpPr>
          <p:cNvPr id="511" name="Google Shape;511;p58"/>
          <p:cNvSpPr txBox="1"/>
          <p:nvPr/>
        </p:nvSpPr>
        <p:spPr>
          <a:xfrm>
            <a:off x="5810075" y="1901638"/>
            <a:ext cx="1883100" cy="31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Google Sans"/>
                <a:ea typeface="Google Sans"/>
                <a:cs typeface="Google Sans"/>
                <a:sym typeface="Google Sans"/>
              </a:rPr>
              <a:t>Ultra low power, 128KB SRAM, 12-pin, 2.52mm</a:t>
            </a:r>
            <a:r>
              <a:rPr baseline="30000" lang="en" sz="1000">
                <a:latin typeface="Google Sans"/>
                <a:ea typeface="Google Sans"/>
                <a:cs typeface="Google Sans"/>
                <a:sym typeface="Google Sans"/>
              </a:rPr>
              <a:t>2</a:t>
            </a:r>
            <a:endParaRPr baseline="30000" i="1" sz="1000">
              <a:latin typeface="Google Sans"/>
              <a:ea typeface="Google Sans"/>
              <a:cs typeface="Google Sans"/>
              <a:sym typeface="Google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59"/>
          <p:cNvPicPr preferRelativeResize="0"/>
          <p:nvPr/>
        </p:nvPicPr>
        <p:blipFill>
          <a:blip r:embed="rId3">
            <a:alphaModFix/>
          </a:blip>
          <a:stretch>
            <a:fillRect/>
          </a:stretch>
        </p:blipFill>
        <p:spPr>
          <a:xfrm>
            <a:off x="1893000" y="1268837"/>
            <a:ext cx="5298749" cy="2307174"/>
          </a:xfrm>
          <a:prstGeom prst="rect">
            <a:avLst/>
          </a:prstGeom>
          <a:noFill/>
          <a:ln>
            <a:noFill/>
          </a:ln>
        </p:spPr>
      </p:pic>
      <p:sp>
        <p:nvSpPr>
          <p:cNvPr id="517" name="Google Shape;517;p59"/>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Output</a:t>
            </a:r>
            <a:endParaRPr/>
          </a:p>
        </p:txBody>
      </p:sp>
      <p:pic>
        <p:nvPicPr>
          <p:cNvPr id="518" name="Google Shape;518;p59"/>
          <p:cNvPicPr preferRelativeResize="0"/>
          <p:nvPr/>
        </p:nvPicPr>
        <p:blipFill>
          <a:blip r:embed="rId4">
            <a:alphaModFix/>
          </a:blip>
          <a:stretch>
            <a:fillRect/>
          </a:stretch>
        </p:blipFill>
        <p:spPr>
          <a:xfrm>
            <a:off x="2354725" y="1783775"/>
            <a:ext cx="232675" cy="244925"/>
          </a:xfrm>
          <a:prstGeom prst="rect">
            <a:avLst/>
          </a:prstGeom>
          <a:noFill/>
          <a:ln>
            <a:noFill/>
          </a:ln>
        </p:spPr>
      </p:pic>
      <p:pic>
        <p:nvPicPr>
          <p:cNvPr id="519" name="Google Shape;519;p59"/>
          <p:cNvPicPr preferRelativeResize="0"/>
          <p:nvPr/>
        </p:nvPicPr>
        <p:blipFill>
          <a:blip r:embed="rId5">
            <a:alphaModFix/>
          </a:blip>
          <a:stretch>
            <a:fillRect/>
          </a:stretch>
        </p:blipFill>
        <p:spPr>
          <a:xfrm>
            <a:off x="4464163" y="1761150"/>
            <a:ext cx="232675" cy="290186"/>
          </a:xfrm>
          <a:prstGeom prst="rect">
            <a:avLst/>
          </a:prstGeom>
          <a:noFill/>
          <a:ln>
            <a:noFill/>
          </a:ln>
        </p:spPr>
      </p:pic>
      <p:pic>
        <p:nvPicPr>
          <p:cNvPr id="520" name="Google Shape;520;p59"/>
          <p:cNvPicPr preferRelativeResize="0"/>
          <p:nvPr/>
        </p:nvPicPr>
        <p:blipFill>
          <a:blip r:embed="rId6">
            <a:alphaModFix/>
          </a:blip>
          <a:stretch>
            <a:fillRect/>
          </a:stretch>
        </p:blipFill>
        <p:spPr>
          <a:xfrm>
            <a:off x="6554137" y="1783775"/>
            <a:ext cx="244925" cy="244925"/>
          </a:xfrm>
          <a:prstGeom prst="rect">
            <a:avLst/>
          </a:prstGeom>
          <a:noFill/>
          <a:ln>
            <a:noFill/>
          </a:ln>
        </p:spPr>
      </p:pic>
      <p:sp>
        <p:nvSpPr>
          <p:cNvPr id="521" name="Google Shape;521;p59"/>
          <p:cNvSpPr txBox="1"/>
          <p:nvPr/>
        </p:nvSpPr>
        <p:spPr>
          <a:xfrm>
            <a:off x="36871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2</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Process input </a:t>
            </a:r>
            <a:r>
              <a:rPr i="1" lang="en" sz="1100">
                <a:solidFill>
                  <a:schemeClr val="dk2"/>
                </a:solidFill>
                <a:latin typeface="Google Sans"/>
                <a:ea typeface="Google Sans"/>
                <a:cs typeface="Google Sans"/>
                <a:sym typeface="Google Sans"/>
              </a:rPr>
              <a:t>translation, then</a:t>
            </a:r>
            <a:br>
              <a:rPr i="1" lang="en" sz="1100">
                <a:solidFill>
                  <a:schemeClr val="dk2"/>
                </a:solidFill>
                <a:latin typeface="Google Sans"/>
                <a:ea typeface="Google Sans"/>
                <a:cs typeface="Google Sans"/>
                <a:sym typeface="Google Sans"/>
              </a:rPr>
            </a:br>
            <a:r>
              <a:rPr i="1" lang="en" sz="1100">
                <a:solidFill>
                  <a:schemeClr val="dk2"/>
                </a:solidFill>
                <a:latin typeface="Google Sans"/>
                <a:ea typeface="Google Sans"/>
                <a:cs typeface="Google Sans"/>
                <a:sym typeface="Google Sans"/>
              </a:rPr>
              <a:t>execute command</a:t>
            </a:r>
            <a:endParaRPr i="1" sz="1100">
              <a:solidFill>
                <a:schemeClr val="dk2"/>
              </a:solidFill>
              <a:latin typeface="Google Sans"/>
              <a:ea typeface="Google Sans"/>
              <a:cs typeface="Google Sans"/>
              <a:sym typeface="Google Sans"/>
            </a:endParaRPr>
          </a:p>
        </p:txBody>
      </p:sp>
      <p:sp>
        <p:nvSpPr>
          <p:cNvPr id="522" name="Google Shape;522;p59"/>
          <p:cNvSpPr txBox="1"/>
          <p:nvPr/>
        </p:nvSpPr>
        <p:spPr>
          <a:xfrm>
            <a:off x="15894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1</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Audio input from microphone (sensor)</a:t>
            </a:r>
            <a:endParaRPr sz="1300">
              <a:solidFill>
                <a:schemeClr val="dk2"/>
              </a:solidFill>
              <a:latin typeface="Google Sans"/>
              <a:ea typeface="Google Sans"/>
              <a:cs typeface="Google Sans"/>
              <a:sym typeface="Google Sans"/>
            </a:endParaRPr>
          </a:p>
        </p:txBody>
      </p:sp>
      <p:sp>
        <p:nvSpPr>
          <p:cNvPr id="523" name="Google Shape;523;p59"/>
          <p:cNvSpPr txBox="1"/>
          <p:nvPr/>
        </p:nvSpPr>
        <p:spPr>
          <a:xfrm>
            <a:off x="2924550" y="3578175"/>
            <a:ext cx="1358400" cy="6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input</a:t>
            </a:r>
            <a:endParaRPr sz="1300">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complete</a:t>
            </a:r>
            <a:endParaRPr sz="1300">
              <a:solidFill>
                <a:schemeClr val="dk2"/>
              </a:solidFill>
              <a:latin typeface="Google Sans"/>
              <a:ea typeface="Google Sans"/>
              <a:cs typeface="Google Sans"/>
              <a:sym typeface="Google Sans"/>
            </a:endParaRPr>
          </a:p>
        </p:txBody>
      </p:sp>
      <p:sp>
        <p:nvSpPr>
          <p:cNvPr id="524" name="Google Shape;524;p59"/>
          <p:cNvSpPr txBox="1"/>
          <p:nvPr/>
        </p:nvSpPr>
        <p:spPr>
          <a:xfrm>
            <a:off x="57848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2"/>
                </a:solidFill>
                <a:latin typeface="Google Sans"/>
                <a:ea typeface="Google Sans"/>
                <a:cs typeface="Google Sans"/>
                <a:sym typeface="Google Sans"/>
              </a:rPr>
              <a:t>Step 3</a:t>
            </a:r>
            <a:endParaRPr b="1">
              <a:solidFill>
                <a:schemeClr val="dk2"/>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2"/>
                </a:solidFill>
                <a:latin typeface="Google Sans"/>
                <a:ea typeface="Google Sans"/>
                <a:cs typeface="Google Sans"/>
                <a:sym typeface="Google Sans"/>
              </a:rPr>
              <a:t>Generate</a:t>
            </a:r>
            <a:r>
              <a:rPr lang="en" sz="1300">
                <a:latin typeface="Google Sans"/>
                <a:ea typeface="Google Sans"/>
                <a:cs typeface="Google Sans"/>
                <a:sym typeface="Google Sans"/>
              </a:rPr>
              <a:t> </a:t>
            </a:r>
            <a:r>
              <a:rPr b="1" lang="en" sz="1300">
                <a:latin typeface="Google Sans"/>
                <a:ea typeface="Google Sans"/>
                <a:cs typeface="Google Sans"/>
                <a:sym typeface="Google Sans"/>
              </a:rPr>
              <a:t>Output </a:t>
            </a:r>
            <a:endParaRPr b="1" sz="1300">
              <a:latin typeface="Google Sans"/>
              <a:ea typeface="Google Sans"/>
              <a:cs typeface="Google Sans"/>
              <a:sym typeface="Google Sans"/>
            </a:endParaRPr>
          </a:p>
          <a:p>
            <a:pPr indent="0" lvl="0" marL="0" rtl="0" algn="ctr">
              <a:spcBef>
                <a:spcPts val="0"/>
              </a:spcBef>
              <a:spcAft>
                <a:spcPts val="0"/>
              </a:spcAft>
              <a:buNone/>
            </a:pPr>
            <a:r>
              <a:rPr i="1" lang="en" sz="1100">
                <a:solidFill>
                  <a:schemeClr val="dk2"/>
                </a:solidFill>
                <a:latin typeface="Google Sans"/>
                <a:ea typeface="Google Sans"/>
                <a:cs typeface="Google Sans"/>
                <a:sym typeface="Google Sans"/>
              </a:rPr>
              <a:t>play response through embedded speaker</a:t>
            </a:r>
            <a:endParaRPr i="1" sz="1100">
              <a:solidFill>
                <a:schemeClr val="dk2"/>
              </a:solidFill>
              <a:latin typeface="Google Sans"/>
              <a:ea typeface="Google Sans"/>
              <a:cs typeface="Google Sans"/>
              <a:sym typeface="Google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60"/>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Output</a:t>
            </a:r>
            <a:endParaRPr/>
          </a:p>
        </p:txBody>
      </p:sp>
      <p:pic>
        <p:nvPicPr>
          <p:cNvPr id="530" name="Google Shape;530;p60"/>
          <p:cNvPicPr preferRelativeResize="0"/>
          <p:nvPr/>
        </p:nvPicPr>
        <p:blipFill>
          <a:blip r:embed="rId4">
            <a:alphaModFix/>
          </a:blip>
          <a:stretch>
            <a:fillRect/>
          </a:stretch>
        </p:blipFill>
        <p:spPr>
          <a:xfrm>
            <a:off x="949650" y="948077"/>
            <a:ext cx="2365128" cy="157787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1"/>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Output</a:t>
            </a:r>
            <a:endParaRPr/>
          </a:p>
        </p:txBody>
      </p:sp>
      <p:pic>
        <p:nvPicPr>
          <p:cNvPr id="536" name="Google Shape;536;p61"/>
          <p:cNvPicPr preferRelativeResize="0"/>
          <p:nvPr/>
        </p:nvPicPr>
        <p:blipFill>
          <a:blip r:embed="rId3">
            <a:alphaModFix/>
          </a:blip>
          <a:stretch>
            <a:fillRect/>
          </a:stretch>
        </p:blipFill>
        <p:spPr>
          <a:xfrm>
            <a:off x="949650" y="948077"/>
            <a:ext cx="2365128" cy="1577878"/>
          </a:xfrm>
          <a:prstGeom prst="rect">
            <a:avLst/>
          </a:prstGeom>
          <a:noFill/>
          <a:ln>
            <a:noFill/>
          </a:ln>
        </p:spPr>
      </p:pic>
      <p:pic>
        <p:nvPicPr>
          <p:cNvPr id="537" name="Google Shape;537;p61"/>
          <p:cNvPicPr preferRelativeResize="0"/>
          <p:nvPr/>
        </p:nvPicPr>
        <p:blipFill>
          <a:blip r:embed="rId4">
            <a:alphaModFix/>
          </a:blip>
          <a:stretch>
            <a:fillRect/>
          </a:stretch>
        </p:blipFill>
        <p:spPr>
          <a:xfrm>
            <a:off x="801325" y="2793575"/>
            <a:ext cx="2661775" cy="1997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2"/>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Output</a:t>
            </a:r>
            <a:endParaRPr/>
          </a:p>
        </p:txBody>
      </p:sp>
      <p:pic>
        <p:nvPicPr>
          <p:cNvPr id="543" name="Google Shape;543;p62"/>
          <p:cNvPicPr preferRelativeResize="0"/>
          <p:nvPr/>
        </p:nvPicPr>
        <p:blipFill>
          <a:blip r:embed="rId4">
            <a:alphaModFix/>
          </a:blip>
          <a:stretch>
            <a:fillRect/>
          </a:stretch>
        </p:blipFill>
        <p:spPr>
          <a:xfrm>
            <a:off x="949650" y="948077"/>
            <a:ext cx="2365128" cy="1577878"/>
          </a:xfrm>
          <a:prstGeom prst="rect">
            <a:avLst/>
          </a:prstGeom>
          <a:noFill/>
          <a:ln>
            <a:noFill/>
          </a:ln>
        </p:spPr>
      </p:pic>
      <p:pic>
        <p:nvPicPr>
          <p:cNvPr id="544" name="Google Shape;544;p62"/>
          <p:cNvPicPr preferRelativeResize="0"/>
          <p:nvPr/>
        </p:nvPicPr>
        <p:blipFill>
          <a:blip r:embed="rId5">
            <a:alphaModFix/>
          </a:blip>
          <a:stretch>
            <a:fillRect/>
          </a:stretch>
        </p:blipFill>
        <p:spPr>
          <a:xfrm>
            <a:off x="801325" y="2793575"/>
            <a:ext cx="2661775" cy="1997500"/>
          </a:xfrm>
          <a:prstGeom prst="rect">
            <a:avLst/>
          </a:prstGeom>
          <a:noFill/>
          <a:ln>
            <a:noFill/>
          </a:ln>
        </p:spPr>
      </p:pic>
      <p:pic>
        <p:nvPicPr>
          <p:cNvPr id="545" name="Google Shape;545;p62"/>
          <p:cNvPicPr preferRelativeResize="0"/>
          <p:nvPr/>
        </p:nvPicPr>
        <p:blipFill>
          <a:blip r:embed="rId6">
            <a:alphaModFix/>
          </a:blip>
          <a:stretch>
            <a:fillRect/>
          </a:stretch>
        </p:blipFill>
        <p:spPr>
          <a:xfrm>
            <a:off x="4726974" y="948075"/>
            <a:ext cx="1640275" cy="3247350"/>
          </a:xfrm>
          <a:prstGeom prst="rect">
            <a:avLst/>
          </a:prstGeom>
          <a:noFill/>
          <a:ln>
            <a:noFill/>
          </a:ln>
        </p:spPr>
      </p:pic>
      <p:cxnSp>
        <p:nvCxnSpPr>
          <p:cNvPr id="546" name="Google Shape;546;p62"/>
          <p:cNvCxnSpPr/>
          <p:nvPr/>
        </p:nvCxnSpPr>
        <p:spPr>
          <a:xfrm>
            <a:off x="4020875" y="632400"/>
            <a:ext cx="0" cy="38787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3"/>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lnSpc>
                <a:spcPct val="108000"/>
              </a:lnSpc>
              <a:spcBef>
                <a:spcPts val="0"/>
              </a:spcBef>
              <a:spcAft>
                <a:spcPts val="0"/>
              </a:spcAft>
              <a:buNone/>
            </a:pPr>
            <a:r>
              <a:rPr lang="en"/>
              <a:t>MCUs enable </a:t>
            </a:r>
            <a:r>
              <a:rPr b="1" lang="en">
                <a:solidFill>
                  <a:schemeClr val="accent6"/>
                </a:solidFill>
              </a:rPr>
              <a:t>TinyML</a:t>
            </a:r>
            <a:endParaRPr b="1">
              <a:solidFill>
                <a:schemeClr val="accent6"/>
              </a:solidFill>
            </a:endParaRPr>
          </a:p>
        </p:txBody>
      </p:sp>
      <p:sp>
        <p:nvSpPr>
          <p:cNvPr id="552" name="Google Shape;552;p63"/>
          <p:cNvSpPr/>
          <p:nvPr/>
        </p:nvSpPr>
        <p:spPr>
          <a:xfrm>
            <a:off x="1700900" y="1577288"/>
            <a:ext cx="1208400" cy="79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oogle Sans"/>
                <a:ea typeface="Google Sans"/>
                <a:cs typeface="Google Sans"/>
                <a:sym typeface="Google Sans"/>
              </a:rPr>
              <a:t>SIZE</a:t>
            </a:r>
            <a:endParaRPr b="1">
              <a:solidFill>
                <a:srgbClr val="FFFFFF"/>
              </a:solidFill>
              <a:latin typeface="Google Sans"/>
              <a:ea typeface="Google Sans"/>
              <a:cs typeface="Google Sans"/>
              <a:sym typeface="Google Sans"/>
            </a:endParaRPr>
          </a:p>
        </p:txBody>
      </p:sp>
      <p:sp>
        <p:nvSpPr>
          <p:cNvPr id="553" name="Google Shape;553;p63"/>
          <p:cNvSpPr/>
          <p:nvPr/>
        </p:nvSpPr>
        <p:spPr>
          <a:xfrm>
            <a:off x="3967800" y="1577288"/>
            <a:ext cx="1208400" cy="79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LOW POWER</a:t>
            </a:r>
            <a:endParaRPr b="1">
              <a:solidFill>
                <a:schemeClr val="lt2"/>
              </a:solidFill>
              <a:latin typeface="Google Sans"/>
              <a:ea typeface="Google Sans"/>
              <a:cs typeface="Google Sans"/>
              <a:sym typeface="Google Sans"/>
            </a:endParaRPr>
          </a:p>
        </p:txBody>
      </p:sp>
      <p:sp>
        <p:nvSpPr>
          <p:cNvPr id="554" name="Google Shape;554;p63"/>
          <p:cNvSpPr/>
          <p:nvPr/>
        </p:nvSpPr>
        <p:spPr>
          <a:xfrm>
            <a:off x="6234700" y="1577288"/>
            <a:ext cx="1208400" cy="79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LOW </a:t>
            </a:r>
            <a:br>
              <a:rPr b="1" lang="en">
                <a:solidFill>
                  <a:schemeClr val="lt2"/>
                </a:solidFill>
                <a:latin typeface="Google Sans"/>
                <a:ea typeface="Google Sans"/>
                <a:cs typeface="Google Sans"/>
                <a:sym typeface="Google Sans"/>
              </a:rPr>
            </a:br>
            <a:r>
              <a:rPr b="1" lang="en">
                <a:solidFill>
                  <a:schemeClr val="lt2"/>
                </a:solidFill>
                <a:latin typeface="Google Sans"/>
                <a:ea typeface="Google Sans"/>
                <a:cs typeface="Google Sans"/>
                <a:sym typeface="Google Sans"/>
              </a:rPr>
              <a:t>COST</a:t>
            </a:r>
            <a:endParaRPr b="1">
              <a:solidFill>
                <a:schemeClr val="lt2"/>
              </a:solidFill>
              <a:latin typeface="Google Sans"/>
              <a:ea typeface="Google Sans"/>
              <a:cs typeface="Google Sans"/>
              <a:sym typeface="Google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64"/>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lnSpc>
                <a:spcPct val="108000"/>
              </a:lnSpc>
              <a:spcBef>
                <a:spcPts val="0"/>
              </a:spcBef>
              <a:spcAft>
                <a:spcPts val="0"/>
              </a:spcAft>
              <a:buNone/>
            </a:pPr>
            <a:r>
              <a:rPr lang="en"/>
              <a:t>MCUs enable </a:t>
            </a:r>
            <a:r>
              <a:rPr b="1" lang="en">
                <a:solidFill>
                  <a:schemeClr val="accent6"/>
                </a:solidFill>
              </a:rPr>
              <a:t>TinyML</a:t>
            </a:r>
            <a:endParaRPr b="1">
              <a:solidFill>
                <a:schemeClr val="accent6"/>
              </a:solidFill>
            </a:endParaRPr>
          </a:p>
        </p:txBody>
      </p:sp>
      <p:sp>
        <p:nvSpPr>
          <p:cNvPr id="560" name="Google Shape;560;p64"/>
          <p:cNvSpPr/>
          <p:nvPr/>
        </p:nvSpPr>
        <p:spPr>
          <a:xfrm>
            <a:off x="1700900" y="1577288"/>
            <a:ext cx="1208400" cy="797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oogle Sans"/>
                <a:ea typeface="Google Sans"/>
                <a:cs typeface="Google Sans"/>
                <a:sym typeface="Google Sans"/>
              </a:rPr>
              <a:t>SIZE</a:t>
            </a:r>
            <a:endParaRPr b="1">
              <a:solidFill>
                <a:srgbClr val="FFFFFF"/>
              </a:solidFill>
              <a:latin typeface="Google Sans"/>
              <a:ea typeface="Google Sans"/>
              <a:cs typeface="Google Sans"/>
              <a:sym typeface="Google Sans"/>
            </a:endParaRPr>
          </a:p>
        </p:txBody>
      </p:sp>
      <p:sp>
        <p:nvSpPr>
          <p:cNvPr id="561" name="Google Shape;561;p64"/>
          <p:cNvSpPr/>
          <p:nvPr/>
        </p:nvSpPr>
        <p:spPr>
          <a:xfrm>
            <a:off x="3967800" y="1577288"/>
            <a:ext cx="1208400" cy="79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LOW POWER</a:t>
            </a:r>
            <a:endParaRPr b="1">
              <a:solidFill>
                <a:schemeClr val="lt2"/>
              </a:solidFill>
              <a:latin typeface="Google Sans"/>
              <a:ea typeface="Google Sans"/>
              <a:cs typeface="Google Sans"/>
              <a:sym typeface="Google Sans"/>
            </a:endParaRPr>
          </a:p>
        </p:txBody>
      </p:sp>
      <p:sp>
        <p:nvSpPr>
          <p:cNvPr id="562" name="Google Shape;562;p64"/>
          <p:cNvSpPr/>
          <p:nvPr/>
        </p:nvSpPr>
        <p:spPr>
          <a:xfrm>
            <a:off x="6234700" y="1577288"/>
            <a:ext cx="1208400" cy="79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LOW </a:t>
            </a:r>
            <a:br>
              <a:rPr b="1" lang="en">
                <a:solidFill>
                  <a:schemeClr val="lt2"/>
                </a:solidFill>
                <a:latin typeface="Google Sans"/>
                <a:ea typeface="Google Sans"/>
                <a:cs typeface="Google Sans"/>
                <a:sym typeface="Google Sans"/>
              </a:rPr>
            </a:br>
            <a:r>
              <a:rPr b="1" lang="en">
                <a:solidFill>
                  <a:schemeClr val="lt2"/>
                </a:solidFill>
                <a:latin typeface="Google Sans"/>
                <a:ea typeface="Google Sans"/>
                <a:cs typeface="Google Sans"/>
                <a:sym typeface="Google Sans"/>
              </a:rPr>
              <a:t>COST</a:t>
            </a:r>
            <a:endParaRPr b="1">
              <a:solidFill>
                <a:schemeClr val="lt2"/>
              </a:solidFill>
              <a:latin typeface="Google Sans"/>
              <a:ea typeface="Google Sans"/>
              <a:cs typeface="Google Sans"/>
              <a:sym typeface="Google Sans"/>
            </a:endParaRPr>
          </a:p>
        </p:txBody>
      </p:sp>
      <p:pic>
        <p:nvPicPr>
          <p:cNvPr id="563" name="Google Shape;563;p64"/>
          <p:cNvPicPr preferRelativeResize="0"/>
          <p:nvPr/>
        </p:nvPicPr>
        <p:blipFill>
          <a:blip r:embed="rId3">
            <a:alphaModFix/>
          </a:blip>
          <a:stretch>
            <a:fillRect/>
          </a:stretch>
        </p:blipFill>
        <p:spPr>
          <a:xfrm>
            <a:off x="4148412" y="2889000"/>
            <a:ext cx="847180" cy="918599"/>
          </a:xfrm>
          <a:prstGeom prst="rect">
            <a:avLst/>
          </a:prstGeom>
          <a:noFill/>
          <a:ln>
            <a:noFill/>
          </a:ln>
        </p:spPr>
      </p:pic>
      <p:sp>
        <p:nvSpPr>
          <p:cNvPr id="564" name="Google Shape;564;p64"/>
          <p:cNvSpPr/>
          <p:nvPr/>
        </p:nvSpPr>
        <p:spPr>
          <a:xfrm>
            <a:off x="4484500" y="3192600"/>
            <a:ext cx="269400" cy="311400"/>
          </a:xfrm>
          <a:prstGeom prst="rect">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5" name="Google Shape;565;p64"/>
          <p:cNvCxnSpPr/>
          <p:nvPr/>
        </p:nvCxnSpPr>
        <p:spPr>
          <a:xfrm flipH="1">
            <a:off x="4812900" y="3076875"/>
            <a:ext cx="432300" cy="269400"/>
          </a:xfrm>
          <a:prstGeom prst="straightConnector1">
            <a:avLst/>
          </a:prstGeom>
          <a:noFill/>
          <a:ln cap="flat" cmpd="sng" w="19050">
            <a:solidFill>
              <a:schemeClr val="accent4"/>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566" name="Google Shape;566;p64"/>
          <p:cNvCxnSpPr/>
          <p:nvPr/>
        </p:nvCxnSpPr>
        <p:spPr>
          <a:xfrm>
            <a:off x="2244725" y="2694588"/>
            <a:ext cx="1389600" cy="809400"/>
          </a:xfrm>
          <a:prstGeom prst="curvedConnector3">
            <a:avLst>
              <a:gd fmla="val 50000" name="adj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65"/>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lnSpc>
                <a:spcPct val="108000"/>
              </a:lnSpc>
              <a:spcBef>
                <a:spcPts val="0"/>
              </a:spcBef>
              <a:spcAft>
                <a:spcPts val="0"/>
              </a:spcAft>
              <a:buNone/>
            </a:pPr>
            <a:r>
              <a:rPr lang="en"/>
              <a:t>MCUs enable </a:t>
            </a:r>
            <a:r>
              <a:rPr b="1" lang="en">
                <a:solidFill>
                  <a:schemeClr val="accent6"/>
                </a:solidFill>
              </a:rPr>
              <a:t>TinyML</a:t>
            </a:r>
            <a:endParaRPr b="1">
              <a:solidFill>
                <a:schemeClr val="accent6"/>
              </a:solidFill>
            </a:endParaRPr>
          </a:p>
        </p:txBody>
      </p:sp>
      <p:sp>
        <p:nvSpPr>
          <p:cNvPr id="572" name="Google Shape;572;p65"/>
          <p:cNvSpPr/>
          <p:nvPr/>
        </p:nvSpPr>
        <p:spPr>
          <a:xfrm>
            <a:off x="1700900" y="1577288"/>
            <a:ext cx="1208400" cy="79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oogle Sans"/>
                <a:ea typeface="Google Sans"/>
                <a:cs typeface="Google Sans"/>
                <a:sym typeface="Google Sans"/>
              </a:rPr>
              <a:t>SIZE</a:t>
            </a:r>
            <a:endParaRPr b="1">
              <a:solidFill>
                <a:srgbClr val="FFFFFF"/>
              </a:solidFill>
              <a:latin typeface="Google Sans"/>
              <a:ea typeface="Google Sans"/>
              <a:cs typeface="Google Sans"/>
              <a:sym typeface="Google Sans"/>
            </a:endParaRPr>
          </a:p>
        </p:txBody>
      </p:sp>
      <p:sp>
        <p:nvSpPr>
          <p:cNvPr id="573" name="Google Shape;573;p65"/>
          <p:cNvSpPr/>
          <p:nvPr/>
        </p:nvSpPr>
        <p:spPr>
          <a:xfrm>
            <a:off x="3967800" y="1577288"/>
            <a:ext cx="1208400" cy="797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LOW POWER</a:t>
            </a:r>
            <a:endParaRPr b="1">
              <a:solidFill>
                <a:schemeClr val="lt2"/>
              </a:solidFill>
              <a:latin typeface="Google Sans"/>
              <a:ea typeface="Google Sans"/>
              <a:cs typeface="Google Sans"/>
              <a:sym typeface="Google Sans"/>
            </a:endParaRPr>
          </a:p>
        </p:txBody>
      </p:sp>
      <p:sp>
        <p:nvSpPr>
          <p:cNvPr id="574" name="Google Shape;574;p65"/>
          <p:cNvSpPr/>
          <p:nvPr/>
        </p:nvSpPr>
        <p:spPr>
          <a:xfrm>
            <a:off x="6234700" y="1577288"/>
            <a:ext cx="1208400" cy="79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LOW </a:t>
            </a:r>
            <a:br>
              <a:rPr b="1" lang="en">
                <a:solidFill>
                  <a:schemeClr val="lt2"/>
                </a:solidFill>
                <a:latin typeface="Google Sans"/>
                <a:ea typeface="Google Sans"/>
                <a:cs typeface="Google Sans"/>
                <a:sym typeface="Google Sans"/>
              </a:rPr>
            </a:br>
            <a:r>
              <a:rPr b="1" lang="en">
                <a:solidFill>
                  <a:schemeClr val="lt2"/>
                </a:solidFill>
                <a:latin typeface="Google Sans"/>
                <a:ea typeface="Google Sans"/>
                <a:cs typeface="Google Sans"/>
                <a:sym typeface="Google Sans"/>
              </a:rPr>
              <a:t>COST</a:t>
            </a:r>
            <a:endParaRPr b="1">
              <a:solidFill>
                <a:schemeClr val="lt2"/>
              </a:solidFill>
              <a:latin typeface="Google Sans"/>
              <a:ea typeface="Google Sans"/>
              <a:cs typeface="Google Sans"/>
              <a:sym typeface="Google Sans"/>
            </a:endParaRPr>
          </a:p>
        </p:txBody>
      </p:sp>
      <p:cxnSp>
        <p:nvCxnSpPr>
          <p:cNvPr id="575" name="Google Shape;575;p65"/>
          <p:cNvCxnSpPr>
            <a:endCxn id="573" idx="1"/>
          </p:cNvCxnSpPr>
          <p:nvPr/>
        </p:nvCxnSpPr>
        <p:spPr>
          <a:xfrm>
            <a:off x="2909400" y="1975988"/>
            <a:ext cx="1058400" cy="0"/>
          </a:xfrm>
          <a:prstGeom prst="straightConnector1">
            <a:avLst/>
          </a:prstGeom>
          <a:noFill/>
          <a:ln cap="flat" cmpd="sng" w="9525">
            <a:solidFill>
              <a:schemeClr val="dk2"/>
            </a:solidFill>
            <a:prstDash val="solid"/>
            <a:round/>
            <a:headEnd len="med" w="med" type="none"/>
            <a:tailEnd len="med" w="med" type="none"/>
          </a:ln>
        </p:spPr>
      </p:cxnSp>
      <p:sp>
        <p:nvSpPr>
          <p:cNvPr id="576" name="Google Shape;576;p65"/>
          <p:cNvSpPr/>
          <p:nvPr/>
        </p:nvSpPr>
        <p:spPr>
          <a:xfrm>
            <a:off x="5073475" y="3429625"/>
            <a:ext cx="246000" cy="249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7" name="Google Shape;577;p65"/>
          <p:cNvPicPr preferRelativeResize="0"/>
          <p:nvPr/>
        </p:nvPicPr>
        <p:blipFill>
          <a:blip r:embed="rId3">
            <a:alphaModFix/>
          </a:blip>
          <a:stretch>
            <a:fillRect/>
          </a:stretch>
        </p:blipFill>
        <p:spPr>
          <a:xfrm>
            <a:off x="2486754" y="3345046"/>
            <a:ext cx="1911101" cy="1144153"/>
          </a:xfrm>
          <a:prstGeom prst="rect">
            <a:avLst/>
          </a:prstGeom>
          <a:noFill/>
          <a:ln>
            <a:noFill/>
          </a:ln>
          <a:effectLst>
            <a:outerShdw blurRad="57150" rotWithShape="0" algn="bl" dir="5400000" dist="19050">
              <a:srgbClr val="000000">
                <a:alpha val="50000"/>
              </a:srgbClr>
            </a:outerShdw>
          </a:effectLst>
        </p:spPr>
      </p:pic>
      <p:sp>
        <p:nvSpPr>
          <p:cNvPr id="578" name="Google Shape;578;p65"/>
          <p:cNvSpPr txBox="1"/>
          <p:nvPr/>
        </p:nvSpPr>
        <p:spPr>
          <a:xfrm>
            <a:off x="4254913" y="3804975"/>
            <a:ext cx="1883100" cy="66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latin typeface="Google Sans"/>
                <a:ea typeface="Google Sans"/>
                <a:cs typeface="Google Sans"/>
                <a:sym typeface="Google Sans"/>
              </a:rPr>
              <a:t>&lt; </a:t>
            </a:r>
            <a:r>
              <a:rPr b="1" lang="en" sz="2100">
                <a:latin typeface="Google Sans"/>
                <a:ea typeface="Google Sans"/>
                <a:cs typeface="Google Sans"/>
                <a:sym typeface="Google Sans"/>
              </a:rPr>
              <a:t>140 μW</a:t>
            </a:r>
            <a:endParaRPr b="1" sz="2100">
              <a:latin typeface="Google Sans"/>
              <a:ea typeface="Google Sans"/>
              <a:cs typeface="Google Sans"/>
              <a:sym typeface="Google Sans"/>
            </a:endParaRPr>
          </a:p>
          <a:p>
            <a:pPr indent="0" lvl="0" marL="0" rtl="0" algn="ctr">
              <a:spcBef>
                <a:spcPts val="0"/>
              </a:spcBef>
              <a:spcAft>
                <a:spcPts val="0"/>
              </a:spcAft>
              <a:buNone/>
            </a:pPr>
            <a:r>
              <a:rPr lang="en">
                <a:latin typeface="Google Sans"/>
                <a:ea typeface="Google Sans"/>
                <a:cs typeface="Google Sans"/>
                <a:sym typeface="Google Sans"/>
              </a:rPr>
              <a:t>Syntiant NDP100</a:t>
            </a:r>
            <a:endParaRPr>
              <a:latin typeface="Google Sans"/>
              <a:ea typeface="Google Sans"/>
              <a:cs typeface="Google Sans"/>
              <a:sym typeface="Google Sans"/>
            </a:endParaRPr>
          </a:p>
        </p:txBody>
      </p:sp>
      <p:cxnSp>
        <p:nvCxnSpPr>
          <p:cNvPr id="579" name="Google Shape;579;p65"/>
          <p:cNvCxnSpPr/>
          <p:nvPr/>
        </p:nvCxnSpPr>
        <p:spPr>
          <a:xfrm rot="5400000">
            <a:off x="3896950" y="2620825"/>
            <a:ext cx="692100" cy="406200"/>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580" name="Google Shape;580;p65"/>
          <p:cNvCxnSpPr/>
          <p:nvPr/>
        </p:nvCxnSpPr>
        <p:spPr>
          <a:xfrm flipH="1" rot="-5400000">
            <a:off x="4545350" y="2632325"/>
            <a:ext cx="679800" cy="376200"/>
          </a:xfrm>
          <a:prstGeom prst="curvedConnector3">
            <a:avLst>
              <a:gd fmla="val 50000" name="adj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66"/>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lnSpc>
                <a:spcPct val="108000"/>
              </a:lnSpc>
              <a:spcBef>
                <a:spcPts val="0"/>
              </a:spcBef>
              <a:spcAft>
                <a:spcPts val="0"/>
              </a:spcAft>
              <a:buNone/>
            </a:pPr>
            <a:r>
              <a:rPr lang="en"/>
              <a:t>MCUs enable </a:t>
            </a:r>
            <a:r>
              <a:rPr b="1" lang="en">
                <a:solidFill>
                  <a:schemeClr val="accent6"/>
                </a:solidFill>
              </a:rPr>
              <a:t>TinyML</a:t>
            </a:r>
            <a:endParaRPr b="1">
              <a:solidFill>
                <a:schemeClr val="accent6"/>
              </a:solidFill>
            </a:endParaRPr>
          </a:p>
        </p:txBody>
      </p:sp>
      <p:sp>
        <p:nvSpPr>
          <p:cNvPr id="586" name="Google Shape;586;p66"/>
          <p:cNvSpPr/>
          <p:nvPr/>
        </p:nvSpPr>
        <p:spPr>
          <a:xfrm>
            <a:off x="1700900" y="1577288"/>
            <a:ext cx="1208400" cy="79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oogle Sans"/>
                <a:ea typeface="Google Sans"/>
                <a:cs typeface="Google Sans"/>
                <a:sym typeface="Google Sans"/>
              </a:rPr>
              <a:t>SIZE</a:t>
            </a:r>
            <a:endParaRPr b="1">
              <a:solidFill>
                <a:srgbClr val="FFFFFF"/>
              </a:solidFill>
              <a:latin typeface="Google Sans"/>
              <a:ea typeface="Google Sans"/>
              <a:cs typeface="Google Sans"/>
              <a:sym typeface="Google Sans"/>
            </a:endParaRPr>
          </a:p>
        </p:txBody>
      </p:sp>
      <p:sp>
        <p:nvSpPr>
          <p:cNvPr id="587" name="Google Shape;587;p66"/>
          <p:cNvSpPr/>
          <p:nvPr/>
        </p:nvSpPr>
        <p:spPr>
          <a:xfrm>
            <a:off x="3967800" y="1577288"/>
            <a:ext cx="1208400" cy="79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LOW POWER</a:t>
            </a:r>
            <a:endParaRPr b="1">
              <a:solidFill>
                <a:schemeClr val="lt2"/>
              </a:solidFill>
              <a:latin typeface="Google Sans"/>
              <a:ea typeface="Google Sans"/>
              <a:cs typeface="Google Sans"/>
              <a:sym typeface="Google Sans"/>
            </a:endParaRPr>
          </a:p>
        </p:txBody>
      </p:sp>
      <p:sp>
        <p:nvSpPr>
          <p:cNvPr id="588" name="Google Shape;588;p66"/>
          <p:cNvSpPr/>
          <p:nvPr/>
        </p:nvSpPr>
        <p:spPr>
          <a:xfrm>
            <a:off x="6234700" y="1577288"/>
            <a:ext cx="1208400" cy="797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LOW </a:t>
            </a:r>
            <a:br>
              <a:rPr b="1" lang="en">
                <a:solidFill>
                  <a:schemeClr val="lt2"/>
                </a:solidFill>
                <a:latin typeface="Google Sans"/>
                <a:ea typeface="Google Sans"/>
                <a:cs typeface="Google Sans"/>
                <a:sym typeface="Google Sans"/>
              </a:rPr>
            </a:br>
            <a:r>
              <a:rPr b="1" lang="en">
                <a:solidFill>
                  <a:schemeClr val="lt2"/>
                </a:solidFill>
                <a:latin typeface="Google Sans"/>
                <a:ea typeface="Google Sans"/>
                <a:cs typeface="Google Sans"/>
                <a:sym typeface="Google Sans"/>
              </a:rPr>
              <a:t>COST</a:t>
            </a:r>
            <a:endParaRPr b="1">
              <a:solidFill>
                <a:schemeClr val="lt2"/>
              </a:solidFill>
              <a:latin typeface="Google Sans"/>
              <a:ea typeface="Google Sans"/>
              <a:cs typeface="Google Sans"/>
              <a:sym typeface="Google Sans"/>
            </a:endParaRPr>
          </a:p>
        </p:txBody>
      </p:sp>
      <p:cxnSp>
        <p:nvCxnSpPr>
          <p:cNvPr id="589" name="Google Shape;589;p66"/>
          <p:cNvCxnSpPr>
            <a:stCxn id="586" idx="3"/>
            <a:endCxn id="587" idx="1"/>
          </p:cNvCxnSpPr>
          <p:nvPr/>
        </p:nvCxnSpPr>
        <p:spPr>
          <a:xfrm>
            <a:off x="2909300" y="1975988"/>
            <a:ext cx="1058400" cy="0"/>
          </a:xfrm>
          <a:prstGeom prst="straightConnector1">
            <a:avLst/>
          </a:prstGeom>
          <a:noFill/>
          <a:ln cap="flat" cmpd="sng" w="9525">
            <a:solidFill>
              <a:schemeClr val="dk2"/>
            </a:solidFill>
            <a:prstDash val="solid"/>
            <a:round/>
            <a:headEnd len="med" w="med" type="none"/>
            <a:tailEnd len="med" w="med" type="none"/>
          </a:ln>
        </p:spPr>
      </p:cxnSp>
      <p:cxnSp>
        <p:nvCxnSpPr>
          <p:cNvPr id="590" name="Google Shape;590;p66"/>
          <p:cNvCxnSpPr>
            <a:stCxn id="587" idx="3"/>
            <a:endCxn id="588" idx="1"/>
          </p:cNvCxnSpPr>
          <p:nvPr/>
        </p:nvCxnSpPr>
        <p:spPr>
          <a:xfrm>
            <a:off x="5176200" y="1975988"/>
            <a:ext cx="1058400" cy="0"/>
          </a:xfrm>
          <a:prstGeom prst="straightConnector1">
            <a:avLst/>
          </a:prstGeom>
          <a:noFill/>
          <a:ln cap="flat" cmpd="sng" w="9525">
            <a:solidFill>
              <a:schemeClr val="dk2"/>
            </a:solidFill>
            <a:prstDash val="solid"/>
            <a:round/>
            <a:headEnd len="med" w="med" type="none"/>
            <a:tailEnd len="med" w="med" type="none"/>
          </a:ln>
        </p:spPr>
      </p:cxnSp>
      <p:pic>
        <p:nvPicPr>
          <p:cNvPr id="591" name="Google Shape;591;p66" title="Chart"/>
          <p:cNvPicPr preferRelativeResize="0"/>
          <p:nvPr/>
        </p:nvPicPr>
        <p:blipFill>
          <a:blip r:embed="rId3">
            <a:alphaModFix/>
          </a:blip>
          <a:stretch>
            <a:fillRect/>
          </a:stretch>
        </p:blipFill>
        <p:spPr>
          <a:xfrm>
            <a:off x="3428363" y="2899749"/>
            <a:ext cx="2676999" cy="1653051"/>
          </a:xfrm>
          <a:prstGeom prst="rect">
            <a:avLst/>
          </a:prstGeom>
          <a:noFill/>
          <a:ln>
            <a:noFill/>
          </a:ln>
        </p:spPr>
      </p:pic>
      <p:sp>
        <p:nvSpPr>
          <p:cNvPr id="592" name="Google Shape;592;p66"/>
          <p:cNvSpPr txBox="1"/>
          <p:nvPr/>
        </p:nvSpPr>
        <p:spPr>
          <a:xfrm rot="-5400000">
            <a:off x="2126338" y="3511786"/>
            <a:ext cx="2253600" cy="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Google Sans"/>
                <a:ea typeface="Google Sans"/>
                <a:cs typeface="Google Sans"/>
                <a:sym typeface="Google Sans"/>
              </a:rPr>
              <a:t>Average Selling Price</a:t>
            </a:r>
            <a:endParaRPr sz="900">
              <a:latin typeface="Google Sans"/>
              <a:ea typeface="Google Sans"/>
              <a:cs typeface="Google Sans"/>
              <a:sym typeface="Google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67"/>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lnSpc>
                <a:spcPct val="108000"/>
              </a:lnSpc>
              <a:spcBef>
                <a:spcPts val="0"/>
              </a:spcBef>
              <a:spcAft>
                <a:spcPts val="0"/>
              </a:spcAft>
              <a:buNone/>
            </a:pPr>
            <a:r>
              <a:rPr lang="en"/>
              <a:t>MCUs enable </a:t>
            </a:r>
            <a:r>
              <a:rPr b="1" lang="en">
                <a:solidFill>
                  <a:schemeClr val="accent6"/>
                </a:solidFill>
              </a:rPr>
              <a:t>TinyML</a:t>
            </a:r>
            <a:endParaRPr b="1">
              <a:solidFill>
                <a:schemeClr val="accent6"/>
              </a:solidFill>
            </a:endParaRPr>
          </a:p>
        </p:txBody>
      </p:sp>
      <p:sp>
        <p:nvSpPr>
          <p:cNvPr id="598" name="Google Shape;598;p67"/>
          <p:cNvSpPr/>
          <p:nvPr/>
        </p:nvSpPr>
        <p:spPr>
          <a:xfrm>
            <a:off x="1700900" y="1577288"/>
            <a:ext cx="1208400" cy="797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Google Sans"/>
                <a:ea typeface="Google Sans"/>
                <a:cs typeface="Google Sans"/>
                <a:sym typeface="Google Sans"/>
              </a:rPr>
              <a:t>SIZE</a:t>
            </a:r>
            <a:endParaRPr b="1">
              <a:solidFill>
                <a:srgbClr val="FFFFFF"/>
              </a:solidFill>
              <a:latin typeface="Google Sans"/>
              <a:ea typeface="Google Sans"/>
              <a:cs typeface="Google Sans"/>
              <a:sym typeface="Google Sans"/>
            </a:endParaRPr>
          </a:p>
        </p:txBody>
      </p:sp>
      <p:sp>
        <p:nvSpPr>
          <p:cNvPr id="599" name="Google Shape;599;p67"/>
          <p:cNvSpPr/>
          <p:nvPr/>
        </p:nvSpPr>
        <p:spPr>
          <a:xfrm>
            <a:off x="3967800" y="1577288"/>
            <a:ext cx="1208400" cy="797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LOW POWER</a:t>
            </a:r>
            <a:endParaRPr b="1">
              <a:solidFill>
                <a:schemeClr val="lt2"/>
              </a:solidFill>
              <a:latin typeface="Google Sans"/>
              <a:ea typeface="Google Sans"/>
              <a:cs typeface="Google Sans"/>
              <a:sym typeface="Google Sans"/>
            </a:endParaRPr>
          </a:p>
        </p:txBody>
      </p:sp>
      <p:sp>
        <p:nvSpPr>
          <p:cNvPr id="600" name="Google Shape;600;p67"/>
          <p:cNvSpPr/>
          <p:nvPr/>
        </p:nvSpPr>
        <p:spPr>
          <a:xfrm>
            <a:off x="6234700" y="1577288"/>
            <a:ext cx="1208400" cy="797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2"/>
                </a:solidFill>
                <a:latin typeface="Google Sans"/>
                <a:ea typeface="Google Sans"/>
                <a:cs typeface="Google Sans"/>
                <a:sym typeface="Google Sans"/>
              </a:rPr>
              <a:t>LOW </a:t>
            </a:r>
            <a:br>
              <a:rPr b="1" lang="en">
                <a:solidFill>
                  <a:schemeClr val="lt2"/>
                </a:solidFill>
                <a:latin typeface="Google Sans"/>
                <a:ea typeface="Google Sans"/>
                <a:cs typeface="Google Sans"/>
                <a:sym typeface="Google Sans"/>
              </a:rPr>
            </a:br>
            <a:r>
              <a:rPr b="1" lang="en">
                <a:solidFill>
                  <a:schemeClr val="lt2"/>
                </a:solidFill>
                <a:latin typeface="Google Sans"/>
                <a:ea typeface="Google Sans"/>
                <a:cs typeface="Google Sans"/>
                <a:sym typeface="Google Sans"/>
              </a:rPr>
              <a:t>COST</a:t>
            </a:r>
            <a:endParaRPr b="1">
              <a:solidFill>
                <a:schemeClr val="lt2"/>
              </a:solidFill>
              <a:latin typeface="Google Sans"/>
              <a:ea typeface="Google Sans"/>
              <a:cs typeface="Google Sans"/>
              <a:sym typeface="Google Sans"/>
            </a:endParaRPr>
          </a:p>
        </p:txBody>
      </p:sp>
      <p:sp>
        <p:nvSpPr>
          <p:cNvPr id="601" name="Google Shape;601;p67"/>
          <p:cNvSpPr/>
          <p:nvPr/>
        </p:nvSpPr>
        <p:spPr>
          <a:xfrm>
            <a:off x="3351600" y="3149125"/>
            <a:ext cx="2440800" cy="797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2"/>
                </a:solidFill>
                <a:latin typeface="Google Sans"/>
                <a:ea typeface="Google Sans"/>
                <a:cs typeface="Google Sans"/>
                <a:sym typeface="Google Sans"/>
              </a:rPr>
              <a:t>HIGH DEMAND</a:t>
            </a:r>
            <a:endParaRPr b="1" sz="2000">
              <a:solidFill>
                <a:schemeClr val="lt2"/>
              </a:solidFill>
              <a:latin typeface="Google Sans"/>
              <a:ea typeface="Google Sans"/>
              <a:cs typeface="Google Sans"/>
              <a:sym typeface="Google Sans"/>
            </a:endParaRPr>
          </a:p>
        </p:txBody>
      </p:sp>
      <p:cxnSp>
        <p:nvCxnSpPr>
          <p:cNvPr id="602" name="Google Shape;602;p67"/>
          <p:cNvCxnSpPr>
            <a:stCxn id="598" idx="3"/>
            <a:endCxn id="599" idx="1"/>
          </p:cNvCxnSpPr>
          <p:nvPr/>
        </p:nvCxnSpPr>
        <p:spPr>
          <a:xfrm>
            <a:off x="2909300" y="1975988"/>
            <a:ext cx="1058400" cy="0"/>
          </a:xfrm>
          <a:prstGeom prst="straightConnector1">
            <a:avLst/>
          </a:prstGeom>
          <a:noFill/>
          <a:ln cap="flat" cmpd="sng" w="9525">
            <a:solidFill>
              <a:schemeClr val="dk2"/>
            </a:solidFill>
            <a:prstDash val="solid"/>
            <a:round/>
            <a:headEnd len="med" w="med" type="none"/>
            <a:tailEnd len="med" w="med" type="none"/>
          </a:ln>
        </p:spPr>
      </p:cxnSp>
      <p:cxnSp>
        <p:nvCxnSpPr>
          <p:cNvPr id="603" name="Google Shape;603;p67"/>
          <p:cNvCxnSpPr>
            <a:stCxn id="599" idx="3"/>
            <a:endCxn id="600" idx="1"/>
          </p:cNvCxnSpPr>
          <p:nvPr/>
        </p:nvCxnSpPr>
        <p:spPr>
          <a:xfrm>
            <a:off x="5176200" y="1975988"/>
            <a:ext cx="1058400" cy="0"/>
          </a:xfrm>
          <a:prstGeom prst="straightConnector1">
            <a:avLst/>
          </a:prstGeom>
          <a:noFill/>
          <a:ln cap="flat" cmpd="sng" w="9525">
            <a:solidFill>
              <a:schemeClr val="dk2"/>
            </a:solidFill>
            <a:prstDash val="solid"/>
            <a:round/>
            <a:headEnd len="med" w="med" type="none"/>
            <a:tailEnd len="med" w="med" type="none"/>
          </a:ln>
        </p:spPr>
      </p:cxnSp>
      <p:cxnSp>
        <p:nvCxnSpPr>
          <p:cNvPr id="604" name="Google Shape;604;p67"/>
          <p:cNvCxnSpPr>
            <a:stCxn id="600" idx="2"/>
            <a:endCxn id="601" idx="0"/>
          </p:cNvCxnSpPr>
          <p:nvPr/>
        </p:nvCxnSpPr>
        <p:spPr>
          <a:xfrm rot="5400000">
            <a:off x="5318350" y="1628438"/>
            <a:ext cx="774300" cy="2266800"/>
          </a:xfrm>
          <a:prstGeom prst="curvedConnector3">
            <a:avLst>
              <a:gd fmla="val 50009" name="adj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44500" y="264375"/>
            <a:ext cx="7797000" cy="57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Take an Example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68"/>
          <p:cNvPicPr preferRelativeResize="0"/>
          <p:nvPr/>
        </p:nvPicPr>
        <p:blipFill>
          <a:blip r:embed="rId3">
            <a:alphaModFix/>
          </a:blip>
          <a:stretch>
            <a:fillRect/>
          </a:stretch>
        </p:blipFill>
        <p:spPr>
          <a:xfrm>
            <a:off x="2852675" y="1676538"/>
            <a:ext cx="3438650" cy="1790425"/>
          </a:xfrm>
          <a:prstGeom prst="rect">
            <a:avLst/>
          </a:prstGeom>
          <a:noFill/>
          <a:ln>
            <a:noFill/>
          </a:ln>
        </p:spPr>
      </p:pic>
      <p:sp>
        <p:nvSpPr>
          <p:cNvPr id="610" name="Google Shape;610;p68"/>
          <p:cNvSpPr txBox="1"/>
          <p:nvPr>
            <p:ph idx="4294967295"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Makes </a:t>
            </a:r>
            <a:r>
              <a:rPr b="1" lang="en">
                <a:solidFill>
                  <a:schemeClr val="accent6"/>
                </a:solidFill>
              </a:rPr>
              <a:t>TinyML</a:t>
            </a:r>
            <a:r>
              <a:rPr lang="en"/>
              <a:t>?</a:t>
            </a:r>
            <a:endParaRPr/>
          </a:p>
        </p:txBody>
      </p:sp>
      <p:sp>
        <p:nvSpPr>
          <p:cNvPr id="611" name="Google Shape;611;p68"/>
          <p:cNvSpPr txBox="1"/>
          <p:nvPr>
            <p:ph idx="4294967295" type="title"/>
          </p:nvPr>
        </p:nvSpPr>
        <p:spPr>
          <a:xfrm>
            <a:off x="6359275" y="2144850"/>
            <a:ext cx="25746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4000">
                <a:solidFill>
                  <a:schemeClr val="dk2"/>
                </a:solidFill>
              </a:rPr>
              <a:t>TinyML</a:t>
            </a:r>
            <a:endParaRPr sz="4000">
              <a:solidFill>
                <a:schemeClr val="dk2"/>
              </a:solidFill>
            </a:endParaRPr>
          </a:p>
        </p:txBody>
      </p:sp>
      <p:sp>
        <p:nvSpPr>
          <p:cNvPr id="612" name="Google Shape;612;p68"/>
          <p:cNvSpPr txBox="1"/>
          <p:nvPr>
            <p:ph idx="4294967295" type="title"/>
          </p:nvPr>
        </p:nvSpPr>
        <p:spPr>
          <a:xfrm>
            <a:off x="919550" y="1478000"/>
            <a:ext cx="16293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000">
                <a:solidFill>
                  <a:schemeClr val="dk1"/>
                </a:solidFill>
              </a:rPr>
              <a:t>Embedded Systems</a:t>
            </a:r>
            <a:endParaRPr b="1" sz="2000">
              <a:solidFill>
                <a:schemeClr val="dk1"/>
              </a:solidFill>
            </a:endParaRPr>
          </a:p>
        </p:txBody>
      </p:sp>
      <p:sp>
        <p:nvSpPr>
          <p:cNvPr id="613" name="Google Shape;613;p68"/>
          <p:cNvSpPr txBox="1"/>
          <p:nvPr>
            <p:ph idx="4294967295" type="title"/>
          </p:nvPr>
        </p:nvSpPr>
        <p:spPr>
          <a:xfrm>
            <a:off x="919550" y="2792075"/>
            <a:ext cx="16293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000">
                <a:solidFill>
                  <a:schemeClr val="dk2"/>
                </a:solidFill>
              </a:rPr>
              <a:t>Machine Learning</a:t>
            </a:r>
            <a:endParaRPr b="1" sz="2000">
              <a:solidFill>
                <a:schemeClr val="dk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id="618" name="Google Shape;618;p69"/>
          <p:cNvPicPr preferRelativeResize="0"/>
          <p:nvPr/>
        </p:nvPicPr>
        <p:blipFill>
          <a:blip r:embed="rId3">
            <a:alphaModFix/>
          </a:blip>
          <a:stretch>
            <a:fillRect/>
          </a:stretch>
        </p:blipFill>
        <p:spPr>
          <a:xfrm>
            <a:off x="2852675" y="1676538"/>
            <a:ext cx="3438650" cy="1790425"/>
          </a:xfrm>
          <a:prstGeom prst="rect">
            <a:avLst/>
          </a:prstGeom>
          <a:noFill/>
          <a:ln>
            <a:noFill/>
          </a:ln>
        </p:spPr>
      </p:pic>
      <p:sp>
        <p:nvSpPr>
          <p:cNvPr id="619" name="Google Shape;619;p69"/>
          <p:cNvSpPr txBox="1"/>
          <p:nvPr>
            <p:ph idx="4294967295"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Makes </a:t>
            </a:r>
            <a:r>
              <a:rPr b="1" lang="en">
                <a:solidFill>
                  <a:schemeClr val="accent6"/>
                </a:solidFill>
              </a:rPr>
              <a:t>TinyML</a:t>
            </a:r>
            <a:r>
              <a:rPr lang="en"/>
              <a:t>?</a:t>
            </a:r>
            <a:endParaRPr/>
          </a:p>
        </p:txBody>
      </p:sp>
      <p:sp>
        <p:nvSpPr>
          <p:cNvPr id="620" name="Google Shape;620;p69"/>
          <p:cNvSpPr txBox="1"/>
          <p:nvPr>
            <p:ph idx="4294967295" type="title"/>
          </p:nvPr>
        </p:nvSpPr>
        <p:spPr>
          <a:xfrm>
            <a:off x="6359275" y="2144850"/>
            <a:ext cx="25746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4000">
                <a:solidFill>
                  <a:schemeClr val="dk2"/>
                </a:solidFill>
              </a:rPr>
              <a:t>TinyML</a:t>
            </a:r>
            <a:endParaRPr sz="4000">
              <a:solidFill>
                <a:schemeClr val="dk2"/>
              </a:solidFill>
            </a:endParaRPr>
          </a:p>
        </p:txBody>
      </p:sp>
      <p:sp>
        <p:nvSpPr>
          <p:cNvPr id="621" name="Google Shape;621;p69"/>
          <p:cNvSpPr txBox="1"/>
          <p:nvPr>
            <p:ph idx="4294967295" type="title"/>
          </p:nvPr>
        </p:nvSpPr>
        <p:spPr>
          <a:xfrm>
            <a:off x="919550" y="1478000"/>
            <a:ext cx="16293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000">
                <a:solidFill>
                  <a:schemeClr val="dk2"/>
                </a:solidFill>
              </a:rPr>
              <a:t>Embedded Systems</a:t>
            </a:r>
            <a:endParaRPr b="1" sz="2000">
              <a:solidFill>
                <a:schemeClr val="dk2"/>
              </a:solidFill>
            </a:endParaRPr>
          </a:p>
        </p:txBody>
      </p:sp>
      <p:sp>
        <p:nvSpPr>
          <p:cNvPr id="622" name="Google Shape;622;p69"/>
          <p:cNvSpPr txBox="1"/>
          <p:nvPr>
            <p:ph idx="4294967295" type="title"/>
          </p:nvPr>
        </p:nvSpPr>
        <p:spPr>
          <a:xfrm>
            <a:off x="919550" y="2792075"/>
            <a:ext cx="16293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000">
                <a:solidFill>
                  <a:schemeClr val="dk1"/>
                </a:solidFill>
              </a:rPr>
              <a:t>Machine Learning</a:t>
            </a:r>
            <a:endParaRPr b="1" sz="200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70"/>
          <p:cNvPicPr preferRelativeResize="0"/>
          <p:nvPr/>
        </p:nvPicPr>
        <p:blipFill>
          <a:blip r:embed="rId3">
            <a:alphaModFix/>
          </a:blip>
          <a:stretch>
            <a:fillRect/>
          </a:stretch>
        </p:blipFill>
        <p:spPr>
          <a:xfrm>
            <a:off x="2852675" y="1676538"/>
            <a:ext cx="3438650" cy="1790425"/>
          </a:xfrm>
          <a:prstGeom prst="rect">
            <a:avLst/>
          </a:prstGeom>
          <a:noFill/>
          <a:ln>
            <a:noFill/>
          </a:ln>
        </p:spPr>
      </p:pic>
      <p:sp>
        <p:nvSpPr>
          <p:cNvPr id="628" name="Google Shape;628;p70"/>
          <p:cNvSpPr txBox="1"/>
          <p:nvPr>
            <p:ph idx="4294967295"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Makes </a:t>
            </a:r>
            <a:r>
              <a:rPr b="1" lang="en">
                <a:solidFill>
                  <a:schemeClr val="accent6"/>
                </a:solidFill>
              </a:rPr>
              <a:t>TinyML</a:t>
            </a:r>
            <a:r>
              <a:rPr lang="en"/>
              <a:t>?</a:t>
            </a:r>
            <a:endParaRPr/>
          </a:p>
        </p:txBody>
      </p:sp>
      <p:sp>
        <p:nvSpPr>
          <p:cNvPr id="629" name="Google Shape;629;p70"/>
          <p:cNvSpPr txBox="1"/>
          <p:nvPr>
            <p:ph idx="4294967295" type="title"/>
          </p:nvPr>
        </p:nvSpPr>
        <p:spPr>
          <a:xfrm>
            <a:off x="6359275" y="2144850"/>
            <a:ext cx="25746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4000">
                <a:solidFill>
                  <a:schemeClr val="accent6"/>
                </a:solidFill>
              </a:rPr>
              <a:t>TinyML</a:t>
            </a:r>
            <a:endParaRPr sz="4000"/>
          </a:p>
        </p:txBody>
      </p:sp>
      <p:sp>
        <p:nvSpPr>
          <p:cNvPr id="630" name="Google Shape;630;p70"/>
          <p:cNvSpPr txBox="1"/>
          <p:nvPr>
            <p:ph idx="4294967295" type="title"/>
          </p:nvPr>
        </p:nvSpPr>
        <p:spPr>
          <a:xfrm>
            <a:off x="919550" y="1478000"/>
            <a:ext cx="16293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000">
                <a:solidFill>
                  <a:schemeClr val="dk2"/>
                </a:solidFill>
              </a:rPr>
              <a:t>Embedded Systems</a:t>
            </a:r>
            <a:endParaRPr b="1" sz="2000">
              <a:solidFill>
                <a:schemeClr val="dk2"/>
              </a:solidFill>
            </a:endParaRPr>
          </a:p>
        </p:txBody>
      </p:sp>
      <p:sp>
        <p:nvSpPr>
          <p:cNvPr id="631" name="Google Shape;631;p70"/>
          <p:cNvSpPr txBox="1"/>
          <p:nvPr>
            <p:ph idx="4294967295" type="title"/>
          </p:nvPr>
        </p:nvSpPr>
        <p:spPr>
          <a:xfrm>
            <a:off x="919550" y="2792075"/>
            <a:ext cx="1629300" cy="853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000">
                <a:solidFill>
                  <a:schemeClr val="dk2"/>
                </a:solidFill>
              </a:rPr>
              <a:t>Machine Learning</a:t>
            </a:r>
            <a:endParaRPr b="1" sz="200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71"/>
          <p:cNvSpPr/>
          <p:nvPr/>
        </p:nvSpPr>
        <p:spPr>
          <a:xfrm>
            <a:off x="4700" y="4700"/>
            <a:ext cx="9144000" cy="514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Fullscreen. Show presenter.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ph type="title"/>
          </p:nvPr>
        </p:nvSpPr>
        <p:spPr>
          <a:xfrm>
            <a:off x="344500" y="264375"/>
            <a:ext cx="7797000" cy="57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Take an Example</a:t>
            </a:r>
            <a:endParaRPr/>
          </a:p>
        </p:txBody>
      </p:sp>
      <p:pic>
        <p:nvPicPr>
          <p:cNvPr id="131" name="Google Shape;131;p24"/>
          <p:cNvPicPr preferRelativeResize="0"/>
          <p:nvPr/>
        </p:nvPicPr>
        <p:blipFill>
          <a:blip r:embed="rId3">
            <a:alphaModFix/>
          </a:blip>
          <a:stretch>
            <a:fillRect/>
          </a:stretch>
        </p:blipFill>
        <p:spPr>
          <a:xfrm>
            <a:off x="5533438" y="1713012"/>
            <a:ext cx="1248950" cy="1248950"/>
          </a:xfrm>
          <a:prstGeom prst="rect">
            <a:avLst/>
          </a:prstGeom>
          <a:noFill/>
          <a:ln>
            <a:noFill/>
          </a:ln>
        </p:spPr>
      </p:pic>
      <p:sp>
        <p:nvSpPr>
          <p:cNvPr id="132" name="Google Shape;132;p24"/>
          <p:cNvSpPr txBox="1"/>
          <p:nvPr/>
        </p:nvSpPr>
        <p:spPr>
          <a:xfrm>
            <a:off x="4895200" y="3009062"/>
            <a:ext cx="2525400" cy="5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999999"/>
                </a:solidFill>
                <a:latin typeface="Google Sans"/>
                <a:ea typeface="Google Sans"/>
                <a:cs typeface="Google Sans"/>
                <a:sym typeface="Google Sans"/>
              </a:rPr>
              <a:t>Google</a:t>
            </a:r>
            <a:r>
              <a:rPr lang="en" sz="2300">
                <a:solidFill>
                  <a:srgbClr val="999999"/>
                </a:solidFill>
                <a:latin typeface="Google Sans"/>
                <a:ea typeface="Google Sans"/>
                <a:cs typeface="Google Sans"/>
                <a:sym typeface="Google Sans"/>
              </a:rPr>
              <a:t> Assistant</a:t>
            </a:r>
            <a:endParaRPr sz="2300">
              <a:solidFill>
                <a:srgbClr val="999999"/>
              </a:solidFill>
              <a:latin typeface="Google Sans"/>
              <a:ea typeface="Google Sans"/>
              <a:cs typeface="Google Sans"/>
              <a:sym typeface="Google Sans"/>
            </a:endParaRPr>
          </a:p>
        </p:txBody>
      </p:sp>
      <p:pic>
        <p:nvPicPr>
          <p:cNvPr id="133" name="Google Shape;133;p24"/>
          <p:cNvPicPr preferRelativeResize="0"/>
          <p:nvPr/>
        </p:nvPicPr>
        <p:blipFill>
          <a:blip r:embed="rId4">
            <a:alphaModFix/>
          </a:blip>
          <a:stretch>
            <a:fillRect/>
          </a:stretch>
        </p:blipFill>
        <p:spPr>
          <a:xfrm>
            <a:off x="1723388" y="1235894"/>
            <a:ext cx="2178925" cy="2671701"/>
          </a:xfrm>
          <a:prstGeom prst="rect">
            <a:avLst/>
          </a:prstGeom>
          <a:noFill/>
          <a:ln>
            <a:noFill/>
          </a:ln>
        </p:spPr>
      </p:pic>
      <p:grpSp>
        <p:nvGrpSpPr>
          <p:cNvPr id="134" name="Google Shape;134;p24"/>
          <p:cNvGrpSpPr/>
          <p:nvPr/>
        </p:nvGrpSpPr>
        <p:grpSpPr>
          <a:xfrm>
            <a:off x="4273188" y="2216025"/>
            <a:ext cx="597600" cy="571200"/>
            <a:chOff x="3046775" y="2228225"/>
            <a:chExt cx="597600" cy="571200"/>
          </a:xfrm>
        </p:grpSpPr>
        <p:cxnSp>
          <p:nvCxnSpPr>
            <p:cNvPr id="135" name="Google Shape;135;p24"/>
            <p:cNvCxnSpPr/>
            <p:nvPr/>
          </p:nvCxnSpPr>
          <p:spPr>
            <a:xfrm>
              <a:off x="3345519" y="2228225"/>
              <a:ext cx="0" cy="571200"/>
            </a:xfrm>
            <a:prstGeom prst="straightConnector1">
              <a:avLst/>
            </a:prstGeom>
            <a:noFill/>
            <a:ln cap="flat" cmpd="sng" w="9525">
              <a:solidFill>
                <a:schemeClr val="dk2"/>
              </a:solidFill>
              <a:prstDash val="solid"/>
              <a:round/>
              <a:headEnd len="med" w="med" type="none"/>
              <a:tailEnd len="med" w="med" type="none"/>
            </a:ln>
          </p:spPr>
        </p:cxnSp>
        <p:cxnSp>
          <p:nvCxnSpPr>
            <p:cNvPr id="136" name="Google Shape;136;p24"/>
            <p:cNvCxnSpPr/>
            <p:nvPr/>
          </p:nvCxnSpPr>
          <p:spPr>
            <a:xfrm>
              <a:off x="3046775" y="2513825"/>
              <a:ext cx="597600" cy="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grpSp>
        <p:nvGrpSpPr>
          <p:cNvPr id="141" name="Google Shape;141;p25"/>
          <p:cNvGrpSpPr/>
          <p:nvPr/>
        </p:nvGrpSpPr>
        <p:grpSpPr>
          <a:xfrm>
            <a:off x="1853129" y="2240222"/>
            <a:ext cx="1308142" cy="1295850"/>
            <a:chOff x="834125" y="2270400"/>
            <a:chExt cx="1566450" cy="1478100"/>
          </a:xfrm>
        </p:grpSpPr>
        <p:sp>
          <p:nvSpPr>
            <p:cNvPr id="142" name="Google Shape;142;p25"/>
            <p:cNvSpPr/>
            <p:nvPr/>
          </p:nvSpPr>
          <p:spPr>
            <a:xfrm>
              <a:off x="834125" y="2430900"/>
              <a:ext cx="253500" cy="1157100"/>
            </a:xfrm>
            <a:prstGeom prst="round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5"/>
            <p:cNvSpPr/>
            <p:nvPr/>
          </p:nvSpPr>
          <p:spPr>
            <a:xfrm>
              <a:off x="1271775" y="2270400"/>
              <a:ext cx="253500" cy="1478100"/>
            </a:xfrm>
            <a:prstGeom prst="roundRect">
              <a:avLst>
                <a:gd fmla="val 5000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5"/>
            <p:cNvSpPr/>
            <p:nvPr/>
          </p:nvSpPr>
          <p:spPr>
            <a:xfrm>
              <a:off x="1709425" y="2494200"/>
              <a:ext cx="253500" cy="10305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5"/>
            <p:cNvSpPr/>
            <p:nvPr/>
          </p:nvSpPr>
          <p:spPr>
            <a:xfrm>
              <a:off x="2147075" y="2382300"/>
              <a:ext cx="253500" cy="12543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25"/>
          <p:cNvSpPr/>
          <p:nvPr/>
        </p:nvSpPr>
        <p:spPr>
          <a:xfrm>
            <a:off x="2427446" y="1437875"/>
            <a:ext cx="1566600" cy="473100"/>
          </a:xfrm>
          <a:prstGeom prst="wedgeRoundRectCallout">
            <a:avLst>
              <a:gd fmla="val -32743" name="adj1"/>
              <a:gd fmla="val 82102" name="adj2"/>
              <a:gd fmla="val 0" name="adj3"/>
            </a:avLst>
          </a:prstGeom>
          <a:solidFill>
            <a:schemeClr val="lt2"/>
          </a:solidFill>
          <a:ln cap="flat" cmpd="sng" w="19050">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Google Sans Medium"/>
                <a:ea typeface="Google Sans Medium"/>
                <a:cs typeface="Google Sans Medium"/>
                <a:sym typeface="Google Sans Medium"/>
              </a:rPr>
              <a:t>Okay, Google!</a:t>
            </a:r>
            <a:endParaRPr sz="1500">
              <a:solidFill>
                <a:schemeClr val="dk1"/>
              </a:solidFill>
              <a:latin typeface="Google Sans Medium"/>
              <a:ea typeface="Google Sans Medium"/>
              <a:cs typeface="Google Sans Medium"/>
              <a:sym typeface="Google Sans Medium"/>
            </a:endParaRPr>
          </a:p>
        </p:txBody>
      </p:sp>
      <p:pic>
        <p:nvPicPr>
          <p:cNvPr id="147" name="Google Shape;147;p25"/>
          <p:cNvPicPr preferRelativeResize="0"/>
          <p:nvPr/>
        </p:nvPicPr>
        <p:blipFill>
          <a:blip r:embed="rId3">
            <a:alphaModFix/>
          </a:blip>
          <a:stretch>
            <a:fillRect/>
          </a:stretch>
        </p:blipFill>
        <p:spPr>
          <a:xfrm>
            <a:off x="5056788" y="1563525"/>
            <a:ext cx="1248950" cy="1248950"/>
          </a:xfrm>
          <a:prstGeom prst="rect">
            <a:avLst/>
          </a:prstGeom>
          <a:noFill/>
          <a:ln>
            <a:noFill/>
          </a:ln>
        </p:spPr>
      </p:pic>
      <p:sp>
        <p:nvSpPr>
          <p:cNvPr id="148" name="Google Shape;148;p25"/>
          <p:cNvSpPr/>
          <p:nvPr/>
        </p:nvSpPr>
        <p:spPr>
          <a:xfrm>
            <a:off x="5501325" y="3016775"/>
            <a:ext cx="1917000" cy="434700"/>
          </a:xfrm>
          <a:prstGeom prst="wedgeRoundRectCallout">
            <a:avLst>
              <a:gd fmla="val -33272" name="adj1"/>
              <a:gd fmla="val -75074" name="adj2"/>
              <a:gd fmla="val 0" name="adj3"/>
            </a:avLst>
          </a:prstGeom>
          <a:solidFill>
            <a:srgbClr val="8086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2"/>
                </a:solidFill>
                <a:latin typeface="Google Sans Medium"/>
                <a:ea typeface="Google Sans Medium"/>
                <a:cs typeface="Google Sans Medium"/>
                <a:sym typeface="Google Sans Medium"/>
              </a:rPr>
              <a:t>Hi, how can I help?</a:t>
            </a:r>
            <a:endParaRPr sz="1500">
              <a:solidFill>
                <a:schemeClr val="lt2"/>
              </a:solidFill>
              <a:latin typeface="Google Sans Medium"/>
              <a:ea typeface="Google Sans Medium"/>
              <a:cs typeface="Google Sans Medium"/>
              <a:sym typeface="Google Sans Medium"/>
            </a:endParaRPr>
          </a:p>
        </p:txBody>
      </p:sp>
      <p:sp>
        <p:nvSpPr>
          <p:cNvPr id="149" name="Google Shape;149;p25"/>
          <p:cNvSpPr txBox="1"/>
          <p:nvPr>
            <p:ph type="title"/>
          </p:nvPr>
        </p:nvSpPr>
        <p:spPr>
          <a:xfrm>
            <a:off x="344500" y="264375"/>
            <a:ext cx="7797000" cy="57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Take an Example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6"/>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Three Basic Steps</a:t>
            </a:r>
            <a:endParaRPr/>
          </a:p>
        </p:txBody>
      </p:sp>
      <p:pic>
        <p:nvPicPr>
          <p:cNvPr id="155" name="Google Shape;155;p26"/>
          <p:cNvPicPr preferRelativeResize="0"/>
          <p:nvPr/>
        </p:nvPicPr>
        <p:blipFill rotWithShape="1">
          <a:blip r:embed="rId3">
            <a:alphaModFix/>
          </a:blip>
          <a:srcRect b="13215" l="18967" r="15173" t="18909"/>
          <a:stretch/>
        </p:blipFill>
        <p:spPr>
          <a:xfrm>
            <a:off x="2075750" y="1214725"/>
            <a:ext cx="5219525" cy="2364825"/>
          </a:xfrm>
          <a:prstGeom prst="rect">
            <a:avLst/>
          </a:prstGeom>
          <a:noFill/>
          <a:ln>
            <a:noFill/>
          </a:ln>
        </p:spPr>
      </p:pic>
      <p:pic>
        <p:nvPicPr>
          <p:cNvPr id="156" name="Google Shape;156;p26"/>
          <p:cNvPicPr preferRelativeResize="0"/>
          <p:nvPr/>
        </p:nvPicPr>
        <p:blipFill>
          <a:blip r:embed="rId4">
            <a:alphaModFix/>
          </a:blip>
          <a:stretch>
            <a:fillRect/>
          </a:stretch>
        </p:blipFill>
        <p:spPr>
          <a:xfrm>
            <a:off x="2354725" y="1783775"/>
            <a:ext cx="232675" cy="244925"/>
          </a:xfrm>
          <a:prstGeom prst="rect">
            <a:avLst/>
          </a:prstGeom>
          <a:noFill/>
          <a:ln>
            <a:noFill/>
          </a:ln>
        </p:spPr>
      </p:pic>
      <p:pic>
        <p:nvPicPr>
          <p:cNvPr id="157" name="Google Shape;157;p26"/>
          <p:cNvPicPr preferRelativeResize="0"/>
          <p:nvPr/>
        </p:nvPicPr>
        <p:blipFill>
          <a:blip r:embed="rId5">
            <a:alphaModFix/>
          </a:blip>
          <a:stretch>
            <a:fillRect/>
          </a:stretch>
        </p:blipFill>
        <p:spPr>
          <a:xfrm>
            <a:off x="4464163" y="1761150"/>
            <a:ext cx="232675" cy="290186"/>
          </a:xfrm>
          <a:prstGeom prst="rect">
            <a:avLst/>
          </a:prstGeom>
          <a:noFill/>
          <a:ln>
            <a:noFill/>
          </a:ln>
        </p:spPr>
      </p:pic>
      <p:pic>
        <p:nvPicPr>
          <p:cNvPr id="158" name="Google Shape;158;p26"/>
          <p:cNvPicPr preferRelativeResize="0"/>
          <p:nvPr/>
        </p:nvPicPr>
        <p:blipFill>
          <a:blip r:embed="rId6">
            <a:alphaModFix/>
          </a:blip>
          <a:stretch>
            <a:fillRect/>
          </a:stretch>
        </p:blipFill>
        <p:spPr>
          <a:xfrm>
            <a:off x="6554137" y="1783775"/>
            <a:ext cx="244925" cy="244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7"/>
          <p:cNvPicPr preferRelativeResize="0"/>
          <p:nvPr/>
        </p:nvPicPr>
        <p:blipFill rotWithShape="1">
          <a:blip r:embed="rId3">
            <a:alphaModFix/>
          </a:blip>
          <a:srcRect b="13996" l="0" r="0" t="15916"/>
          <a:stretch/>
        </p:blipFill>
        <p:spPr>
          <a:xfrm>
            <a:off x="1584200" y="1172475"/>
            <a:ext cx="5789126" cy="2390176"/>
          </a:xfrm>
          <a:prstGeom prst="rect">
            <a:avLst/>
          </a:prstGeom>
          <a:noFill/>
          <a:ln>
            <a:noFill/>
          </a:ln>
        </p:spPr>
      </p:pic>
      <p:sp>
        <p:nvSpPr>
          <p:cNvPr id="164" name="Google Shape;164;p27"/>
          <p:cNvSpPr txBox="1"/>
          <p:nvPr>
            <p:ph type="title"/>
          </p:nvPr>
        </p:nvSpPr>
        <p:spPr>
          <a:xfrm>
            <a:off x="344500" y="264375"/>
            <a:ext cx="7797000" cy="5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Three Basic Steps</a:t>
            </a:r>
            <a:endParaRPr/>
          </a:p>
        </p:txBody>
      </p:sp>
      <p:pic>
        <p:nvPicPr>
          <p:cNvPr id="165" name="Google Shape;165;p27"/>
          <p:cNvPicPr preferRelativeResize="0"/>
          <p:nvPr/>
        </p:nvPicPr>
        <p:blipFill>
          <a:blip r:embed="rId4">
            <a:alphaModFix/>
          </a:blip>
          <a:stretch>
            <a:fillRect/>
          </a:stretch>
        </p:blipFill>
        <p:spPr>
          <a:xfrm>
            <a:off x="2354725" y="1783775"/>
            <a:ext cx="232675" cy="244925"/>
          </a:xfrm>
          <a:prstGeom prst="rect">
            <a:avLst/>
          </a:prstGeom>
          <a:noFill/>
          <a:ln>
            <a:noFill/>
          </a:ln>
        </p:spPr>
      </p:pic>
      <p:pic>
        <p:nvPicPr>
          <p:cNvPr id="166" name="Google Shape;166;p27"/>
          <p:cNvPicPr preferRelativeResize="0"/>
          <p:nvPr/>
        </p:nvPicPr>
        <p:blipFill>
          <a:blip r:embed="rId5">
            <a:alphaModFix/>
          </a:blip>
          <a:stretch>
            <a:fillRect/>
          </a:stretch>
        </p:blipFill>
        <p:spPr>
          <a:xfrm>
            <a:off x="4464163" y="1761150"/>
            <a:ext cx="232675" cy="290186"/>
          </a:xfrm>
          <a:prstGeom prst="rect">
            <a:avLst/>
          </a:prstGeom>
          <a:noFill/>
          <a:ln>
            <a:noFill/>
          </a:ln>
        </p:spPr>
      </p:pic>
      <p:pic>
        <p:nvPicPr>
          <p:cNvPr id="167" name="Google Shape;167;p27"/>
          <p:cNvPicPr preferRelativeResize="0"/>
          <p:nvPr/>
        </p:nvPicPr>
        <p:blipFill>
          <a:blip r:embed="rId6">
            <a:alphaModFix/>
          </a:blip>
          <a:stretch>
            <a:fillRect/>
          </a:stretch>
        </p:blipFill>
        <p:spPr>
          <a:xfrm>
            <a:off x="6554137" y="1783775"/>
            <a:ext cx="244925" cy="244925"/>
          </a:xfrm>
          <a:prstGeom prst="rect">
            <a:avLst/>
          </a:prstGeom>
          <a:noFill/>
          <a:ln>
            <a:noFill/>
          </a:ln>
        </p:spPr>
      </p:pic>
      <p:sp>
        <p:nvSpPr>
          <p:cNvPr id="168" name="Google Shape;168;p27"/>
          <p:cNvSpPr txBox="1"/>
          <p:nvPr/>
        </p:nvSpPr>
        <p:spPr>
          <a:xfrm>
            <a:off x="1589450" y="2311900"/>
            <a:ext cx="1769700" cy="84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chemeClr val="dk1"/>
                </a:solidFill>
                <a:latin typeface="Google Sans"/>
                <a:ea typeface="Google Sans"/>
                <a:cs typeface="Google Sans"/>
                <a:sym typeface="Google Sans"/>
              </a:rPr>
              <a:t>Step 1</a:t>
            </a:r>
            <a:endParaRPr b="1">
              <a:solidFill>
                <a:schemeClr val="dk1"/>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1"/>
                </a:solidFill>
                <a:latin typeface="Google Sans"/>
                <a:ea typeface="Google Sans"/>
                <a:cs typeface="Google Sans"/>
                <a:sym typeface="Google Sans"/>
              </a:rPr>
              <a:t>Audio input </a:t>
            </a:r>
            <a:endParaRPr sz="1300">
              <a:solidFill>
                <a:schemeClr val="dk1"/>
              </a:solidFill>
              <a:latin typeface="Google Sans"/>
              <a:ea typeface="Google Sans"/>
              <a:cs typeface="Google Sans"/>
              <a:sym typeface="Google Sans"/>
            </a:endParaRPr>
          </a:p>
          <a:p>
            <a:pPr indent="0" lvl="0" marL="0" rtl="0" algn="ctr">
              <a:spcBef>
                <a:spcPts val="0"/>
              </a:spcBef>
              <a:spcAft>
                <a:spcPts val="0"/>
              </a:spcAft>
              <a:buNone/>
            </a:pPr>
            <a:r>
              <a:rPr i="1" lang="en" sz="1100">
                <a:solidFill>
                  <a:schemeClr val="dk1"/>
                </a:solidFill>
                <a:latin typeface="Google Sans"/>
                <a:ea typeface="Google Sans"/>
                <a:cs typeface="Google Sans"/>
                <a:sym typeface="Google Sans"/>
              </a:rPr>
              <a:t>from microphone (sensor)</a:t>
            </a:r>
            <a:endParaRPr i="1" sz="1100">
              <a:solidFill>
                <a:schemeClr val="dk1"/>
              </a:solidFill>
              <a:latin typeface="Google Sans"/>
              <a:ea typeface="Google Sans"/>
              <a:cs typeface="Google Sans"/>
              <a:sym typeface="Google Sans"/>
            </a:endParaRPr>
          </a:p>
        </p:txBody>
      </p:sp>
      <p:sp>
        <p:nvSpPr>
          <p:cNvPr id="169" name="Google Shape;169;p27"/>
          <p:cNvSpPr txBox="1"/>
          <p:nvPr/>
        </p:nvSpPr>
        <p:spPr>
          <a:xfrm>
            <a:off x="2924550" y="3578175"/>
            <a:ext cx="1358400" cy="6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Google Sans"/>
                <a:ea typeface="Google Sans"/>
                <a:cs typeface="Google Sans"/>
                <a:sym typeface="Google Sans"/>
              </a:rPr>
              <a:t>input</a:t>
            </a:r>
            <a:endParaRPr sz="1300">
              <a:solidFill>
                <a:schemeClr val="dk1"/>
              </a:solidFill>
              <a:latin typeface="Google Sans"/>
              <a:ea typeface="Google Sans"/>
              <a:cs typeface="Google Sans"/>
              <a:sym typeface="Google Sans"/>
            </a:endParaRPr>
          </a:p>
          <a:p>
            <a:pPr indent="0" lvl="0" marL="0" rtl="0" algn="ctr">
              <a:spcBef>
                <a:spcPts val="0"/>
              </a:spcBef>
              <a:spcAft>
                <a:spcPts val="0"/>
              </a:spcAft>
              <a:buNone/>
            </a:pPr>
            <a:r>
              <a:rPr lang="en" sz="1300">
                <a:solidFill>
                  <a:schemeClr val="dk1"/>
                </a:solidFill>
                <a:latin typeface="Google Sans"/>
                <a:ea typeface="Google Sans"/>
                <a:cs typeface="Google Sans"/>
                <a:sym typeface="Google Sans"/>
              </a:rPr>
              <a:t>complete</a:t>
            </a:r>
            <a:endParaRPr sz="1300">
              <a:solidFill>
                <a:schemeClr val="dk1"/>
              </a:solidFill>
              <a:latin typeface="Google Sans"/>
              <a:ea typeface="Google Sans"/>
              <a:cs typeface="Google Sans"/>
              <a:sym typeface="Google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nyMLx">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