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y="5143500" cx="9144000"/>
  <p:notesSz cx="6858000" cy="9144000"/>
  <p:embeddedFontLst>
    <p:embeddedFont>
      <p:font typeface="Roboto"/>
      <p:regular r:id="rId32"/>
      <p:bold r:id="rId33"/>
      <p:italic r:id="rId34"/>
      <p:boldItalic r:id="rId35"/>
    </p:embeddedFont>
    <p:embeddedFont>
      <p:font typeface="Google Sans"/>
      <p:regular r:id="rId36"/>
      <p:bold r:id="rId37"/>
      <p:italic r:id="rId38"/>
      <p:boldItalic r:id="rId39"/>
    </p:embeddedFont>
    <p:embeddedFont>
      <p:font typeface="Google Sans Medium"/>
      <p:regular r:id="rId40"/>
      <p:bold r:id="rId41"/>
      <p:italic r:id="rId42"/>
      <p:boldItalic r:id="rId43"/>
    </p:embeddedFont>
    <p:embeddedFont>
      <p:font typeface="Helvetica Neue Light"/>
      <p:regular r:id="rId44"/>
      <p:bold r:id="rId45"/>
      <p:italic r:id="rId46"/>
      <p:boldItalic r:id="rId47"/>
    </p:embeddedFont>
    <p:embeddedFont>
      <p:font typeface="Roboto Mono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GoogleSansMedium-regular.fntdata"/><Relationship Id="rId42" Type="http://schemas.openxmlformats.org/officeDocument/2006/relationships/font" Target="fonts/GoogleSansMedium-italic.fntdata"/><Relationship Id="rId41" Type="http://schemas.openxmlformats.org/officeDocument/2006/relationships/font" Target="fonts/GoogleSansMedium-bold.fntdata"/><Relationship Id="rId44" Type="http://schemas.openxmlformats.org/officeDocument/2006/relationships/font" Target="fonts/HelveticaNeueLight-regular.fntdata"/><Relationship Id="rId43" Type="http://schemas.openxmlformats.org/officeDocument/2006/relationships/font" Target="fonts/GoogleSansMedium-boldItalic.fntdata"/><Relationship Id="rId46" Type="http://schemas.openxmlformats.org/officeDocument/2006/relationships/font" Target="fonts/HelveticaNeueLight-italic.fntdata"/><Relationship Id="rId45" Type="http://schemas.openxmlformats.org/officeDocument/2006/relationships/font" Target="fonts/HelveticaNeueLigh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RobotoMono-regular.fntdata"/><Relationship Id="rId47" Type="http://schemas.openxmlformats.org/officeDocument/2006/relationships/font" Target="fonts/HelveticaNeueLight-boldItalic.fntdata"/><Relationship Id="rId49" Type="http://schemas.openxmlformats.org/officeDocument/2006/relationships/font" Target="fonts/RobotoMon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font" Target="fonts/Roboto-bold.fntdata"/><Relationship Id="rId32" Type="http://schemas.openxmlformats.org/officeDocument/2006/relationships/font" Target="fonts/Roboto-regular.fntdata"/><Relationship Id="rId35" Type="http://schemas.openxmlformats.org/officeDocument/2006/relationships/font" Target="fonts/Roboto-boldItalic.fntdata"/><Relationship Id="rId34" Type="http://schemas.openxmlformats.org/officeDocument/2006/relationships/font" Target="fonts/Roboto-italic.fntdata"/><Relationship Id="rId37" Type="http://schemas.openxmlformats.org/officeDocument/2006/relationships/font" Target="fonts/GoogleSans-bold.fntdata"/><Relationship Id="rId36" Type="http://schemas.openxmlformats.org/officeDocument/2006/relationships/font" Target="fonts/GoogleSans-regular.fntdata"/><Relationship Id="rId39" Type="http://schemas.openxmlformats.org/officeDocument/2006/relationships/font" Target="fonts/GoogleSans-boldItalic.fntdata"/><Relationship Id="rId38" Type="http://schemas.openxmlformats.org/officeDocument/2006/relationships/font" Target="fonts/GoogleSans-italic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RobotoMono-boldItalic.fntdata"/><Relationship Id="rId50" Type="http://schemas.openxmlformats.org/officeDocument/2006/relationships/font" Target="fonts/RobotoMono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94db9f9f7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94db9f9f7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9782ffec44_0_38:notes"/>
          <p:cNvSpPr/>
          <p:nvPr>
            <p:ph idx="2" type="sldImg"/>
          </p:nvPr>
        </p:nvSpPr>
        <p:spPr>
          <a:xfrm>
            <a:off x="381240" y="685800"/>
            <a:ext cx="60954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g9782ffec44_0_38:notes"/>
          <p:cNvSpPr txBox="1"/>
          <p:nvPr>
            <p:ph idx="1" type="body"/>
          </p:nvPr>
        </p:nvSpPr>
        <p:spPr>
          <a:xfrm>
            <a:off x="685800" y="4343400"/>
            <a:ext cx="54861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100" strike="noStrike">
                <a:latin typeface="Arial"/>
                <a:ea typeface="Arial"/>
                <a:cs typeface="Arial"/>
                <a:sym typeface="Arial"/>
              </a:rPr>
              <a:t>Talk through the code</a:t>
            </a:r>
            <a:endParaRPr b="0" sz="11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9782ffec44_0_43:notes"/>
          <p:cNvSpPr/>
          <p:nvPr>
            <p:ph idx="2" type="sldImg"/>
          </p:nvPr>
        </p:nvSpPr>
        <p:spPr>
          <a:xfrm>
            <a:off x="381240" y="685800"/>
            <a:ext cx="60954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2" name="Google Shape;162;g9782ffec44_0_43:notes"/>
          <p:cNvSpPr txBox="1"/>
          <p:nvPr>
            <p:ph idx="1" type="body"/>
          </p:nvPr>
        </p:nvSpPr>
        <p:spPr>
          <a:xfrm>
            <a:off x="685800" y="4343400"/>
            <a:ext cx="54861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100" strike="noStrike">
                <a:latin typeface="Arial"/>
                <a:ea typeface="Arial"/>
                <a:cs typeface="Arial"/>
                <a:sym typeface="Arial"/>
              </a:rPr>
              <a:t>Talk through the code</a:t>
            </a:r>
            <a:endParaRPr b="0" sz="11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9782ffec44_0_48:notes"/>
          <p:cNvSpPr/>
          <p:nvPr>
            <p:ph idx="2" type="sldImg"/>
          </p:nvPr>
        </p:nvSpPr>
        <p:spPr>
          <a:xfrm>
            <a:off x="381240" y="685800"/>
            <a:ext cx="60954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8" name="Google Shape;168;g9782ffec44_0_48:notes"/>
          <p:cNvSpPr txBox="1"/>
          <p:nvPr>
            <p:ph idx="1" type="body"/>
          </p:nvPr>
        </p:nvSpPr>
        <p:spPr>
          <a:xfrm>
            <a:off x="685800" y="4343400"/>
            <a:ext cx="54861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100" strike="noStrike">
                <a:latin typeface="Arial"/>
                <a:ea typeface="Arial"/>
                <a:cs typeface="Arial"/>
                <a:sym typeface="Arial"/>
              </a:rPr>
              <a:t>Talk through the code</a:t>
            </a:r>
            <a:endParaRPr b="0" sz="11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9782ffec44_0_59:notes"/>
          <p:cNvSpPr/>
          <p:nvPr>
            <p:ph idx="2" type="sldImg"/>
          </p:nvPr>
        </p:nvSpPr>
        <p:spPr>
          <a:xfrm>
            <a:off x="381240" y="685800"/>
            <a:ext cx="60954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4" name="Google Shape;174;g9782ffec44_0_59:notes"/>
          <p:cNvSpPr txBox="1"/>
          <p:nvPr>
            <p:ph idx="1" type="body"/>
          </p:nvPr>
        </p:nvSpPr>
        <p:spPr>
          <a:xfrm>
            <a:off x="685800" y="4343400"/>
            <a:ext cx="54861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100" strike="noStrike">
                <a:latin typeface="Arial"/>
                <a:ea typeface="Arial"/>
                <a:cs typeface="Arial"/>
                <a:sym typeface="Arial"/>
              </a:rPr>
              <a:t>Talk through the code</a:t>
            </a:r>
            <a:endParaRPr b="0" sz="11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9782ffec44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9782ffec44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9782ffec44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9782ffec44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9782ffec44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9782ffec44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9782ffec44_0_227:notes"/>
          <p:cNvSpPr/>
          <p:nvPr>
            <p:ph idx="2" type="sldImg"/>
          </p:nvPr>
        </p:nvSpPr>
        <p:spPr>
          <a:xfrm>
            <a:off x="381240" y="685800"/>
            <a:ext cx="60954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5" name="Google Shape;225;g9782ffec44_0_227:notes"/>
          <p:cNvSpPr txBox="1"/>
          <p:nvPr>
            <p:ph idx="1" type="body"/>
          </p:nvPr>
        </p:nvSpPr>
        <p:spPr>
          <a:xfrm>
            <a:off x="685800" y="4343400"/>
            <a:ext cx="54861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100" strike="noStrike">
                <a:latin typeface="Arial"/>
                <a:ea typeface="Arial"/>
                <a:cs typeface="Arial"/>
                <a:sym typeface="Arial"/>
              </a:rPr>
              <a:t>Talk through the code</a:t>
            </a:r>
            <a:endParaRPr b="0" sz="11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9782ffec44_0_231:notes"/>
          <p:cNvSpPr/>
          <p:nvPr>
            <p:ph idx="2" type="sldImg"/>
          </p:nvPr>
        </p:nvSpPr>
        <p:spPr>
          <a:xfrm>
            <a:off x="381240" y="685800"/>
            <a:ext cx="60954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0" name="Google Shape;230;g9782ffec44_0_231:notes"/>
          <p:cNvSpPr txBox="1"/>
          <p:nvPr>
            <p:ph idx="1" type="body"/>
          </p:nvPr>
        </p:nvSpPr>
        <p:spPr>
          <a:xfrm>
            <a:off x="685800" y="4343400"/>
            <a:ext cx="54861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100" strike="noStrike">
                <a:latin typeface="Arial"/>
                <a:ea typeface="Arial"/>
                <a:cs typeface="Arial"/>
                <a:sym typeface="Arial"/>
              </a:rPr>
              <a:t>Talk through the code</a:t>
            </a:r>
            <a:endParaRPr b="0" sz="11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9782ffec44_0_236:notes"/>
          <p:cNvSpPr/>
          <p:nvPr>
            <p:ph idx="2" type="sldImg"/>
          </p:nvPr>
        </p:nvSpPr>
        <p:spPr>
          <a:xfrm>
            <a:off x="381240" y="685800"/>
            <a:ext cx="60954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5" name="Google Shape;235;g9782ffec44_0_236:notes"/>
          <p:cNvSpPr txBox="1"/>
          <p:nvPr>
            <p:ph idx="1" type="body"/>
          </p:nvPr>
        </p:nvSpPr>
        <p:spPr>
          <a:xfrm>
            <a:off x="685800" y="4343400"/>
            <a:ext cx="54861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100" strike="noStrike">
                <a:latin typeface="Arial"/>
                <a:ea typeface="Arial"/>
                <a:cs typeface="Arial"/>
                <a:sym typeface="Arial"/>
              </a:rPr>
              <a:t>Talk through the code</a:t>
            </a:r>
            <a:endParaRPr b="0" sz="11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86b247440_0_273:notes"/>
          <p:cNvSpPr/>
          <p:nvPr>
            <p:ph idx="2" type="sldImg"/>
          </p:nvPr>
        </p:nvSpPr>
        <p:spPr>
          <a:xfrm>
            <a:off x="381240" y="685800"/>
            <a:ext cx="60954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" name="Google Shape;96;g986b247440_0_273:notes"/>
          <p:cNvSpPr txBox="1"/>
          <p:nvPr>
            <p:ph idx="1" type="body"/>
          </p:nvPr>
        </p:nvSpPr>
        <p:spPr>
          <a:xfrm>
            <a:off x="685800" y="4343400"/>
            <a:ext cx="54861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100" strike="noStrike">
                <a:latin typeface="Arial"/>
                <a:ea typeface="Arial"/>
                <a:cs typeface="Arial"/>
                <a:sym typeface="Arial"/>
              </a:rPr>
              <a:t>Talk through the code</a:t>
            </a:r>
            <a:endParaRPr b="0" sz="11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9782ffec44_0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9782ffec44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9782ffec44_0_252:notes"/>
          <p:cNvSpPr/>
          <p:nvPr>
            <p:ph idx="2" type="sldImg"/>
          </p:nvPr>
        </p:nvSpPr>
        <p:spPr>
          <a:xfrm>
            <a:off x="381240" y="685800"/>
            <a:ext cx="60954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6" name="Google Shape;256;g9782ffec44_0_252:notes"/>
          <p:cNvSpPr txBox="1"/>
          <p:nvPr>
            <p:ph idx="1" type="body"/>
          </p:nvPr>
        </p:nvSpPr>
        <p:spPr>
          <a:xfrm>
            <a:off x="685800" y="4343400"/>
            <a:ext cx="54861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100" strike="noStrike">
                <a:latin typeface="Arial"/>
                <a:ea typeface="Arial"/>
                <a:cs typeface="Arial"/>
                <a:sym typeface="Arial"/>
              </a:rPr>
              <a:t>Talk through the code</a:t>
            </a:r>
            <a:endParaRPr b="0" sz="11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9782ffec44_0_241:notes"/>
          <p:cNvSpPr/>
          <p:nvPr>
            <p:ph idx="2" type="sldImg"/>
          </p:nvPr>
        </p:nvSpPr>
        <p:spPr>
          <a:xfrm>
            <a:off x="381240" y="685800"/>
            <a:ext cx="60954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3" name="Google Shape;263;g9782ffec44_0_241:notes"/>
          <p:cNvSpPr txBox="1"/>
          <p:nvPr>
            <p:ph idx="1" type="body"/>
          </p:nvPr>
        </p:nvSpPr>
        <p:spPr>
          <a:xfrm>
            <a:off x="685800" y="4343400"/>
            <a:ext cx="54861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100" strike="noStrike">
                <a:latin typeface="Arial"/>
                <a:ea typeface="Arial"/>
                <a:cs typeface="Arial"/>
                <a:sym typeface="Arial"/>
              </a:rPr>
              <a:t>Talk through the code</a:t>
            </a:r>
            <a:endParaRPr b="0" sz="11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9782ffec44_0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9782ffec44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9782ffec44_0_286:notes"/>
          <p:cNvSpPr/>
          <p:nvPr>
            <p:ph idx="2" type="sldImg"/>
          </p:nvPr>
        </p:nvSpPr>
        <p:spPr>
          <a:xfrm>
            <a:off x="381240" y="685800"/>
            <a:ext cx="60954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4" name="Google Shape;284;g9782ffec44_0_286:notes"/>
          <p:cNvSpPr txBox="1"/>
          <p:nvPr>
            <p:ph idx="1" type="body"/>
          </p:nvPr>
        </p:nvSpPr>
        <p:spPr>
          <a:xfrm>
            <a:off x="685800" y="4343400"/>
            <a:ext cx="54861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100" strike="noStrike">
                <a:latin typeface="Arial"/>
                <a:ea typeface="Arial"/>
                <a:cs typeface="Arial"/>
                <a:sym typeface="Arial"/>
              </a:rPr>
              <a:t>Talk through the code</a:t>
            </a:r>
            <a:endParaRPr b="0" sz="11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9782ffec44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9782ffec44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9782ffec44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9782ffec44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94f240be43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94f240be43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86b247440_0_404:notes"/>
          <p:cNvSpPr/>
          <p:nvPr>
            <p:ph idx="2" type="sldImg"/>
          </p:nvPr>
        </p:nvSpPr>
        <p:spPr>
          <a:xfrm>
            <a:off x="381240" y="685800"/>
            <a:ext cx="60954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" name="Google Shape;101;g986b247440_0_404:notes"/>
          <p:cNvSpPr txBox="1"/>
          <p:nvPr>
            <p:ph idx="1" type="body"/>
          </p:nvPr>
        </p:nvSpPr>
        <p:spPr>
          <a:xfrm>
            <a:off x="685800" y="4343400"/>
            <a:ext cx="54861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100" strike="noStrike">
                <a:latin typeface="Arial"/>
                <a:ea typeface="Arial"/>
                <a:cs typeface="Arial"/>
                <a:sym typeface="Arial"/>
              </a:rPr>
              <a:t>Talk through the code</a:t>
            </a:r>
            <a:endParaRPr b="0" sz="11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86b247440_0_6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986b247440_0_6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782ffec44_0_0:notes"/>
          <p:cNvSpPr/>
          <p:nvPr>
            <p:ph idx="2" type="sldImg"/>
          </p:nvPr>
        </p:nvSpPr>
        <p:spPr>
          <a:xfrm>
            <a:off x="381240" y="685800"/>
            <a:ext cx="60954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6" name="Google Shape;116;g9782ffec44_0_0:notes"/>
          <p:cNvSpPr txBox="1"/>
          <p:nvPr>
            <p:ph idx="1" type="body"/>
          </p:nvPr>
        </p:nvSpPr>
        <p:spPr>
          <a:xfrm>
            <a:off x="685800" y="4343400"/>
            <a:ext cx="54861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100" strike="noStrike">
                <a:latin typeface="Arial"/>
                <a:ea typeface="Arial"/>
                <a:cs typeface="Arial"/>
                <a:sym typeface="Arial"/>
              </a:rPr>
              <a:t>Talk through the code</a:t>
            </a:r>
            <a:endParaRPr b="0" sz="11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782ffec4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9782ffec4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782ffec44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9782ffec4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9782ffec44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9782ffec44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9782ffec44_0_32:notes"/>
          <p:cNvSpPr/>
          <p:nvPr>
            <p:ph idx="2" type="sldImg"/>
          </p:nvPr>
        </p:nvSpPr>
        <p:spPr>
          <a:xfrm>
            <a:off x="381240" y="685800"/>
            <a:ext cx="60954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1" name="Google Shape;151;g9782ffec44_0_32:notes"/>
          <p:cNvSpPr txBox="1"/>
          <p:nvPr>
            <p:ph idx="1" type="body"/>
          </p:nvPr>
        </p:nvSpPr>
        <p:spPr>
          <a:xfrm>
            <a:off x="685800" y="4343400"/>
            <a:ext cx="54861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100" strike="noStrike">
                <a:latin typeface="Arial"/>
                <a:ea typeface="Arial"/>
                <a:cs typeface="Arial"/>
                <a:sym typeface="Arial"/>
              </a:rPr>
              <a:t>Talk through the code</a:t>
            </a:r>
            <a:endParaRPr b="0" sz="11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Crimson">
  <p:cSld name="CUSTOM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0" y="0"/>
            <a:ext cx="9144000" cy="45240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0" name="Google Shape;10;p2"/>
          <p:cNvCxnSpPr/>
          <p:nvPr/>
        </p:nvCxnSpPr>
        <p:spPr>
          <a:xfrm rot="10800000">
            <a:off x="426304" y="1476158"/>
            <a:ext cx="0" cy="18699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title"/>
          </p:nvPr>
        </p:nvSpPr>
        <p:spPr>
          <a:xfrm>
            <a:off x="962188" y="2048788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oogle Sans"/>
              <a:buNone/>
              <a:defRPr b="0" i="0" sz="4400" u="none" cap="none" strike="noStrik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ox - Orange">
  <p:cSld name="TITLE_2_3_1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44500" y="1546975"/>
            <a:ext cx="39114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0" name="Google Shape;50;p11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1" name="Google Shape;51;p11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2" name="Google Shape;52;p11"/>
          <p:cNvSpPr txBox="1"/>
          <p:nvPr>
            <p:ph type="title"/>
          </p:nvPr>
        </p:nvSpPr>
        <p:spPr>
          <a:xfrm>
            <a:off x="344500" y="264375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3" name="Google Shape;53;p11"/>
          <p:cNvSpPr txBox="1"/>
          <p:nvPr>
            <p:ph idx="2" type="body"/>
          </p:nvPr>
        </p:nvSpPr>
        <p:spPr>
          <a:xfrm>
            <a:off x="4802775" y="1546975"/>
            <a:ext cx="39114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Crimson">
  <p:cSld name="TITLE_2_2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44501" y="17187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8" name="Google Shape;58;p13"/>
          <p:cNvSpPr/>
          <p:nvPr/>
        </p:nvSpPr>
        <p:spPr>
          <a:xfrm>
            <a:off x="4554300" y="0"/>
            <a:ext cx="4589700" cy="5143500"/>
          </a:xfrm>
          <a:prstGeom prst="rect">
            <a:avLst/>
          </a:prstGeom>
          <a:solidFill>
            <a:srgbClr val="F1F3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0" name="Google Shape;60;p13"/>
          <p:cNvSpPr txBox="1"/>
          <p:nvPr>
            <p:ph idx="2" type="body"/>
          </p:nvPr>
        </p:nvSpPr>
        <p:spPr>
          <a:xfrm>
            <a:off x="344501" y="4743625"/>
            <a:ext cx="4345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Orange">
  <p:cSld name="TITLE_2_2_1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44501" y="17187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type="title"/>
          </p:nvPr>
        </p:nvSpPr>
        <p:spPr>
          <a:xfrm>
            <a:off x="344500" y="603900"/>
            <a:ext cx="38646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64" name="Google Shape;64;p14"/>
          <p:cNvSpPr/>
          <p:nvPr/>
        </p:nvSpPr>
        <p:spPr>
          <a:xfrm>
            <a:off x="4554300" y="0"/>
            <a:ext cx="4589700" cy="5143500"/>
          </a:xfrm>
          <a:prstGeom prst="rect">
            <a:avLst/>
          </a:prstGeom>
          <a:solidFill>
            <a:srgbClr val="F1F3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6" name="Google Shape;66;p14"/>
          <p:cNvSpPr txBox="1"/>
          <p:nvPr>
            <p:ph idx="2" type="body"/>
          </p:nvPr>
        </p:nvSpPr>
        <p:spPr>
          <a:xfrm>
            <a:off x="344501" y="4743625"/>
            <a:ext cx="4345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Blank">
  <p:cSld name="Blank_3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/>
          <p:nvPr/>
        </p:nvSpPr>
        <p:spPr>
          <a:xfrm>
            <a:off x="4554300" y="0"/>
            <a:ext cx="4589700" cy="5143500"/>
          </a:xfrm>
          <a:prstGeom prst="rect">
            <a:avLst/>
          </a:prstGeom>
          <a:solidFill>
            <a:srgbClr val="F1F3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- Crimson">
  <p:cSld name="CUSTOM_2_1_1">
    <p:bg>
      <p:bgPr>
        <a:solidFill>
          <a:srgbClr val="FFFFFF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392925" y="1049175"/>
            <a:ext cx="7831200" cy="193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>
                <a:solidFill>
                  <a:srgbClr val="3C4043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1" name="Google Shape;71;p16"/>
          <p:cNvSpPr/>
          <p:nvPr/>
        </p:nvSpPr>
        <p:spPr>
          <a:xfrm>
            <a:off x="522575" y="3458700"/>
            <a:ext cx="465900" cy="94500"/>
          </a:xfrm>
          <a:prstGeom prst="roundRect">
            <a:avLst>
              <a:gd fmla="val 50000" name="adj"/>
            </a:avLst>
          </a:prstGeom>
          <a:solidFill>
            <a:srgbClr val="A51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6"/>
          <p:cNvSpPr txBox="1"/>
          <p:nvPr>
            <p:ph idx="1" type="subTitle"/>
          </p:nvPr>
        </p:nvSpPr>
        <p:spPr>
          <a:xfrm>
            <a:off x="422950" y="3714075"/>
            <a:ext cx="7831200" cy="3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73" name="Google Shape;73;p16"/>
          <p:cNvSpPr txBox="1"/>
          <p:nvPr>
            <p:ph idx="2" type="subTitle"/>
          </p:nvPr>
        </p:nvSpPr>
        <p:spPr>
          <a:xfrm>
            <a:off x="422950" y="2984175"/>
            <a:ext cx="7801200" cy="3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- Orange">
  <p:cSld name="CUSTOM_2_1_1_1">
    <p:bg>
      <p:bgPr>
        <a:solidFill>
          <a:srgbClr val="FFFFFF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idx="1" type="subTitle"/>
          </p:nvPr>
        </p:nvSpPr>
        <p:spPr>
          <a:xfrm>
            <a:off x="422950" y="2984175"/>
            <a:ext cx="7801200" cy="3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type="title"/>
          </p:nvPr>
        </p:nvSpPr>
        <p:spPr>
          <a:xfrm>
            <a:off x="392925" y="1049175"/>
            <a:ext cx="7831200" cy="193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>
                <a:solidFill>
                  <a:srgbClr val="3C4043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7" name="Google Shape;77;p17"/>
          <p:cNvSpPr/>
          <p:nvPr/>
        </p:nvSpPr>
        <p:spPr>
          <a:xfrm>
            <a:off x="522575" y="3458700"/>
            <a:ext cx="465900" cy="94500"/>
          </a:xfrm>
          <a:prstGeom prst="roundRect">
            <a:avLst>
              <a:gd fmla="val 50000" name="adj"/>
            </a:avLst>
          </a:prstGeom>
          <a:solidFill>
            <a:srgbClr val="EA8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7"/>
          <p:cNvSpPr txBox="1"/>
          <p:nvPr>
            <p:ph idx="2" type="subTitle"/>
          </p:nvPr>
        </p:nvSpPr>
        <p:spPr>
          <a:xfrm>
            <a:off x="422950" y="3714075"/>
            <a:ext cx="7831200" cy="3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22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2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>
              <a:spcBef>
                <a:spcPts val="22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>
              <a:spcBef>
                <a:spcPts val="22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>
              <a:spcBef>
                <a:spcPts val="22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>
              <a:spcBef>
                <a:spcPts val="22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>
              <a:spcBef>
                <a:spcPts val="22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>
              <a:spcBef>
                <a:spcPts val="22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>
              <a:spcBef>
                <a:spcPts val="22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1" type="body"/>
          </p:nvPr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220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rtl="0" algn="l">
              <a:spcBef>
                <a:spcPts val="22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rtl="0" algn="l">
              <a:spcBef>
                <a:spcPts val="22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rtl="0" algn="l">
              <a:spcBef>
                <a:spcPts val="22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 algn="l">
              <a:spcBef>
                <a:spcPts val="220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rtl="0" algn="l">
              <a:spcBef>
                <a:spcPts val="2200"/>
              </a:spcBef>
              <a:spcAft>
                <a:spcPts val="0"/>
              </a:spcAft>
              <a:buSzPts val="1800"/>
              <a:buNone/>
              <a:defRPr/>
            </a:lvl6pPr>
            <a:lvl7pPr indent="-228600" lvl="6" marL="3200400" rtl="0" algn="l">
              <a:spcBef>
                <a:spcPts val="220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 algn="l">
              <a:spcBef>
                <a:spcPts val="220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 algn="l">
              <a:spcBef>
                <a:spcPts val="22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Orange">
  <p:cSld name="CUSTOM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50" y="0"/>
            <a:ext cx="9144000" cy="45240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4" name="Google Shape;14;p3"/>
          <p:cNvCxnSpPr/>
          <p:nvPr/>
        </p:nvCxnSpPr>
        <p:spPr>
          <a:xfrm rot="10800000">
            <a:off x="426304" y="1476158"/>
            <a:ext cx="0" cy="18699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5" name="Google Shape;15;p3"/>
          <p:cNvSpPr txBox="1"/>
          <p:nvPr>
            <p:ph type="title"/>
          </p:nvPr>
        </p:nvSpPr>
        <p:spPr>
          <a:xfrm>
            <a:off x="962188" y="2048788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oogle Sans"/>
              <a:buNone/>
              <a:defRPr b="0" i="0" sz="4400" u="none" cap="none" strike="noStrik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Crimson">
  <p:cSld name="TITLE_2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8" name="Google Shape;18;p4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Orange">
  <p:cSld name="TITLE_2_4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1" name="Google Shape;21;p5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Box - Crimson">
  <p:cSld name="TITLE_2_3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idx="1" type="body"/>
          </p:nvPr>
        </p:nvSpPr>
        <p:spPr>
          <a:xfrm>
            <a:off x="426300" y="1742775"/>
            <a:ext cx="3966600" cy="27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4" name="Google Shape;24;p6"/>
          <p:cNvSpPr/>
          <p:nvPr/>
        </p:nvSpPr>
        <p:spPr>
          <a:xfrm>
            <a:off x="426300" y="264375"/>
            <a:ext cx="77970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5" name="Google Shape;25;p6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6" name="Google Shape;26;p6"/>
          <p:cNvSpPr txBox="1"/>
          <p:nvPr>
            <p:ph type="title"/>
          </p:nvPr>
        </p:nvSpPr>
        <p:spPr>
          <a:xfrm>
            <a:off x="344500" y="264375"/>
            <a:ext cx="77970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Box - Orange">
  <p:cSld name="TITLE_2_3_4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idx="1" type="body"/>
          </p:nvPr>
        </p:nvSpPr>
        <p:spPr>
          <a:xfrm>
            <a:off x="426300" y="1742775"/>
            <a:ext cx="3966600" cy="27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9" name="Google Shape;29;p7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0" name="Google Shape;30;p7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1" name="Google Shape;31;p7"/>
          <p:cNvSpPr txBox="1"/>
          <p:nvPr>
            <p:ph type="title"/>
          </p:nvPr>
        </p:nvSpPr>
        <p:spPr>
          <a:xfrm>
            <a:off x="344500" y="264375"/>
            <a:ext cx="7797000" cy="5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ox - Crimson 1">
  <p:cSld name="TITLE_2_3_3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idx="1" type="body"/>
          </p:nvPr>
        </p:nvSpPr>
        <p:spPr>
          <a:xfrm>
            <a:off x="344500" y="1546975"/>
            <a:ext cx="84477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4" name="Google Shape;34;p8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5" name="Google Shape;35;p8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6" name="Google Shape;36;p8"/>
          <p:cNvSpPr txBox="1"/>
          <p:nvPr>
            <p:ph type="title"/>
          </p:nvPr>
        </p:nvSpPr>
        <p:spPr>
          <a:xfrm>
            <a:off x="344500" y="264375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ox - Orange">
  <p:cSld name="TITLE_2_3_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" type="body"/>
          </p:nvPr>
        </p:nvSpPr>
        <p:spPr>
          <a:xfrm>
            <a:off x="344500" y="1546975"/>
            <a:ext cx="84477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9" name="Google Shape;39;p9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0" name="Google Shape;40;p9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344500" y="264375"/>
            <a:ext cx="77970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ox - Crimson">
  <p:cSld name="TITLE_2_3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44500" y="1546975"/>
            <a:ext cx="39114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4" name="Google Shape;44;p10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5" name="Google Shape;45;p10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6" name="Google Shape;46;p10"/>
          <p:cNvSpPr txBox="1"/>
          <p:nvPr>
            <p:ph type="title"/>
          </p:nvPr>
        </p:nvSpPr>
        <p:spPr>
          <a:xfrm>
            <a:off x="344500" y="264375"/>
            <a:ext cx="77970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7" name="Google Shape;47;p10"/>
          <p:cNvSpPr txBox="1"/>
          <p:nvPr>
            <p:ph idx="2" type="body"/>
          </p:nvPr>
        </p:nvSpPr>
        <p:spPr>
          <a:xfrm>
            <a:off x="4802775" y="1546975"/>
            <a:ext cx="39114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340663" y="1128663"/>
            <a:ext cx="7877100" cy="34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95688" y="493663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3000"/>
              <a:buFont typeface="Google Sans"/>
              <a:buNone/>
              <a:defRPr b="0" i="0" sz="300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/>
          <p:nvPr>
            <p:ph idx="1" type="subTitle"/>
          </p:nvPr>
        </p:nvSpPr>
        <p:spPr>
          <a:xfrm>
            <a:off x="422950" y="2984175"/>
            <a:ext cx="7801200" cy="3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Building Blocks of Deep Learning</a:t>
            </a:r>
            <a:endParaRPr/>
          </a:p>
        </p:txBody>
      </p:sp>
      <p:sp>
        <p:nvSpPr>
          <p:cNvPr id="92" name="Google Shape;92;p21"/>
          <p:cNvSpPr txBox="1"/>
          <p:nvPr>
            <p:ph type="title"/>
          </p:nvPr>
        </p:nvSpPr>
        <p:spPr>
          <a:xfrm>
            <a:off x="392925" y="1049175"/>
            <a:ext cx="7831200" cy="193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Understanding Neurons</a:t>
            </a:r>
            <a:endParaRPr/>
          </a:p>
        </p:txBody>
      </p:sp>
      <p:sp>
        <p:nvSpPr>
          <p:cNvPr id="93" name="Google Shape;93;p21"/>
          <p:cNvSpPr txBox="1"/>
          <p:nvPr>
            <p:ph idx="2" type="subTitle"/>
          </p:nvPr>
        </p:nvSpPr>
        <p:spPr>
          <a:xfrm>
            <a:off x="422950" y="3714075"/>
            <a:ext cx="7831200" cy="3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Laurence Moroney, Google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/>
          <p:nvPr/>
        </p:nvSpPr>
        <p:spPr>
          <a:xfrm>
            <a:off x="351350" y="757800"/>
            <a:ext cx="8446200" cy="3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7BAAF7"/>
                </a:solidFill>
                <a:latin typeface="Roboto Mono"/>
                <a:ea typeface="Roboto Mono"/>
                <a:cs typeface="Roboto Mono"/>
                <a:sym typeface="Roboto Mono"/>
              </a:rPr>
              <a:t>class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500">
                <a:solidFill>
                  <a:srgbClr val="FF8A65"/>
                </a:solidFill>
                <a:latin typeface="Roboto Mono"/>
                <a:ea typeface="Roboto Mono"/>
                <a:cs typeface="Roboto Mono"/>
                <a:sym typeface="Roboto Mono"/>
              </a:rPr>
              <a:t>Model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FF8A65"/>
                </a:solidFill>
                <a:latin typeface="Roboto Mono"/>
                <a:ea typeface="Roboto Mono"/>
                <a:cs typeface="Roboto Mono"/>
                <a:sym typeface="Roboto Mono"/>
              </a:rPr>
              <a:t>object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500">
                <a:solidFill>
                  <a:srgbClr val="7BAAF7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__init__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self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self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w 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tf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Variable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F4B400"/>
                </a:solidFill>
                <a:latin typeface="Roboto Mono"/>
                <a:ea typeface="Roboto Mono"/>
                <a:cs typeface="Roboto Mono"/>
                <a:sym typeface="Roboto Mono"/>
              </a:rPr>
              <a:t>10.0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self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b 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tf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Variable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F4B400"/>
                </a:solidFill>
                <a:latin typeface="Roboto Mono"/>
                <a:ea typeface="Roboto Mono"/>
                <a:cs typeface="Roboto Mono"/>
                <a:sym typeface="Roboto Mono"/>
              </a:rPr>
              <a:t>10.0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500">
                <a:solidFill>
                  <a:srgbClr val="7BAAF7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__call__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self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x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500">
                <a:solidFill>
                  <a:srgbClr val="7BAAF7"/>
                </a:solidFill>
                <a:latin typeface="Roboto Mono"/>
                <a:ea typeface="Roboto Mono"/>
                <a:cs typeface="Roboto Mono"/>
                <a:sym typeface="Roboto Mono"/>
              </a:rPr>
              <a:t>return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self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w 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*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x 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self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b</a:t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9" name="Google Shape;159;p30"/>
          <p:cNvSpPr/>
          <p:nvPr/>
        </p:nvSpPr>
        <p:spPr>
          <a:xfrm>
            <a:off x="827725" y="1317325"/>
            <a:ext cx="3083100" cy="462600"/>
          </a:xfrm>
          <a:prstGeom prst="rect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1"/>
          <p:cNvSpPr/>
          <p:nvPr/>
        </p:nvSpPr>
        <p:spPr>
          <a:xfrm>
            <a:off x="351350" y="757800"/>
            <a:ext cx="8446200" cy="3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7BAAF7"/>
                </a:solidFill>
                <a:latin typeface="Roboto Mono"/>
                <a:ea typeface="Roboto Mono"/>
                <a:cs typeface="Roboto Mono"/>
                <a:sym typeface="Roboto Mono"/>
              </a:rPr>
              <a:t>class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500">
                <a:solidFill>
                  <a:srgbClr val="FF8A65"/>
                </a:solidFill>
                <a:latin typeface="Roboto Mono"/>
                <a:ea typeface="Roboto Mono"/>
                <a:cs typeface="Roboto Mono"/>
                <a:sym typeface="Roboto Mono"/>
              </a:rPr>
              <a:t>Model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FF8A65"/>
                </a:solidFill>
                <a:latin typeface="Roboto Mono"/>
                <a:ea typeface="Roboto Mono"/>
                <a:cs typeface="Roboto Mono"/>
                <a:sym typeface="Roboto Mono"/>
              </a:rPr>
              <a:t>object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500">
                <a:solidFill>
                  <a:srgbClr val="7BAAF7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__init__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self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self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w 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tf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Variable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F4B400"/>
                </a:solidFill>
                <a:latin typeface="Roboto Mono"/>
                <a:ea typeface="Roboto Mono"/>
                <a:cs typeface="Roboto Mono"/>
                <a:sym typeface="Roboto Mono"/>
              </a:rPr>
              <a:t>10.0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self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b 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tf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Variable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F4B400"/>
                </a:solidFill>
                <a:latin typeface="Roboto Mono"/>
                <a:ea typeface="Roboto Mono"/>
                <a:cs typeface="Roboto Mono"/>
                <a:sym typeface="Roboto Mono"/>
              </a:rPr>
              <a:t>10.0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500">
                <a:solidFill>
                  <a:srgbClr val="7BAAF7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__call__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self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x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500">
                <a:solidFill>
                  <a:srgbClr val="7BAAF7"/>
                </a:solidFill>
                <a:latin typeface="Roboto Mono"/>
                <a:ea typeface="Roboto Mono"/>
                <a:cs typeface="Roboto Mono"/>
                <a:sym typeface="Roboto Mono"/>
              </a:rPr>
              <a:t>return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self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w 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*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x 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self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b</a:t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65" name="Google Shape;165;p31"/>
          <p:cNvSpPr/>
          <p:nvPr/>
        </p:nvSpPr>
        <p:spPr>
          <a:xfrm>
            <a:off x="655875" y="1994925"/>
            <a:ext cx="3312600" cy="462600"/>
          </a:xfrm>
          <a:prstGeom prst="rect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2"/>
          <p:cNvSpPr/>
          <p:nvPr/>
        </p:nvSpPr>
        <p:spPr>
          <a:xfrm>
            <a:off x="351350" y="757800"/>
            <a:ext cx="8446200" cy="3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model 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Model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()</a:t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xs 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[-</a:t>
            </a:r>
            <a:r>
              <a:rPr lang="en" sz="1500">
                <a:solidFill>
                  <a:srgbClr val="F4B400"/>
                </a:solidFill>
                <a:latin typeface="Roboto Mono"/>
                <a:ea typeface="Roboto Mono"/>
                <a:cs typeface="Roboto Mono"/>
                <a:sym typeface="Roboto Mono"/>
              </a:rPr>
              <a:t>1.0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500">
                <a:solidFill>
                  <a:srgbClr val="F4B400"/>
                </a:solidFill>
                <a:latin typeface="Roboto Mono"/>
                <a:ea typeface="Roboto Mono"/>
                <a:cs typeface="Roboto Mono"/>
                <a:sym typeface="Roboto Mono"/>
              </a:rPr>
              <a:t>0.0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500">
                <a:solidFill>
                  <a:srgbClr val="F4B400"/>
                </a:solidFill>
                <a:latin typeface="Roboto Mono"/>
                <a:ea typeface="Roboto Mono"/>
                <a:cs typeface="Roboto Mono"/>
                <a:sym typeface="Roboto Mono"/>
              </a:rPr>
              <a:t>1.0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500">
                <a:solidFill>
                  <a:srgbClr val="F4B400"/>
                </a:solidFill>
                <a:latin typeface="Roboto Mono"/>
                <a:ea typeface="Roboto Mono"/>
                <a:cs typeface="Roboto Mono"/>
                <a:sym typeface="Roboto Mono"/>
              </a:rPr>
              <a:t>2.0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500">
                <a:solidFill>
                  <a:srgbClr val="F4B400"/>
                </a:solidFill>
                <a:latin typeface="Roboto Mono"/>
                <a:ea typeface="Roboto Mono"/>
                <a:cs typeface="Roboto Mono"/>
                <a:sym typeface="Roboto Mono"/>
              </a:rPr>
              <a:t>3.0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500">
                <a:solidFill>
                  <a:srgbClr val="F4B400"/>
                </a:solidFill>
                <a:latin typeface="Roboto Mono"/>
                <a:ea typeface="Roboto Mono"/>
                <a:cs typeface="Roboto Mono"/>
                <a:sym typeface="Roboto Mono"/>
              </a:rPr>
              <a:t>4.0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]</a:t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ys 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[-</a:t>
            </a:r>
            <a:r>
              <a:rPr lang="en" sz="1500">
                <a:solidFill>
                  <a:srgbClr val="F4B400"/>
                </a:solidFill>
                <a:latin typeface="Roboto Mono"/>
                <a:ea typeface="Roboto Mono"/>
                <a:cs typeface="Roboto Mono"/>
                <a:sym typeface="Roboto Mono"/>
              </a:rPr>
              <a:t>3.0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-</a:t>
            </a:r>
            <a:r>
              <a:rPr lang="en" sz="1500">
                <a:solidFill>
                  <a:srgbClr val="F4B400"/>
                </a:solidFill>
                <a:latin typeface="Roboto Mono"/>
                <a:ea typeface="Roboto Mono"/>
                <a:cs typeface="Roboto Mono"/>
                <a:sym typeface="Roboto Mono"/>
              </a:rPr>
              <a:t>1.0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500">
                <a:solidFill>
                  <a:srgbClr val="F4B400"/>
                </a:solidFill>
                <a:latin typeface="Roboto Mono"/>
                <a:ea typeface="Roboto Mono"/>
                <a:cs typeface="Roboto Mono"/>
                <a:sym typeface="Roboto Mono"/>
              </a:rPr>
              <a:t>1.0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500">
                <a:solidFill>
                  <a:srgbClr val="F4B400"/>
                </a:solidFill>
                <a:latin typeface="Roboto Mono"/>
                <a:ea typeface="Roboto Mono"/>
                <a:cs typeface="Roboto Mono"/>
                <a:sym typeface="Roboto Mono"/>
              </a:rPr>
              <a:t>3.0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500">
                <a:solidFill>
                  <a:srgbClr val="F4B400"/>
                </a:solidFill>
                <a:latin typeface="Roboto Mono"/>
                <a:ea typeface="Roboto Mono"/>
                <a:cs typeface="Roboto Mono"/>
                <a:sym typeface="Roboto Mono"/>
              </a:rPr>
              <a:t>5.0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500">
                <a:solidFill>
                  <a:srgbClr val="F4B400"/>
                </a:solidFill>
                <a:latin typeface="Roboto Mono"/>
                <a:ea typeface="Roboto Mono"/>
                <a:cs typeface="Roboto Mono"/>
                <a:sym typeface="Roboto Mono"/>
              </a:rPr>
              <a:t>7.0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]</a:t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7BAAF7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model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xs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))</a:t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[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500">
                <a:solidFill>
                  <a:srgbClr val="F4B400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500">
                <a:solidFill>
                  <a:srgbClr val="F4B400"/>
                </a:solidFill>
                <a:latin typeface="Roboto Mono"/>
                <a:ea typeface="Roboto Mono"/>
                <a:cs typeface="Roboto Mono"/>
                <a:sym typeface="Roboto Mono"/>
              </a:rPr>
              <a:t>10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500">
                <a:solidFill>
                  <a:srgbClr val="F4B400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500">
                <a:solidFill>
                  <a:srgbClr val="F4B400"/>
                </a:solidFill>
                <a:latin typeface="Roboto Mono"/>
                <a:ea typeface="Roboto Mono"/>
                <a:cs typeface="Roboto Mono"/>
                <a:sym typeface="Roboto Mono"/>
              </a:rPr>
              <a:t>30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500">
                <a:solidFill>
                  <a:srgbClr val="F4B400"/>
                </a:solidFill>
                <a:latin typeface="Roboto Mono"/>
                <a:ea typeface="Roboto Mono"/>
                <a:cs typeface="Roboto Mono"/>
                <a:sym typeface="Roboto Mono"/>
              </a:rPr>
              <a:t>40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500">
                <a:solidFill>
                  <a:srgbClr val="F4B400"/>
                </a:solidFill>
                <a:latin typeface="Roboto Mono"/>
                <a:ea typeface="Roboto Mono"/>
                <a:cs typeface="Roboto Mono"/>
                <a:sym typeface="Roboto Mono"/>
              </a:rPr>
              <a:t>50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.]</a:t>
            </a:r>
            <a:endParaRPr sz="1500">
              <a:solidFill>
                <a:srgbClr val="A3A3A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1" name="Google Shape;171;p32"/>
          <p:cNvSpPr/>
          <p:nvPr/>
        </p:nvSpPr>
        <p:spPr>
          <a:xfrm>
            <a:off x="400675" y="2106800"/>
            <a:ext cx="2978400" cy="462600"/>
          </a:xfrm>
          <a:prstGeom prst="rect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/>
          <p:cNvSpPr/>
          <p:nvPr/>
        </p:nvSpPr>
        <p:spPr>
          <a:xfrm>
            <a:off x="351350" y="757800"/>
            <a:ext cx="8446200" cy="3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model 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Model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()</a:t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xs 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[-</a:t>
            </a:r>
            <a:r>
              <a:rPr lang="en" sz="1500">
                <a:solidFill>
                  <a:srgbClr val="F4B400"/>
                </a:solidFill>
                <a:latin typeface="Roboto Mono"/>
                <a:ea typeface="Roboto Mono"/>
                <a:cs typeface="Roboto Mono"/>
                <a:sym typeface="Roboto Mono"/>
              </a:rPr>
              <a:t>1.0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500">
                <a:solidFill>
                  <a:srgbClr val="F4B400"/>
                </a:solidFill>
                <a:latin typeface="Roboto Mono"/>
                <a:ea typeface="Roboto Mono"/>
                <a:cs typeface="Roboto Mono"/>
                <a:sym typeface="Roboto Mono"/>
              </a:rPr>
              <a:t>0.0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500">
                <a:solidFill>
                  <a:srgbClr val="F4B400"/>
                </a:solidFill>
                <a:latin typeface="Roboto Mono"/>
                <a:ea typeface="Roboto Mono"/>
                <a:cs typeface="Roboto Mono"/>
                <a:sym typeface="Roboto Mono"/>
              </a:rPr>
              <a:t>1.0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500">
                <a:solidFill>
                  <a:srgbClr val="F4B400"/>
                </a:solidFill>
                <a:latin typeface="Roboto Mono"/>
                <a:ea typeface="Roboto Mono"/>
                <a:cs typeface="Roboto Mono"/>
                <a:sym typeface="Roboto Mono"/>
              </a:rPr>
              <a:t>2.0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500">
                <a:solidFill>
                  <a:srgbClr val="F4B400"/>
                </a:solidFill>
                <a:latin typeface="Roboto Mono"/>
                <a:ea typeface="Roboto Mono"/>
                <a:cs typeface="Roboto Mono"/>
                <a:sym typeface="Roboto Mono"/>
              </a:rPr>
              <a:t>3.0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500">
                <a:solidFill>
                  <a:srgbClr val="F4B400"/>
                </a:solidFill>
                <a:latin typeface="Roboto Mono"/>
                <a:ea typeface="Roboto Mono"/>
                <a:cs typeface="Roboto Mono"/>
                <a:sym typeface="Roboto Mono"/>
              </a:rPr>
              <a:t>4.0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]</a:t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ys 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[-</a:t>
            </a:r>
            <a:r>
              <a:rPr lang="en" sz="1500">
                <a:solidFill>
                  <a:srgbClr val="F4B400"/>
                </a:solidFill>
                <a:latin typeface="Roboto Mono"/>
                <a:ea typeface="Roboto Mono"/>
                <a:cs typeface="Roboto Mono"/>
                <a:sym typeface="Roboto Mono"/>
              </a:rPr>
              <a:t>3.0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-</a:t>
            </a:r>
            <a:r>
              <a:rPr lang="en" sz="1500">
                <a:solidFill>
                  <a:srgbClr val="F4B400"/>
                </a:solidFill>
                <a:latin typeface="Roboto Mono"/>
                <a:ea typeface="Roboto Mono"/>
                <a:cs typeface="Roboto Mono"/>
                <a:sym typeface="Roboto Mono"/>
              </a:rPr>
              <a:t>1.0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500">
                <a:solidFill>
                  <a:srgbClr val="F4B400"/>
                </a:solidFill>
                <a:latin typeface="Roboto Mono"/>
                <a:ea typeface="Roboto Mono"/>
                <a:cs typeface="Roboto Mono"/>
                <a:sym typeface="Roboto Mono"/>
              </a:rPr>
              <a:t>1.0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500">
                <a:solidFill>
                  <a:srgbClr val="F4B400"/>
                </a:solidFill>
                <a:latin typeface="Roboto Mono"/>
                <a:ea typeface="Roboto Mono"/>
                <a:cs typeface="Roboto Mono"/>
                <a:sym typeface="Roboto Mono"/>
              </a:rPr>
              <a:t>3.0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500">
                <a:solidFill>
                  <a:srgbClr val="F4B400"/>
                </a:solidFill>
                <a:latin typeface="Roboto Mono"/>
                <a:ea typeface="Roboto Mono"/>
                <a:cs typeface="Roboto Mono"/>
                <a:sym typeface="Roboto Mono"/>
              </a:rPr>
              <a:t>5.0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500">
                <a:solidFill>
                  <a:srgbClr val="F4B400"/>
                </a:solidFill>
                <a:latin typeface="Roboto Mono"/>
                <a:ea typeface="Roboto Mono"/>
                <a:cs typeface="Roboto Mono"/>
                <a:sym typeface="Roboto Mono"/>
              </a:rPr>
              <a:t>7.0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]</a:t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7BAAF7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model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xs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))</a:t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[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500">
                <a:solidFill>
                  <a:srgbClr val="F4B400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500">
                <a:solidFill>
                  <a:srgbClr val="F4B400"/>
                </a:solidFill>
                <a:latin typeface="Roboto Mono"/>
                <a:ea typeface="Roboto Mono"/>
                <a:cs typeface="Roboto Mono"/>
                <a:sym typeface="Roboto Mono"/>
              </a:rPr>
              <a:t>10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500">
                <a:solidFill>
                  <a:srgbClr val="F4B400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500">
                <a:solidFill>
                  <a:srgbClr val="F4B400"/>
                </a:solidFill>
                <a:latin typeface="Roboto Mono"/>
                <a:ea typeface="Roboto Mono"/>
                <a:cs typeface="Roboto Mono"/>
                <a:sym typeface="Roboto Mono"/>
              </a:rPr>
              <a:t>30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500">
                <a:solidFill>
                  <a:srgbClr val="F4B400"/>
                </a:solidFill>
                <a:latin typeface="Roboto Mono"/>
                <a:ea typeface="Roboto Mono"/>
                <a:cs typeface="Roboto Mono"/>
                <a:sym typeface="Roboto Mono"/>
              </a:rPr>
              <a:t>40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500">
                <a:solidFill>
                  <a:srgbClr val="F4B400"/>
                </a:solidFill>
                <a:latin typeface="Roboto Mono"/>
                <a:ea typeface="Roboto Mono"/>
                <a:cs typeface="Roboto Mono"/>
                <a:sym typeface="Roboto Mono"/>
              </a:rPr>
              <a:t>50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.]</a:t>
            </a:r>
            <a:endParaRPr sz="1500">
              <a:solidFill>
                <a:srgbClr val="A3A3A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7" name="Google Shape;177;p33"/>
          <p:cNvSpPr/>
          <p:nvPr/>
        </p:nvSpPr>
        <p:spPr>
          <a:xfrm>
            <a:off x="400675" y="2106800"/>
            <a:ext cx="2978400" cy="462600"/>
          </a:xfrm>
          <a:prstGeom prst="rect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33"/>
          <p:cNvSpPr/>
          <p:nvPr/>
        </p:nvSpPr>
        <p:spPr>
          <a:xfrm>
            <a:off x="351350" y="1287250"/>
            <a:ext cx="4368600" cy="263100"/>
          </a:xfrm>
          <a:prstGeom prst="rect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/>
          <p:nvPr>
            <p:ph idx="4294967295" type="title"/>
          </p:nvPr>
        </p:nvSpPr>
        <p:spPr>
          <a:xfrm>
            <a:off x="344501" y="264375"/>
            <a:ext cx="7797000" cy="4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Machine Learning Paradigm</a:t>
            </a:r>
            <a:endParaRPr/>
          </a:p>
        </p:txBody>
      </p:sp>
      <p:sp>
        <p:nvSpPr>
          <p:cNvPr id="184" name="Google Shape;184;p34"/>
          <p:cNvSpPr/>
          <p:nvPr/>
        </p:nvSpPr>
        <p:spPr>
          <a:xfrm>
            <a:off x="675725" y="1635650"/>
            <a:ext cx="1935600" cy="1266600"/>
          </a:xfrm>
          <a:prstGeom prst="roundRect">
            <a:avLst>
              <a:gd fmla="val 16667" name="adj"/>
            </a:avLst>
          </a:prstGeom>
          <a:solidFill>
            <a:srgbClr val="A51C30"/>
          </a:solidFill>
          <a:ln cap="flat" cmpd="sng" w="9525">
            <a:solidFill>
              <a:srgbClr val="A51C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Make a Guess!</a:t>
            </a:r>
            <a:endParaRPr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85" name="Google Shape;185;p34"/>
          <p:cNvSpPr/>
          <p:nvPr/>
        </p:nvSpPr>
        <p:spPr>
          <a:xfrm>
            <a:off x="3440813" y="1635650"/>
            <a:ext cx="1935600" cy="1266600"/>
          </a:xfrm>
          <a:prstGeom prst="roundRect">
            <a:avLst>
              <a:gd fmla="val 16667" name="adj"/>
            </a:avLst>
          </a:prstGeom>
          <a:solidFill>
            <a:srgbClr val="A51C30"/>
          </a:solidFill>
          <a:ln cap="flat" cmpd="sng" w="9525">
            <a:solidFill>
              <a:srgbClr val="A51C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Measure your accuracy</a:t>
            </a:r>
            <a:endParaRPr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86" name="Google Shape;186;p34"/>
          <p:cNvSpPr/>
          <p:nvPr/>
        </p:nvSpPr>
        <p:spPr>
          <a:xfrm>
            <a:off x="6205900" y="1635650"/>
            <a:ext cx="1935600" cy="1266600"/>
          </a:xfrm>
          <a:prstGeom prst="roundRect">
            <a:avLst>
              <a:gd fmla="val 16667" name="adj"/>
            </a:avLst>
          </a:prstGeom>
          <a:solidFill>
            <a:srgbClr val="A51C30"/>
          </a:solidFill>
          <a:ln cap="flat" cmpd="sng" w="9525">
            <a:solidFill>
              <a:srgbClr val="A51C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Optimize your Guess</a:t>
            </a:r>
            <a:endParaRPr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87" name="Google Shape;187;p34"/>
          <p:cNvSpPr/>
          <p:nvPr/>
        </p:nvSpPr>
        <p:spPr>
          <a:xfrm>
            <a:off x="2702400" y="2142350"/>
            <a:ext cx="650100" cy="207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51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4"/>
          <p:cNvSpPr/>
          <p:nvPr/>
        </p:nvSpPr>
        <p:spPr>
          <a:xfrm>
            <a:off x="5466113" y="2142350"/>
            <a:ext cx="650100" cy="207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51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34"/>
          <p:cNvSpPr/>
          <p:nvPr/>
        </p:nvSpPr>
        <p:spPr>
          <a:xfrm rot="-5400000">
            <a:off x="1448375" y="3033450"/>
            <a:ext cx="390300" cy="207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51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4"/>
          <p:cNvSpPr/>
          <p:nvPr/>
        </p:nvSpPr>
        <p:spPr>
          <a:xfrm>
            <a:off x="1596950" y="3240150"/>
            <a:ext cx="5634300" cy="921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34"/>
          <p:cNvSpPr/>
          <p:nvPr/>
        </p:nvSpPr>
        <p:spPr>
          <a:xfrm>
            <a:off x="7116100" y="2902250"/>
            <a:ext cx="115200" cy="337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34"/>
          <p:cNvSpPr txBox="1"/>
          <p:nvPr/>
        </p:nvSpPr>
        <p:spPr>
          <a:xfrm>
            <a:off x="3938150" y="3332238"/>
            <a:ext cx="951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Repeat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5"/>
          <p:cNvSpPr txBox="1"/>
          <p:nvPr>
            <p:ph idx="4294967295" type="title"/>
          </p:nvPr>
        </p:nvSpPr>
        <p:spPr>
          <a:xfrm>
            <a:off x="344501" y="264375"/>
            <a:ext cx="7797000" cy="4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Machine Learning Paradigm</a:t>
            </a:r>
            <a:endParaRPr/>
          </a:p>
        </p:txBody>
      </p:sp>
      <p:sp>
        <p:nvSpPr>
          <p:cNvPr id="198" name="Google Shape;198;p35"/>
          <p:cNvSpPr/>
          <p:nvPr/>
        </p:nvSpPr>
        <p:spPr>
          <a:xfrm>
            <a:off x="675725" y="1635650"/>
            <a:ext cx="1935600" cy="1266600"/>
          </a:xfrm>
          <a:prstGeom prst="roundRect">
            <a:avLst>
              <a:gd fmla="val 16667" name="adj"/>
            </a:avLst>
          </a:prstGeom>
          <a:solidFill>
            <a:srgbClr val="A51C30"/>
          </a:solidFill>
          <a:ln cap="flat" cmpd="sng" w="9525">
            <a:solidFill>
              <a:srgbClr val="A51C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Make a Guess!</a:t>
            </a:r>
            <a:endParaRPr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99" name="Google Shape;199;p35"/>
          <p:cNvSpPr/>
          <p:nvPr/>
        </p:nvSpPr>
        <p:spPr>
          <a:xfrm>
            <a:off x="3440813" y="1635650"/>
            <a:ext cx="1935600" cy="1266600"/>
          </a:xfrm>
          <a:prstGeom prst="roundRect">
            <a:avLst>
              <a:gd fmla="val 16667" name="adj"/>
            </a:avLst>
          </a:prstGeom>
          <a:solidFill>
            <a:srgbClr val="A51C30"/>
          </a:solidFill>
          <a:ln cap="flat" cmpd="sng" w="9525">
            <a:solidFill>
              <a:srgbClr val="A51C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Measure your accuracy</a:t>
            </a:r>
            <a:endParaRPr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00" name="Google Shape;200;p35"/>
          <p:cNvSpPr/>
          <p:nvPr/>
        </p:nvSpPr>
        <p:spPr>
          <a:xfrm>
            <a:off x="6205900" y="1635650"/>
            <a:ext cx="1935600" cy="1266600"/>
          </a:xfrm>
          <a:prstGeom prst="roundRect">
            <a:avLst>
              <a:gd fmla="val 16667" name="adj"/>
            </a:avLst>
          </a:prstGeom>
          <a:solidFill>
            <a:srgbClr val="A51C30"/>
          </a:solidFill>
          <a:ln cap="flat" cmpd="sng" w="9525">
            <a:solidFill>
              <a:srgbClr val="A51C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Optimize your Guess</a:t>
            </a:r>
            <a:endParaRPr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01" name="Google Shape;201;p35"/>
          <p:cNvSpPr/>
          <p:nvPr/>
        </p:nvSpPr>
        <p:spPr>
          <a:xfrm>
            <a:off x="2702400" y="2142350"/>
            <a:ext cx="650100" cy="207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51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5"/>
          <p:cNvSpPr/>
          <p:nvPr/>
        </p:nvSpPr>
        <p:spPr>
          <a:xfrm>
            <a:off x="5466113" y="2142350"/>
            <a:ext cx="650100" cy="207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51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5"/>
          <p:cNvSpPr/>
          <p:nvPr/>
        </p:nvSpPr>
        <p:spPr>
          <a:xfrm rot="-5400000">
            <a:off x="1448375" y="3033450"/>
            <a:ext cx="390300" cy="207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51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35"/>
          <p:cNvSpPr/>
          <p:nvPr/>
        </p:nvSpPr>
        <p:spPr>
          <a:xfrm>
            <a:off x="1596950" y="3240150"/>
            <a:ext cx="5634300" cy="921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35"/>
          <p:cNvSpPr/>
          <p:nvPr/>
        </p:nvSpPr>
        <p:spPr>
          <a:xfrm>
            <a:off x="7116100" y="2902250"/>
            <a:ext cx="115200" cy="337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35"/>
          <p:cNvSpPr txBox="1"/>
          <p:nvPr/>
        </p:nvSpPr>
        <p:spPr>
          <a:xfrm>
            <a:off x="3938150" y="3332238"/>
            <a:ext cx="951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Repeat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07" name="Google Shape;207;p35"/>
          <p:cNvSpPr/>
          <p:nvPr/>
        </p:nvSpPr>
        <p:spPr>
          <a:xfrm>
            <a:off x="455525" y="1403000"/>
            <a:ext cx="2376000" cy="1686000"/>
          </a:xfrm>
          <a:prstGeom prst="rect">
            <a:avLst/>
          </a:prstGeom>
          <a:noFill/>
          <a:ln cap="flat" cmpd="sng" w="38100">
            <a:solidFill>
              <a:srgbClr val="EA8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6"/>
          <p:cNvSpPr txBox="1"/>
          <p:nvPr>
            <p:ph idx="4294967295" type="title"/>
          </p:nvPr>
        </p:nvSpPr>
        <p:spPr>
          <a:xfrm>
            <a:off x="344501" y="264375"/>
            <a:ext cx="7797000" cy="4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Machine Learning Paradigm</a:t>
            </a:r>
            <a:endParaRPr/>
          </a:p>
        </p:txBody>
      </p:sp>
      <p:sp>
        <p:nvSpPr>
          <p:cNvPr id="213" name="Google Shape;213;p36"/>
          <p:cNvSpPr/>
          <p:nvPr/>
        </p:nvSpPr>
        <p:spPr>
          <a:xfrm>
            <a:off x="675725" y="1635650"/>
            <a:ext cx="1935600" cy="1266600"/>
          </a:xfrm>
          <a:prstGeom prst="roundRect">
            <a:avLst>
              <a:gd fmla="val 16667" name="adj"/>
            </a:avLst>
          </a:prstGeom>
          <a:solidFill>
            <a:srgbClr val="A51C30"/>
          </a:solidFill>
          <a:ln cap="flat" cmpd="sng" w="9525">
            <a:solidFill>
              <a:srgbClr val="A51C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Make a Guess!</a:t>
            </a:r>
            <a:endParaRPr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14" name="Google Shape;214;p36"/>
          <p:cNvSpPr/>
          <p:nvPr/>
        </p:nvSpPr>
        <p:spPr>
          <a:xfrm>
            <a:off x="3440813" y="1635650"/>
            <a:ext cx="1935600" cy="1266600"/>
          </a:xfrm>
          <a:prstGeom prst="roundRect">
            <a:avLst>
              <a:gd fmla="val 16667" name="adj"/>
            </a:avLst>
          </a:prstGeom>
          <a:solidFill>
            <a:srgbClr val="A51C30"/>
          </a:solidFill>
          <a:ln cap="flat" cmpd="sng" w="9525">
            <a:solidFill>
              <a:srgbClr val="A51C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Measure your accuracy</a:t>
            </a:r>
            <a:endParaRPr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15" name="Google Shape;215;p36"/>
          <p:cNvSpPr/>
          <p:nvPr/>
        </p:nvSpPr>
        <p:spPr>
          <a:xfrm>
            <a:off x="6205900" y="1635650"/>
            <a:ext cx="1935600" cy="1266600"/>
          </a:xfrm>
          <a:prstGeom prst="roundRect">
            <a:avLst>
              <a:gd fmla="val 16667" name="adj"/>
            </a:avLst>
          </a:prstGeom>
          <a:solidFill>
            <a:srgbClr val="A51C30"/>
          </a:solidFill>
          <a:ln cap="flat" cmpd="sng" w="9525">
            <a:solidFill>
              <a:srgbClr val="A51C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Optimize your Guess</a:t>
            </a:r>
            <a:endParaRPr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16" name="Google Shape;216;p36"/>
          <p:cNvSpPr/>
          <p:nvPr/>
        </p:nvSpPr>
        <p:spPr>
          <a:xfrm>
            <a:off x="2702400" y="2142350"/>
            <a:ext cx="650100" cy="207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51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36"/>
          <p:cNvSpPr/>
          <p:nvPr/>
        </p:nvSpPr>
        <p:spPr>
          <a:xfrm>
            <a:off x="5466113" y="2142350"/>
            <a:ext cx="650100" cy="207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51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6"/>
          <p:cNvSpPr/>
          <p:nvPr/>
        </p:nvSpPr>
        <p:spPr>
          <a:xfrm rot="-5400000">
            <a:off x="1448375" y="3033450"/>
            <a:ext cx="390300" cy="207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51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6"/>
          <p:cNvSpPr/>
          <p:nvPr/>
        </p:nvSpPr>
        <p:spPr>
          <a:xfrm>
            <a:off x="1596950" y="3240150"/>
            <a:ext cx="5634300" cy="921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6"/>
          <p:cNvSpPr/>
          <p:nvPr/>
        </p:nvSpPr>
        <p:spPr>
          <a:xfrm>
            <a:off x="7116100" y="2902250"/>
            <a:ext cx="115200" cy="337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36"/>
          <p:cNvSpPr txBox="1"/>
          <p:nvPr/>
        </p:nvSpPr>
        <p:spPr>
          <a:xfrm>
            <a:off x="3938150" y="3332238"/>
            <a:ext cx="951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Repeat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22" name="Google Shape;222;p36"/>
          <p:cNvSpPr/>
          <p:nvPr/>
        </p:nvSpPr>
        <p:spPr>
          <a:xfrm>
            <a:off x="3220600" y="1425950"/>
            <a:ext cx="2376000" cy="1686000"/>
          </a:xfrm>
          <a:prstGeom prst="rect">
            <a:avLst/>
          </a:prstGeom>
          <a:noFill/>
          <a:ln cap="flat" cmpd="sng" w="38100">
            <a:solidFill>
              <a:srgbClr val="EA8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7"/>
          <p:cNvSpPr/>
          <p:nvPr/>
        </p:nvSpPr>
        <p:spPr>
          <a:xfrm>
            <a:off x="348900" y="749275"/>
            <a:ext cx="8446200" cy="3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7BAAF7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loss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predicted_y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target_y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500">
                <a:solidFill>
                  <a:srgbClr val="7BAAF7"/>
                </a:solidFill>
                <a:latin typeface="Roboto Mono"/>
                <a:ea typeface="Roboto Mono"/>
                <a:cs typeface="Roboto Mono"/>
                <a:sym typeface="Roboto Mono"/>
              </a:rPr>
              <a:t>return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tf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reduce_mean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tf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square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predicted_y 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-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target_y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))</a:t>
            </a:r>
            <a:endParaRPr sz="1500">
              <a:solidFill>
                <a:srgbClr val="A3A3A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A3A3A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7BAAF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A3A3A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7BAAF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A3A3A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8"/>
          <p:cNvSpPr/>
          <p:nvPr/>
        </p:nvSpPr>
        <p:spPr>
          <a:xfrm>
            <a:off x="348900" y="749275"/>
            <a:ext cx="8446200" cy="3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7BAAF7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train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model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xs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ys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learning_rate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500">
                <a:solidFill>
                  <a:srgbClr val="7BAAF7"/>
                </a:solidFill>
                <a:latin typeface="Roboto Mono"/>
                <a:ea typeface="Roboto Mono"/>
                <a:cs typeface="Roboto Mono"/>
                <a:sym typeface="Roboto Mono"/>
              </a:rPr>
              <a:t>with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tf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GradientTape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()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500">
                <a:solidFill>
                  <a:srgbClr val="7BAAF7"/>
                </a:solidFill>
                <a:latin typeface="Roboto Mono"/>
                <a:ea typeface="Roboto Mono"/>
                <a:cs typeface="Roboto Mono"/>
                <a:sym typeface="Roboto Mono"/>
              </a:rPr>
              <a:t>as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t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current_loss 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loss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model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xs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),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ys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dw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db 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t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gradient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current_loss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[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model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w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model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b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])</a:t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model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w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assign_sub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learning_rate 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*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dw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model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b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assign_sub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learning_rate 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*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db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500">
                <a:solidFill>
                  <a:srgbClr val="7BAAF7"/>
                </a:solidFill>
                <a:latin typeface="Roboto Mono"/>
                <a:ea typeface="Roboto Mono"/>
                <a:cs typeface="Roboto Mono"/>
                <a:sym typeface="Roboto Mono"/>
              </a:rPr>
              <a:t>return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current_loss</a:t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7BAAF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A3A3A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7BAAF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A3A3A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7BAAF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A3A3A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9"/>
          <p:cNvSpPr/>
          <p:nvPr/>
        </p:nvSpPr>
        <p:spPr>
          <a:xfrm>
            <a:off x="348900" y="749275"/>
            <a:ext cx="8446200" cy="3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7BAAF7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train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model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xs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ys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learning_rate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500">
                <a:solidFill>
                  <a:srgbClr val="7BAAF7"/>
                </a:solidFill>
                <a:latin typeface="Roboto Mono"/>
                <a:ea typeface="Roboto Mono"/>
                <a:cs typeface="Roboto Mono"/>
                <a:sym typeface="Roboto Mono"/>
              </a:rPr>
              <a:t>with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tf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GradientTape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()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500">
                <a:solidFill>
                  <a:srgbClr val="7BAAF7"/>
                </a:solidFill>
                <a:latin typeface="Roboto Mono"/>
                <a:ea typeface="Roboto Mono"/>
                <a:cs typeface="Roboto Mono"/>
                <a:sym typeface="Roboto Mono"/>
              </a:rPr>
              <a:t>as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t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current_loss 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loss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model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xs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),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ys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dw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db 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t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gradient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current_loss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[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model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w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model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b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])</a:t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model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w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assign_sub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learning_rate 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*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dw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model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b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assign_sub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learning_rate 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*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db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500">
                <a:solidFill>
                  <a:srgbClr val="7BAAF7"/>
                </a:solidFill>
                <a:latin typeface="Roboto Mono"/>
                <a:ea typeface="Roboto Mono"/>
                <a:cs typeface="Roboto Mono"/>
                <a:sym typeface="Roboto Mono"/>
              </a:rPr>
              <a:t>return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current_loss</a:t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7BAAF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A3A3A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7BAAF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A3A3A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7BAAF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A3A3A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38" name="Google Shape;238;p39"/>
          <p:cNvSpPr/>
          <p:nvPr/>
        </p:nvSpPr>
        <p:spPr>
          <a:xfrm>
            <a:off x="801825" y="1525975"/>
            <a:ext cx="4027800" cy="263100"/>
          </a:xfrm>
          <a:prstGeom prst="rect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/>
          <p:nvPr/>
        </p:nvSpPr>
        <p:spPr>
          <a:xfrm>
            <a:off x="351350" y="757800"/>
            <a:ext cx="8446200" cy="3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model 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keras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b="0" i="0" lang="en" sz="1350" u="none" cap="none" strike="noStrike">
                <a:solidFill>
                  <a:srgbClr val="CE93D8"/>
                </a:solidFill>
                <a:latin typeface="Roboto Mono"/>
                <a:ea typeface="Roboto Mono"/>
                <a:cs typeface="Roboto Mono"/>
                <a:sym typeface="Roboto Mono"/>
              </a:rPr>
              <a:t>Sequential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([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keras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layers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b="0" i="0" lang="en" sz="1350" u="none" cap="none" strike="noStrike">
                <a:solidFill>
                  <a:srgbClr val="CE93D8"/>
                </a:solidFill>
                <a:latin typeface="Roboto Mono"/>
                <a:ea typeface="Roboto Mono"/>
                <a:cs typeface="Roboto Mono"/>
                <a:sym typeface="Roboto Mono"/>
              </a:rPr>
              <a:t>Dense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units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=1,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input_shape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=[1])])</a:t>
            </a:r>
            <a:br>
              <a:rPr b="0" i="0" lang="en" sz="18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model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compile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optimizer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b="0" i="0" lang="en" sz="1350" u="none" cap="none" strike="noStrike">
                <a:solidFill>
                  <a:srgbClr val="9CCC65"/>
                </a:solidFill>
                <a:latin typeface="Roboto Mono"/>
                <a:ea typeface="Roboto Mono"/>
                <a:cs typeface="Roboto Mono"/>
                <a:sym typeface="Roboto Mono"/>
              </a:rPr>
              <a:t>'sgd'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loss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b="0" i="0" lang="en" sz="1350" u="none" cap="none" strike="noStrike">
                <a:solidFill>
                  <a:srgbClr val="9CCC65"/>
                </a:solidFill>
                <a:latin typeface="Roboto Mono"/>
                <a:ea typeface="Roboto Mono"/>
                <a:cs typeface="Roboto Mono"/>
                <a:sym typeface="Roboto Mono"/>
              </a:rPr>
              <a:t>'mean_squared_error'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br>
              <a:rPr b="0" i="0" lang="en" sz="1800" u="none" cap="none" strike="noStrike">
                <a:latin typeface="Arial"/>
                <a:ea typeface="Arial"/>
                <a:cs typeface="Arial"/>
                <a:sym typeface="Arial"/>
              </a:rPr>
            </a:br>
            <a:br>
              <a:rPr b="0" i="0" lang="en" sz="18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xs 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np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array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([-1.0,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0.0,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1.0,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2.0,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3.0,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4.0],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dtype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float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br>
              <a:rPr b="0" i="0" lang="en" sz="18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ys 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np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array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([-3.0,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-1.0,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1.0,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3.0,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5.0,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7.0],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dtype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float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br>
              <a:rPr b="0" i="0" lang="en" sz="1800" u="none" cap="none" strike="noStrike">
                <a:latin typeface="Arial"/>
                <a:ea typeface="Arial"/>
                <a:cs typeface="Arial"/>
                <a:sym typeface="Arial"/>
              </a:rPr>
            </a:br>
            <a:br>
              <a:rPr b="0" i="0" lang="en" sz="18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model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fit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xs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ys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epochs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=500)</a:t>
            </a:r>
            <a:br>
              <a:rPr b="0" i="0" lang="en" sz="1800" u="none" cap="none" strike="noStrike">
                <a:latin typeface="Arial"/>
                <a:ea typeface="Arial"/>
                <a:cs typeface="Arial"/>
                <a:sym typeface="Arial"/>
              </a:rPr>
            </a:br>
            <a:br>
              <a:rPr b="0" i="0" lang="en" sz="18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en" sz="1350" u="none" cap="none" strike="noStrike">
                <a:solidFill>
                  <a:srgbClr val="4DD0E1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model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predict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([10.0]))</a:t>
            </a:r>
            <a:endParaRPr b="0" i="0" sz="135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0"/>
          <p:cNvSpPr txBox="1"/>
          <p:nvPr>
            <p:ph idx="4294967295" type="title"/>
          </p:nvPr>
        </p:nvSpPr>
        <p:spPr>
          <a:xfrm>
            <a:off x="344501" y="264375"/>
            <a:ext cx="7797000" cy="4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Machine Learning Paradigm</a:t>
            </a:r>
            <a:endParaRPr/>
          </a:p>
        </p:txBody>
      </p:sp>
      <p:sp>
        <p:nvSpPr>
          <p:cNvPr id="244" name="Google Shape;244;p40"/>
          <p:cNvSpPr/>
          <p:nvPr/>
        </p:nvSpPr>
        <p:spPr>
          <a:xfrm>
            <a:off x="675725" y="1635650"/>
            <a:ext cx="1935600" cy="1266600"/>
          </a:xfrm>
          <a:prstGeom prst="roundRect">
            <a:avLst>
              <a:gd fmla="val 16667" name="adj"/>
            </a:avLst>
          </a:prstGeom>
          <a:solidFill>
            <a:srgbClr val="A51C30"/>
          </a:solidFill>
          <a:ln cap="flat" cmpd="sng" w="9525">
            <a:solidFill>
              <a:srgbClr val="A51C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Make a Guess!</a:t>
            </a:r>
            <a:endParaRPr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45" name="Google Shape;245;p40"/>
          <p:cNvSpPr/>
          <p:nvPr/>
        </p:nvSpPr>
        <p:spPr>
          <a:xfrm>
            <a:off x="3440813" y="1635650"/>
            <a:ext cx="1935600" cy="1266600"/>
          </a:xfrm>
          <a:prstGeom prst="roundRect">
            <a:avLst>
              <a:gd fmla="val 16667" name="adj"/>
            </a:avLst>
          </a:prstGeom>
          <a:solidFill>
            <a:srgbClr val="A51C30"/>
          </a:solidFill>
          <a:ln cap="flat" cmpd="sng" w="9525">
            <a:solidFill>
              <a:srgbClr val="A51C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Measure your accuracy</a:t>
            </a:r>
            <a:endParaRPr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46" name="Google Shape;246;p40"/>
          <p:cNvSpPr/>
          <p:nvPr/>
        </p:nvSpPr>
        <p:spPr>
          <a:xfrm>
            <a:off x="6205900" y="1635650"/>
            <a:ext cx="1935600" cy="1266600"/>
          </a:xfrm>
          <a:prstGeom prst="roundRect">
            <a:avLst>
              <a:gd fmla="val 16667" name="adj"/>
            </a:avLst>
          </a:prstGeom>
          <a:solidFill>
            <a:srgbClr val="A51C30"/>
          </a:solidFill>
          <a:ln cap="flat" cmpd="sng" w="9525">
            <a:solidFill>
              <a:srgbClr val="A51C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Optimize your Guess</a:t>
            </a:r>
            <a:endParaRPr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47" name="Google Shape;247;p40"/>
          <p:cNvSpPr/>
          <p:nvPr/>
        </p:nvSpPr>
        <p:spPr>
          <a:xfrm>
            <a:off x="2702400" y="2142350"/>
            <a:ext cx="650100" cy="207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51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40"/>
          <p:cNvSpPr/>
          <p:nvPr/>
        </p:nvSpPr>
        <p:spPr>
          <a:xfrm>
            <a:off x="5466113" y="2142350"/>
            <a:ext cx="650100" cy="207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51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40"/>
          <p:cNvSpPr/>
          <p:nvPr/>
        </p:nvSpPr>
        <p:spPr>
          <a:xfrm rot="-5400000">
            <a:off x="1448375" y="3033450"/>
            <a:ext cx="390300" cy="207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51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40"/>
          <p:cNvSpPr/>
          <p:nvPr/>
        </p:nvSpPr>
        <p:spPr>
          <a:xfrm>
            <a:off x="1596950" y="3240150"/>
            <a:ext cx="5634300" cy="921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40"/>
          <p:cNvSpPr/>
          <p:nvPr/>
        </p:nvSpPr>
        <p:spPr>
          <a:xfrm>
            <a:off x="7116100" y="2902250"/>
            <a:ext cx="115200" cy="337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40"/>
          <p:cNvSpPr txBox="1"/>
          <p:nvPr/>
        </p:nvSpPr>
        <p:spPr>
          <a:xfrm>
            <a:off x="3938150" y="3332238"/>
            <a:ext cx="951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Repeat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53" name="Google Shape;253;p40"/>
          <p:cNvSpPr/>
          <p:nvPr/>
        </p:nvSpPr>
        <p:spPr>
          <a:xfrm>
            <a:off x="5985700" y="1425950"/>
            <a:ext cx="2376000" cy="1686000"/>
          </a:xfrm>
          <a:prstGeom prst="rect">
            <a:avLst/>
          </a:prstGeom>
          <a:noFill/>
          <a:ln cap="flat" cmpd="sng" w="38100">
            <a:solidFill>
              <a:srgbClr val="EA8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1"/>
          <p:cNvSpPr/>
          <p:nvPr/>
        </p:nvSpPr>
        <p:spPr>
          <a:xfrm>
            <a:off x="348900" y="749275"/>
            <a:ext cx="8446200" cy="3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7BAAF7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train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model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xs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ys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learning_rate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500">
                <a:solidFill>
                  <a:srgbClr val="7BAAF7"/>
                </a:solidFill>
                <a:latin typeface="Roboto Mono"/>
                <a:ea typeface="Roboto Mono"/>
                <a:cs typeface="Roboto Mono"/>
                <a:sym typeface="Roboto Mono"/>
              </a:rPr>
              <a:t>with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tf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GradientTape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()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500">
                <a:solidFill>
                  <a:srgbClr val="7BAAF7"/>
                </a:solidFill>
                <a:latin typeface="Roboto Mono"/>
                <a:ea typeface="Roboto Mono"/>
                <a:cs typeface="Roboto Mono"/>
                <a:sym typeface="Roboto Mono"/>
              </a:rPr>
              <a:t>as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t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current_loss 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loss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model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xs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),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ys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dw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db 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t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gradient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current_loss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[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model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w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model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b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])</a:t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model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w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assign_sub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learning_rate 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*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dw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model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b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assign_sub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learning_rate 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*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db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500">
                <a:solidFill>
                  <a:srgbClr val="7BAAF7"/>
                </a:solidFill>
                <a:latin typeface="Roboto Mono"/>
                <a:ea typeface="Roboto Mono"/>
                <a:cs typeface="Roboto Mono"/>
                <a:sym typeface="Roboto Mono"/>
              </a:rPr>
              <a:t>return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current_loss</a:t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7BAAF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A3A3A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7BAAF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A3A3A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7BAAF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A3A3A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59" name="Google Shape;259;p41"/>
          <p:cNvSpPr/>
          <p:nvPr/>
        </p:nvSpPr>
        <p:spPr>
          <a:xfrm>
            <a:off x="630350" y="1168025"/>
            <a:ext cx="4027800" cy="263100"/>
          </a:xfrm>
          <a:prstGeom prst="rect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41"/>
          <p:cNvSpPr/>
          <p:nvPr/>
        </p:nvSpPr>
        <p:spPr>
          <a:xfrm>
            <a:off x="630350" y="2198125"/>
            <a:ext cx="6174000" cy="263100"/>
          </a:xfrm>
          <a:prstGeom prst="rect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2"/>
          <p:cNvSpPr/>
          <p:nvPr/>
        </p:nvSpPr>
        <p:spPr>
          <a:xfrm>
            <a:off x="348900" y="749275"/>
            <a:ext cx="8446200" cy="3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7BAAF7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train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model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xs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ys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learning_rate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500">
                <a:solidFill>
                  <a:srgbClr val="7BAAF7"/>
                </a:solidFill>
                <a:latin typeface="Roboto Mono"/>
                <a:ea typeface="Roboto Mono"/>
                <a:cs typeface="Roboto Mono"/>
                <a:sym typeface="Roboto Mono"/>
              </a:rPr>
              <a:t>with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tf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GradientTape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()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500">
                <a:solidFill>
                  <a:srgbClr val="7BAAF7"/>
                </a:solidFill>
                <a:latin typeface="Roboto Mono"/>
                <a:ea typeface="Roboto Mono"/>
                <a:cs typeface="Roboto Mono"/>
                <a:sym typeface="Roboto Mono"/>
              </a:rPr>
              <a:t>as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t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current_loss 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loss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model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xs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),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ys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dw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db 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t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gradient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current_loss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[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model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w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model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b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])</a:t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model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w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assign_sub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learning_rate 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*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dw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model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b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assign_sub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learning_rate 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*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db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500">
                <a:solidFill>
                  <a:srgbClr val="7BAAF7"/>
                </a:solidFill>
                <a:latin typeface="Roboto Mono"/>
                <a:ea typeface="Roboto Mono"/>
                <a:cs typeface="Roboto Mono"/>
                <a:sym typeface="Roboto Mono"/>
              </a:rPr>
              <a:t>return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current_loss</a:t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7BAAF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A3A3A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7BAAF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A3A3A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7BAAF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A3A3A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66" name="Google Shape;266;p42"/>
          <p:cNvSpPr/>
          <p:nvPr/>
        </p:nvSpPr>
        <p:spPr>
          <a:xfrm>
            <a:off x="621825" y="2547275"/>
            <a:ext cx="4419600" cy="590100"/>
          </a:xfrm>
          <a:prstGeom prst="rect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3"/>
          <p:cNvSpPr txBox="1"/>
          <p:nvPr>
            <p:ph idx="4294967295" type="title"/>
          </p:nvPr>
        </p:nvSpPr>
        <p:spPr>
          <a:xfrm>
            <a:off x="344501" y="264375"/>
            <a:ext cx="7797000" cy="4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Machine Learning Paradigm</a:t>
            </a:r>
            <a:endParaRPr/>
          </a:p>
        </p:txBody>
      </p:sp>
      <p:sp>
        <p:nvSpPr>
          <p:cNvPr id="272" name="Google Shape;272;p43"/>
          <p:cNvSpPr/>
          <p:nvPr/>
        </p:nvSpPr>
        <p:spPr>
          <a:xfrm>
            <a:off x="675725" y="1635650"/>
            <a:ext cx="1935600" cy="1266600"/>
          </a:xfrm>
          <a:prstGeom prst="roundRect">
            <a:avLst>
              <a:gd fmla="val 16667" name="adj"/>
            </a:avLst>
          </a:prstGeom>
          <a:solidFill>
            <a:srgbClr val="A51C30"/>
          </a:solidFill>
          <a:ln cap="flat" cmpd="sng" w="9525">
            <a:solidFill>
              <a:srgbClr val="A51C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Make a Guess!</a:t>
            </a:r>
            <a:endParaRPr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73" name="Google Shape;273;p43"/>
          <p:cNvSpPr/>
          <p:nvPr/>
        </p:nvSpPr>
        <p:spPr>
          <a:xfrm>
            <a:off x="3440813" y="1635650"/>
            <a:ext cx="1935600" cy="1266600"/>
          </a:xfrm>
          <a:prstGeom prst="roundRect">
            <a:avLst>
              <a:gd fmla="val 16667" name="adj"/>
            </a:avLst>
          </a:prstGeom>
          <a:solidFill>
            <a:srgbClr val="A51C30"/>
          </a:solidFill>
          <a:ln cap="flat" cmpd="sng" w="9525">
            <a:solidFill>
              <a:srgbClr val="A51C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Measure your accuracy</a:t>
            </a:r>
            <a:endParaRPr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74" name="Google Shape;274;p43"/>
          <p:cNvSpPr/>
          <p:nvPr/>
        </p:nvSpPr>
        <p:spPr>
          <a:xfrm>
            <a:off x="6205900" y="1635650"/>
            <a:ext cx="1935600" cy="1266600"/>
          </a:xfrm>
          <a:prstGeom prst="roundRect">
            <a:avLst>
              <a:gd fmla="val 16667" name="adj"/>
            </a:avLst>
          </a:prstGeom>
          <a:solidFill>
            <a:srgbClr val="A51C30"/>
          </a:solidFill>
          <a:ln cap="flat" cmpd="sng" w="9525">
            <a:solidFill>
              <a:srgbClr val="A51C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Optimize your Guess</a:t>
            </a:r>
            <a:endParaRPr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75" name="Google Shape;275;p43"/>
          <p:cNvSpPr/>
          <p:nvPr/>
        </p:nvSpPr>
        <p:spPr>
          <a:xfrm>
            <a:off x="2702400" y="2142350"/>
            <a:ext cx="650100" cy="207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51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43"/>
          <p:cNvSpPr/>
          <p:nvPr/>
        </p:nvSpPr>
        <p:spPr>
          <a:xfrm>
            <a:off x="5466113" y="2142350"/>
            <a:ext cx="650100" cy="207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51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43"/>
          <p:cNvSpPr/>
          <p:nvPr/>
        </p:nvSpPr>
        <p:spPr>
          <a:xfrm rot="-5400000">
            <a:off x="1448375" y="3033450"/>
            <a:ext cx="390300" cy="207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51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43"/>
          <p:cNvSpPr/>
          <p:nvPr/>
        </p:nvSpPr>
        <p:spPr>
          <a:xfrm>
            <a:off x="1596950" y="3240150"/>
            <a:ext cx="5634300" cy="921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43"/>
          <p:cNvSpPr/>
          <p:nvPr/>
        </p:nvSpPr>
        <p:spPr>
          <a:xfrm>
            <a:off x="7116100" y="2902250"/>
            <a:ext cx="115200" cy="337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43"/>
          <p:cNvSpPr txBox="1"/>
          <p:nvPr/>
        </p:nvSpPr>
        <p:spPr>
          <a:xfrm>
            <a:off x="3938150" y="3332238"/>
            <a:ext cx="951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Repeat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81" name="Google Shape;281;p43"/>
          <p:cNvSpPr/>
          <p:nvPr/>
        </p:nvSpPr>
        <p:spPr>
          <a:xfrm>
            <a:off x="3701738" y="3201450"/>
            <a:ext cx="1459800" cy="657900"/>
          </a:xfrm>
          <a:prstGeom prst="rect">
            <a:avLst/>
          </a:prstGeom>
          <a:noFill/>
          <a:ln cap="flat" cmpd="sng" w="38100">
            <a:solidFill>
              <a:srgbClr val="EA8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4"/>
          <p:cNvSpPr/>
          <p:nvPr/>
        </p:nvSpPr>
        <p:spPr>
          <a:xfrm>
            <a:off x="348900" y="749275"/>
            <a:ext cx="8446200" cy="3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7BAAF7"/>
                </a:solidFill>
                <a:latin typeface="Roboto Mono"/>
                <a:ea typeface="Roboto Mono"/>
                <a:cs typeface="Roboto Mono"/>
                <a:sym typeface="Roboto Mono"/>
              </a:rPr>
              <a:t>for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epoch </a:t>
            </a:r>
            <a:r>
              <a:rPr lang="en" sz="1500">
                <a:solidFill>
                  <a:srgbClr val="7BAAF7"/>
                </a:solidFill>
                <a:latin typeface="Roboto Mono"/>
                <a:ea typeface="Roboto Mono"/>
                <a:cs typeface="Roboto Mono"/>
                <a:sym typeface="Roboto Mono"/>
              </a:rPr>
              <a:t>in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500">
                <a:solidFill>
                  <a:srgbClr val="FF8A65"/>
                </a:solidFill>
                <a:latin typeface="Roboto Mono"/>
                <a:ea typeface="Roboto Mono"/>
                <a:cs typeface="Roboto Mono"/>
                <a:sym typeface="Roboto Mono"/>
              </a:rPr>
              <a:t>range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F4B400"/>
                </a:solidFill>
                <a:latin typeface="Roboto Mono"/>
                <a:ea typeface="Roboto Mono"/>
                <a:cs typeface="Roboto Mono"/>
                <a:sym typeface="Roboto Mono"/>
              </a:rPr>
              <a:t>50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current_loss 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train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model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xs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ys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learning_rate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500">
                <a:solidFill>
                  <a:srgbClr val="F4B400"/>
                </a:solidFill>
                <a:latin typeface="Roboto Mono"/>
                <a:ea typeface="Roboto Mono"/>
                <a:cs typeface="Roboto Mono"/>
                <a:sym typeface="Roboto Mono"/>
              </a:rPr>
              <a:t>0.1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500">
              <a:solidFill>
                <a:srgbClr val="A3A3A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7BAAF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7BAAF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A3A3A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7BAAF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A3A3A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5"/>
          <p:cNvSpPr/>
          <p:nvPr/>
        </p:nvSpPr>
        <p:spPr>
          <a:xfrm>
            <a:off x="2196350" y="1071200"/>
            <a:ext cx="1968000" cy="19353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w</a:t>
            </a: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 = 1.98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b = -0.94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292" name="Google Shape;292;p45"/>
          <p:cNvCxnSpPr>
            <a:endCxn id="291" idx="2"/>
          </p:cNvCxnSpPr>
          <p:nvPr/>
        </p:nvCxnSpPr>
        <p:spPr>
          <a:xfrm>
            <a:off x="1294550" y="2031350"/>
            <a:ext cx="901800" cy="7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3" name="Google Shape;293;p45"/>
          <p:cNvCxnSpPr>
            <a:endCxn id="291" idx="6"/>
          </p:cNvCxnSpPr>
          <p:nvPr/>
        </p:nvCxnSpPr>
        <p:spPr>
          <a:xfrm flipH="1">
            <a:off x="4164350" y="2031350"/>
            <a:ext cx="894900" cy="7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94" name="Google Shape;294;p45"/>
          <p:cNvSpPr txBox="1"/>
          <p:nvPr/>
        </p:nvSpPr>
        <p:spPr>
          <a:xfrm>
            <a:off x="894350" y="1840700"/>
            <a:ext cx="400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X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95" name="Google Shape;295;p45"/>
          <p:cNvSpPr txBox="1"/>
          <p:nvPr/>
        </p:nvSpPr>
        <p:spPr>
          <a:xfrm>
            <a:off x="5123700" y="1840700"/>
            <a:ext cx="400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Y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6"/>
          <p:cNvSpPr/>
          <p:nvPr/>
        </p:nvSpPr>
        <p:spPr>
          <a:xfrm>
            <a:off x="2196350" y="1071200"/>
            <a:ext cx="1968000" cy="19353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w</a:t>
            </a: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 = 1.98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b = -0.94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301" name="Google Shape;301;p46"/>
          <p:cNvCxnSpPr>
            <a:endCxn id="300" idx="2"/>
          </p:cNvCxnSpPr>
          <p:nvPr/>
        </p:nvCxnSpPr>
        <p:spPr>
          <a:xfrm>
            <a:off x="1294550" y="2031350"/>
            <a:ext cx="901800" cy="7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2" name="Google Shape;302;p46"/>
          <p:cNvCxnSpPr>
            <a:endCxn id="300" idx="6"/>
          </p:cNvCxnSpPr>
          <p:nvPr/>
        </p:nvCxnSpPr>
        <p:spPr>
          <a:xfrm flipH="1">
            <a:off x="4164350" y="2031350"/>
            <a:ext cx="894900" cy="7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303" name="Google Shape;303;p46"/>
          <p:cNvSpPr txBox="1"/>
          <p:nvPr/>
        </p:nvSpPr>
        <p:spPr>
          <a:xfrm>
            <a:off x="1680350" y="3419525"/>
            <a:ext cx="3000000" cy="6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Google Sans"/>
                <a:ea typeface="Google Sans"/>
                <a:cs typeface="Google Sans"/>
                <a:sym typeface="Google Sans"/>
              </a:rPr>
              <a:t>y = 1.98x - 0.94</a:t>
            </a:r>
            <a:endParaRPr sz="32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04" name="Google Shape;304;p46"/>
          <p:cNvSpPr txBox="1"/>
          <p:nvPr/>
        </p:nvSpPr>
        <p:spPr>
          <a:xfrm>
            <a:off x="894350" y="1840700"/>
            <a:ext cx="400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X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05" name="Google Shape;305;p46"/>
          <p:cNvSpPr txBox="1"/>
          <p:nvPr/>
        </p:nvSpPr>
        <p:spPr>
          <a:xfrm>
            <a:off x="5123700" y="1840700"/>
            <a:ext cx="400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Y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7"/>
          <p:cNvSpPr txBox="1"/>
          <p:nvPr>
            <p:ph type="title"/>
          </p:nvPr>
        </p:nvSpPr>
        <p:spPr>
          <a:xfrm>
            <a:off x="962188" y="2048788"/>
            <a:ext cx="7877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turn!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/>
          <p:nvPr/>
        </p:nvSpPr>
        <p:spPr>
          <a:xfrm>
            <a:off x="351350" y="757800"/>
            <a:ext cx="8446200" cy="3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model 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keras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b="0" i="0" lang="en" sz="1350" u="none" cap="none" strike="noStrike">
                <a:solidFill>
                  <a:srgbClr val="CE93D8"/>
                </a:solidFill>
                <a:latin typeface="Roboto Mono"/>
                <a:ea typeface="Roboto Mono"/>
                <a:cs typeface="Roboto Mono"/>
                <a:sym typeface="Roboto Mono"/>
              </a:rPr>
              <a:t>Sequential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([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keras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layers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b="0" i="0" lang="en" sz="1350" u="none" cap="none" strike="noStrike">
                <a:solidFill>
                  <a:srgbClr val="CE93D8"/>
                </a:solidFill>
                <a:latin typeface="Roboto Mono"/>
                <a:ea typeface="Roboto Mono"/>
                <a:cs typeface="Roboto Mono"/>
                <a:sym typeface="Roboto Mono"/>
              </a:rPr>
              <a:t>Dense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units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=1,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input_shape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=[1])])</a:t>
            </a:r>
            <a:br>
              <a:rPr b="0" i="0" lang="en" sz="18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model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compile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optimizer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b="0" i="0" lang="en" sz="1350" u="none" cap="none" strike="noStrike">
                <a:solidFill>
                  <a:srgbClr val="9CCC65"/>
                </a:solidFill>
                <a:latin typeface="Roboto Mono"/>
                <a:ea typeface="Roboto Mono"/>
                <a:cs typeface="Roboto Mono"/>
                <a:sym typeface="Roboto Mono"/>
              </a:rPr>
              <a:t>'sgd'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loss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b="0" i="0" lang="en" sz="1350" u="none" cap="none" strike="noStrike">
                <a:solidFill>
                  <a:srgbClr val="9CCC65"/>
                </a:solidFill>
                <a:latin typeface="Roboto Mono"/>
                <a:ea typeface="Roboto Mono"/>
                <a:cs typeface="Roboto Mono"/>
                <a:sym typeface="Roboto Mono"/>
              </a:rPr>
              <a:t>'mean_squared_error'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br>
              <a:rPr b="0" i="0" lang="en" sz="1800" u="none" cap="none" strike="noStrike">
                <a:latin typeface="Arial"/>
                <a:ea typeface="Arial"/>
                <a:cs typeface="Arial"/>
                <a:sym typeface="Arial"/>
              </a:rPr>
            </a:br>
            <a:br>
              <a:rPr b="0" i="0" lang="en" sz="18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xs 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np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array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([-1.0,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0.0,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1.0,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2.0,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3.0,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4.0],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dtype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float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br>
              <a:rPr b="0" i="0" lang="en" sz="18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ys 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np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array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([-3.0,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-1.0,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1.0,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3.0,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5.0,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7.0],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dtype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float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br>
              <a:rPr b="0" i="0" lang="en" sz="1800" u="none" cap="none" strike="noStrike">
                <a:latin typeface="Arial"/>
                <a:ea typeface="Arial"/>
                <a:cs typeface="Arial"/>
                <a:sym typeface="Arial"/>
              </a:rPr>
            </a:br>
            <a:br>
              <a:rPr b="0" i="0" lang="en" sz="18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model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fit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xs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ys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epochs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=500)</a:t>
            </a:r>
            <a:br>
              <a:rPr b="0" i="0" lang="en" sz="1800" u="none" cap="none" strike="noStrike">
                <a:latin typeface="Arial"/>
                <a:ea typeface="Arial"/>
                <a:cs typeface="Arial"/>
                <a:sym typeface="Arial"/>
              </a:rPr>
            </a:br>
            <a:br>
              <a:rPr b="0" i="0" lang="en" sz="18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en" sz="1350" u="none" cap="none" strike="noStrike">
                <a:solidFill>
                  <a:srgbClr val="4DD0E1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model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predict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([10.0]))</a:t>
            </a:r>
            <a:endParaRPr b="0" i="0" sz="135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3"/>
          <p:cNvSpPr/>
          <p:nvPr/>
        </p:nvSpPr>
        <p:spPr>
          <a:xfrm>
            <a:off x="348775" y="831075"/>
            <a:ext cx="7664700" cy="273000"/>
          </a:xfrm>
          <a:prstGeom prst="rect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"/>
          <p:cNvSpPr/>
          <p:nvPr/>
        </p:nvSpPr>
        <p:spPr>
          <a:xfrm>
            <a:off x="2196350" y="2290400"/>
            <a:ext cx="485400" cy="4938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0" name="Google Shape;110;p24"/>
          <p:cNvCxnSpPr>
            <a:endCxn id="109" idx="2"/>
          </p:cNvCxnSpPr>
          <p:nvPr/>
        </p:nvCxnSpPr>
        <p:spPr>
          <a:xfrm>
            <a:off x="1294550" y="2529800"/>
            <a:ext cx="901800" cy="7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1" name="Google Shape;111;p24"/>
          <p:cNvCxnSpPr>
            <a:endCxn id="109" idx="6"/>
          </p:cNvCxnSpPr>
          <p:nvPr/>
        </p:nvCxnSpPr>
        <p:spPr>
          <a:xfrm flipH="1">
            <a:off x="2681750" y="2529800"/>
            <a:ext cx="894900" cy="7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12" name="Google Shape;112;p24"/>
          <p:cNvSpPr txBox="1"/>
          <p:nvPr/>
        </p:nvSpPr>
        <p:spPr>
          <a:xfrm>
            <a:off x="894325" y="2155025"/>
            <a:ext cx="400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X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3" name="Google Shape;113;p24"/>
          <p:cNvSpPr txBox="1"/>
          <p:nvPr/>
        </p:nvSpPr>
        <p:spPr>
          <a:xfrm>
            <a:off x="3635500" y="2155025"/>
            <a:ext cx="400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Y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5"/>
          <p:cNvSpPr/>
          <p:nvPr/>
        </p:nvSpPr>
        <p:spPr>
          <a:xfrm>
            <a:off x="351350" y="757800"/>
            <a:ext cx="8446200" cy="3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model 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keras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b="0" i="0" lang="en" sz="1350" u="none" cap="none" strike="noStrike">
                <a:solidFill>
                  <a:srgbClr val="CE93D8"/>
                </a:solidFill>
                <a:latin typeface="Roboto Mono"/>
                <a:ea typeface="Roboto Mono"/>
                <a:cs typeface="Roboto Mono"/>
                <a:sym typeface="Roboto Mono"/>
              </a:rPr>
              <a:t>Sequential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([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keras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layers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b="0" i="0" lang="en" sz="1350" u="none" cap="none" strike="noStrike">
                <a:solidFill>
                  <a:srgbClr val="CE93D8"/>
                </a:solidFill>
                <a:latin typeface="Roboto Mono"/>
                <a:ea typeface="Roboto Mono"/>
                <a:cs typeface="Roboto Mono"/>
                <a:sym typeface="Roboto Mono"/>
              </a:rPr>
              <a:t>Dense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units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=1,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input_shape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=[1])])</a:t>
            </a:r>
            <a:br>
              <a:rPr b="0" i="0" lang="en" sz="18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model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compile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optimizer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b="0" i="0" lang="en" sz="1350" u="none" cap="none" strike="noStrike">
                <a:solidFill>
                  <a:srgbClr val="9CCC65"/>
                </a:solidFill>
                <a:latin typeface="Roboto Mono"/>
                <a:ea typeface="Roboto Mono"/>
                <a:cs typeface="Roboto Mono"/>
                <a:sym typeface="Roboto Mono"/>
              </a:rPr>
              <a:t>'sgd'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loss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b="0" i="0" lang="en" sz="1350" u="none" cap="none" strike="noStrike">
                <a:solidFill>
                  <a:srgbClr val="9CCC65"/>
                </a:solidFill>
                <a:latin typeface="Roboto Mono"/>
                <a:ea typeface="Roboto Mono"/>
                <a:cs typeface="Roboto Mono"/>
                <a:sym typeface="Roboto Mono"/>
              </a:rPr>
              <a:t>'mean_squared_error'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br>
              <a:rPr b="0" i="0" lang="en" sz="1800" u="none" cap="none" strike="noStrike">
                <a:latin typeface="Arial"/>
                <a:ea typeface="Arial"/>
                <a:cs typeface="Arial"/>
                <a:sym typeface="Arial"/>
              </a:rPr>
            </a:br>
            <a:br>
              <a:rPr b="0" i="0" lang="en" sz="18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xs 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np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array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([-1.0,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0.0,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1.0,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2.0,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3.0,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4.0],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dtype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float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br>
              <a:rPr b="0" i="0" lang="en" sz="18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ys 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np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array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([-3.0,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-1.0,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1.0,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3.0,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5.0,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7.0],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dtype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float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br>
              <a:rPr b="0" i="0" lang="en" sz="1800" u="none" cap="none" strike="noStrike">
                <a:latin typeface="Arial"/>
                <a:ea typeface="Arial"/>
                <a:cs typeface="Arial"/>
                <a:sym typeface="Arial"/>
              </a:rPr>
            </a:br>
            <a:br>
              <a:rPr b="0" i="0" lang="en" sz="18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model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fit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xs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ys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epochs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=500)</a:t>
            </a:r>
            <a:br>
              <a:rPr b="0" i="0" lang="en" sz="1800" u="none" cap="none" strike="noStrike">
                <a:latin typeface="Arial"/>
                <a:ea typeface="Arial"/>
                <a:cs typeface="Arial"/>
                <a:sym typeface="Arial"/>
              </a:rPr>
            </a:br>
            <a:br>
              <a:rPr b="0" i="0" lang="en" sz="18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en" sz="1350" u="none" cap="none" strike="noStrike">
                <a:solidFill>
                  <a:srgbClr val="4DD0E1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model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b="0" i="0" lang="en" sz="135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predict</a:t>
            </a:r>
            <a:r>
              <a:rPr b="0" i="0" lang="en" sz="1350" u="none" cap="none" strike="noStrike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([10.0]))</a:t>
            </a:r>
            <a:endParaRPr b="0" i="0" sz="135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5"/>
          <p:cNvSpPr/>
          <p:nvPr/>
        </p:nvSpPr>
        <p:spPr>
          <a:xfrm>
            <a:off x="348775" y="3582800"/>
            <a:ext cx="3083100" cy="273000"/>
          </a:xfrm>
          <a:prstGeom prst="rect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/>
          <p:nvPr/>
        </p:nvSpPr>
        <p:spPr>
          <a:xfrm>
            <a:off x="2196350" y="461600"/>
            <a:ext cx="485400" cy="4938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5" name="Google Shape;125;p26"/>
          <p:cNvCxnSpPr>
            <a:endCxn id="124" idx="2"/>
          </p:cNvCxnSpPr>
          <p:nvPr/>
        </p:nvCxnSpPr>
        <p:spPr>
          <a:xfrm>
            <a:off x="1294550" y="701000"/>
            <a:ext cx="901800" cy="7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6" name="Google Shape;126;p26"/>
          <p:cNvCxnSpPr>
            <a:endCxn id="124" idx="6"/>
          </p:cNvCxnSpPr>
          <p:nvPr/>
        </p:nvCxnSpPr>
        <p:spPr>
          <a:xfrm flipH="1">
            <a:off x="2681750" y="701000"/>
            <a:ext cx="894900" cy="7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27" name="Google Shape;127;p26"/>
          <p:cNvSpPr txBox="1"/>
          <p:nvPr/>
        </p:nvSpPr>
        <p:spPr>
          <a:xfrm>
            <a:off x="894325" y="326225"/>
            <a:ext cx="400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X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8" name="Google Shape;128;p26"/>
          <p:cNvSpPr txBox="1"/>
          <p:nvPr/>
        </p:nvSpPr>
        <p:spPr>
          <a:xfrm>
            <a:off x="3643725" y="326225"/>
            <a:ext cx="400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Y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9" name="Google Shape;129;p26"/>
          <p:cNvSpPr txBox="1"/>
          <p:nvPr/>
        </p:nvSpPr>
        <p:spPr>
          <a:xfrm>
            <a:off x="894325" y="1575950"/>
            <a:ext cx="3329700" cy="6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Google Sans"/>
                <a:ea typeface="Google Sans"/>
                <a:cs typeface="Google Sans"/>
                <a:sym typeface="Google Sans"/>
              </a:rPr>
              <a:t>y = f(x)</a:t>
            </a:r>
            <a:endParaRPr sz="3200"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 txBox="1"/>
          <p:nvPr/>
        </p:nvSpPr>
        <p:spPr>
          <a:xfrm>
            <a:off x="894325" y="1575950"/>
            <a:ext cx="3329700" cy="6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Google Sans"/>
                <a:ea typeface="Google Sans"/>
                <a:cs typeface="Google Sans"/>
                <a:sym typeface="Google Sans"/>
              </a:rPr>
              <a:t>y = f(x) = wx+b</a:t>
            </a:r>
            <a:endParaRPr sz="32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35" name="Google Shape;135;p27"/>
          <p:cNvSpPr/>
          <p:nvPr/>
        </p:nvSpPr>
        <p:spPr>
          <a:xfrm>
            <a:off x="2196350" y="461600"/>
            <a:ext cx="485400" cy="4938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6" name="Google Shape;136;p27"/>
          <p:cNvCxnSpPr>
            <a:endCxn id="135" idx="2"/>
          </p:cNvCxnSpPr>
          <p:nvPr/>
        </p:nvCxnSpPr>
        <p:spPr>
          <a:xfrm>
            <a:off x="1294550" y="701000"/>
            <a:ext cx="901800" cy="7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7" name="Google Shape;137;p27"/>
          <p:cNvCxnSpPr>
            <a:endCxn id="135" idx="6"/>
          </p:cNvCxnSpPr>
          <p:nvPr/>
        </p:nvCxnSpPr>
        <p:spPr>
          <a:xfrm flipH="1">
            <a:off x="2681750" y="701000"/>
            <a:ext cx="894900" cy="7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38" name="Google Shape;138;p27"/>
          <p:cNvSpPr txBox="1"/>
          <p:nvPr/>
        </p:nvSpPr>
        <p:spPr>
          <a:xfrm>
            <a:off x="894325" y="326225"/>
            <a:ext cx="400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X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39" name="Google Shape;139;p27"/>
          <p:cNvSpPr txBox="1"/>
          <p:nvPr/>
        </p:nvSpPr>
        <p:spPr>
          <a:xfrm>
            <a:off x="3643725" y="326225"/>
            <a:ext cx="400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Y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/>
          <p:nvPr/>
        </p:nvSpPr>
        <p:spPr>
          <a:xfrm>
            <a:off x="2196350" y="1071200"/>
            <a:ext cx="1968000" cy="19353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w, b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145" name="Google Shape;145;p28"/>
          <p:cNvCxnSpPr>
            <a:endCxn id="144" idx="2"/>
          </p:cNvCxnSpPr>
          <p:nvPr/>
        </p:nvCxnSpPr>
        <p:spPr>
          <a:xfrm>
            <a:off x="1294550" y="2031350"/>
            <a:ext cx="901800" cy="7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6" name="Google Shape;146;p28"/>
          <p:cNvCxnSpPr>
            <a:endCxn id="144" idx="6"/>
          </p:cNvCxnSpPr>
          <p:nvPr/>
        </p:nvCxnSpPr>
        <p:spPr>
          <a:xfrm flipH="1">
            <a:off x="4164350" y="2031350"/>
            <a:ext cx="894900" cy="7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47" name="Google Shape;147;p28"/>
          <p:cNvSpPr txBox="1"/>
          <p:nvPr/>
        </p:nvSpPr>
        <p:spPr>
          <a:xfrm>
            <a:off x="894350" y="1840700"/>
            <a:ext cx="400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X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48" name="Google Shape;148;p28"/>
          <p:cNvSpPr txBox="1"/>
          <p:nvPr/>
        </p:nvSpPr>
        <p:spPr>
          <a:xfrm>
            <a:off x="5123700" y="1840700"/>
            <a:ext cx="400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Y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/>
          <p:nvPr/>
        </p:nvSpPr>
        <p:spPr>
          <a:xfrm>
            <a:off x="351350" y="757800"/>
            <a:ext cx="8446200" cy="3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7BAAF7"/>
                </a:solidFill>
                <a:latin typeface="Roboto Mono"/>
                <a:ea typeface="Roboto Mono"/>
                <a:cs typeface="Roboto Mono"/>
                <a:sym typeface="Roboto Mono"/>
              </a:rPr>
              <a:t>class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500">
                <a:solidFill>
                  <a:srgbClr val="FF8A65"/>
                </a:solidFill>
                <a:latin typeface="Roboto Mono"/>
                <a:ea typeface="Roboto Mono"/>
                <a:cs typeface="Roboto Mono"/>
                <a:sym typeface="Roboto Mono"/>
              </a:rPr>
              <a:t>Model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FF8A65"/>
                </a:solidFill>
                <a:latin typeface="Roboto Mono"/>
                <a:ea typeface="Roboto Mono"/>
                <a:cs typeface="Roboto Mono"/>
                <a:sym typeface="Roboto Mono"/>
              </a:rPr>
              <a:t>object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500">
                <a:solidFill>
                  <a:srgbClr val="7BAAF7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__init__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self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self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w 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tf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Variable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F4B400"/>
                </a:solidFill>
                <a:latin typeface="Roboto Mono"/>
                <a:ea typeface="Roboto Mono"/>
                <a:cs typeface="Roboto Mono"/>
                <a:sym typeface="Roboto Mono"/>
              </a:rPr>
              <a:t>10.0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self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b 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tf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Variable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F4B400"/>
                </a:solidFill>
                <a:latin typeface="Roboto Mono"/>
                <a:ea typeface="Roboto Mono"/>
                <a:cs typeface="Roboto Mono"/>
                <a:sym typeface="Roboto Mono"/>
              </a:rPr>
              <a:t>10.0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500">
                <a:solidFill>
                  <a:srgbClr val="7BAAF7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__call__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self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x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500">
                <a:solidFill>
                  <a:srgbClr val="7BAAF7"/>
                </a:solidFill>
                <a:latin typeface="Roboto Mono"/>
                <a:ea typeface="Roboto Mono"/>
                <a:cs typeface="Roboto Mono"/>
                <a:sym typeface="Roboto Mono"/>
              </a:rPr>
              <a:t>return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self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w 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*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x 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self</a:t>
            </a:r>
            <a:r>
              <a:rPr lang="en" sz="1500">
                <a:solidFill>
                  <a:srgbClr val="A3A3A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b</a:t>
            </a:r>
            <a:endParaRPr sz="1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inyMLx">
  <a:themeElements>
    <a:clrScheme name="Google Colours">
      <a:dk1>
        <a:srgbClr val="3C4043"/>
      </a:dk1>
      <a:lt1>
        <a:srgbClr val="5F6368"/>
      </a:lt1>
      <a:dk2>
        <a:srgbClr val="BDC1C6"/>
      </a:dk2>
      <a:lt2>
        <a:srgbClr val="F8F9FA"/>
      </a:lt2>
      <a:accent1>
        <a:srgbClr val="4285F4"/>
      </a:accent1>
      <a:accent2>
        <a:srgbClr val="EA4335"/>
      </a:accent2>
      <a:accent3>
        <a:srgbClr val="FBBC05"/>
      </a:accent3>
      <a:accent4>
        <a:srgbClr val="34A853"/>
      </a:accent4>
      <a:accent5>
        <a:srgbClr val="185ABC"/>
      </a:accent5>
      <a:accent6>
        <a:srgbClr val="B31412"/>
      </a:accent6>
      <a:hlink>
        <a:srgbClr val="1A73E8"/>
      </a:hlink>
      <a:folHlink>
        <a:srgbClr val="7B1F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