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Google Sans"/>
      <p:regular r:id="rId33"/>
      <p:bold r:id="rId34"/>
      <p:italic r:id="rId35"/>
      <p:boldItalic r:id="rId36"/>
    </p:embeddedFont>
    <p:embeddedFont>
      <p:font typeface="Google Sans Medium"/>
      <p:regular r:id="rId37"/>
      <p:bold r:id="rId38"/>
      <p:italic r:id="rId39"/>
      <p:boldItalic r:id="rId40"/>
    </p:embeddedFont>
    <p:embeddedFont>
      <p:font typeface="Helvetica Neue Light"/>
      <p:regular r:id="rId41"/>
      <p:bold r:id="rId42"/>
      <p:italic r:id="rId43"/>
      <p:boldItalic r:id="rId44"/>
    </p:embeddedFont>
    <p:embeddedFont>
      <p:font typeface="Roboto Mono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ogleSansMedium-boldItalic.fntdata"/><Relationship Id="rId20" Type="http://schemas.openxmlformats.org/officeDocument/2006/relationships/slide" Target="slides/slide16.xml"/><Relationship Id="rId42" Type="http://schemas.openxmlformats.org/officeDocument/2006/relationships/font" Target="fonts/HelveticaNeueLight-bold.fntdata"/><Relationship Id="rId41" Type="http://schemas.openxmlformats.org/officeDocument/2006/relationships/font" Target="fonts/HelveticaNeueLight-regular.fntdata"/><Relationship Id="rId22" Type="http://schemas.openxmlformats.org/officeDocument/2006/relationships/slide" Target="slides/slide18.xml"/><Relationship Id="rId44" Type="http://schemas.openxmlformats.org/officeDocument/2006/relationships/font" Target="fonts/HelveticaNeueLight-boldItalic.fntdata"/><Relationship Id="rId21" Type="http://schemas.openxmlformats.org/officeDocument/2006/relationships/slide" Target="slides/slide17.xml"/><Relationship Id="rId43" Type="http://schemas.openxmlformats.org/officeDocument/2006/relationships/font" Target="fonts/HelveticaNeueLight-italic.fntdata"/><Relationship Id="rId24" Type="http://schemas.openxmlformats.org/officeDocument/2006/relationships/slide" Target="slides/slide20.xml"/><Relationship Id="rId46" Type="http://schemas.openxmlformats.org/officeDocument/2006/relationships/font" Target="fonts/RobotoMono-bold.fntdata"/><Relationship Id="rId23" Type="http://schemas.openxmlformats.org/officeDocument/2006/relationships/slide" Target="slides/slide19.xml"/><Relationship Id="rId45" Type="http://schemas.openxmlformats.org/officeDocument/2006/relationships/font" Target="fonts/RobotoMon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8" Type="http://schemas.openxmlformats.org/officeDocument/2006/relationships/font" Target="fonts/RobotoMono-boldItalic.fntdata"/><Relationship Id="rId25" Type="http://schemas.openxmlformats.org/officeDocument/2006/relationships/slide" Target="slides/slide21.xml"/><Relationship Id="rId47" Type="http://schemas.openxmlformats.org/officeDocument/2006/relationships/font" Target="fonts/RobotoMono-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7.xml"/><Relationship Id="rId33" Type="http://schemas.openxmlformats.org/officeDocument/2006/relationships/font" Target="fonts/GoogleSans-regular.fntdata"/><Relationship Id="rId10" Type="http://schemas.openxmlformats.org/officeDocument/2006/relationships/slide" Target="slides/slide6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9.xml"/><Relationship Id="rId35" Type="http://schemas.openxmlformats.org/officeDocument/2006/relationships/font" Target="fonts/GoogleSans-italic.fntdata"/><Relationship Id="rId12" Type="http://schemas.openxmlformats.org/officeDocument/2006/relationships/slide" Target="slides/slide8.xml"/><Relationship Id="rId34" Type="http://schemas.openxmlformats.org/officeDocument/2006/relationships/font" Target="fonts/GoogleSans-bold.fntdata"/><Relationship Id="rId15" Type="http://schemas.openxmlformats.org/officeDocument/2006/relationships/slide" Target="slides/slide11.xml"/><Relationship Id="rId37" Type="http://schemas.openxmlformats.org/officeDocument/2006/relationships/font" Target="fonts/GoogleSansMedium-regular.fntdata"/><Relationship Id="rId14" Type="http://schemas.openxmlformats.org/officeDocument/2006/relationships/slide" Target="slides/slide10.xml"/><Relationship Id="rId36" Type="http://schemas.openxmlformats.org/officeDocument/2006/relationships/font" Target="fonts/GoogleSans-boldItalic.fntdata"/><Relationship Id="rId17" Type="http://schemas.openxmlformats.org/officeDocument/2006/relationships/slide" Target="slides/slide13.xml"/><Relationship Id="rId39" Type="http://schemas.openxmlformats.org/officeDocument/2006/relationships/font" Target="fonts/GoogleSansMedium-italic.fntdata"/><Relationship Id="rId16" Type="http://schemas.openxmlformats.org/officeDocument/2006/relationships/slide" Target="slides/slide12.xml"/><Relationship Id="rId38" Type="http://schemas.openxmlformats.org/officeDocument/2006/relationships/font" Target="fonts/GoogleSansMedium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foot-shoe-woman-feet-female-blue-1560814/" TargetMode="External"/><Relationship Id="rId3" Type="http://schemas.openxmlformats.org/officeDocument/2006/relationships/hyperlink" Target="https://pixabay.com/photos/shoes-laces-shop-shopping-shelf-428606/" TargetMode="External"/><Relationship Id="rId4" Type="http://schemas.openxmlformats.org/officeDocument/2006/relationships/hyperlink" Target="https://pixabay.com/photos/marriage-bridal-wedding-shoes-636018/" TargetMode="External"/><Relationship Id="rId5" Type="http://schemas.openxmlformats.org/officeDocument/2006/relationships/hyperlink" Target="https://pixabay.com/photos/alone-feet-shoes-laces-sneakers-1869914/" TargetMode="Externa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shoes-a-lot-of-shoes-fastening-shoes-2583084/#_=_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4db9f9f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4db9f9f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8d1361fb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8d1361fb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8d1361fb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8d1361fb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8d1361fb8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98d1361fb8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98d1361fb8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98d1361fb8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97e1f7f009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97e1f7f009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97e1f7f009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97e1f7f009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98d1361fb8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98d1361fb8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8d1361fb8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98d1361fb8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98d1361fb8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98d1361fb8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8d1361fb8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98d1361fb8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8d1361fb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98d1361fb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images cc0 from pixabay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https://pixabay.com/photos/foot-shoe-woman-feet-female-blue-1560814/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https://pixabay.com/photos/shoes-laces-shop-shopping-shelf-428606/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https://pixabay.com/photos/marriage-bridal-wedding-shoes-636018/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https://pixabay.com/photos/alone-feet-shoes-laces-sneakers-1869914/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8d1361fb8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8d1361fb8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8d1361fb8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98d1361fb8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98d1361fb8_0_3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98d1361fb8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98d1361fb8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98d1361fb8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4f240be4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94f240be4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8d1361fb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8d1361fb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8d1361fb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8d1361fb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https://pixabay.com/photos/shoes-a-lot-of-shoes-fastening-shoes-2583084/#_=_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98d1361fb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98d1361fb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8d1361fb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8d1361fb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8d1361fb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8d1361fb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https://pixabay.com/photos/high-heeled-shoes-pumps-2781084/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8d1361fb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8d1361fb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8d1361fb8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98d1361fb8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22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457200" y="1203480"/>
            <a:ext cx="8229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3pPr>
            <a:lvl4pPr indent="-228600" lvl="3" marL="1828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5pPr>
            <a:lvl6pPr indent="-228600" lvl="5" marL="27432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6pPr>
            <a:lvl7pPr indent="-228600" lvl="6" marL="32004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 algn="l">
              <a:spcBef>
                <a:spcPts val="22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issues you might face</a:t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from zero...</a:t>
            </a:r>
            <a:endParaRPr/>
          </a:p>
        </p:txBody>
      </p:sp>
      <p:sp>
        <p:nvSpPr>
          <p:cNvPr id="93" name="Google Shape;93;p21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Laurence Moroney, Google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334750" y="250775"/>
            <a:ext cx="39690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4303625" y="250775"/>
            <a:ext cx="2303400" cy="576000"/>
          </a:xfrm>
          <a:prstGeom prst="roundRect">
            <a:avLst>
              <a:gd fmla="val 0" name="adj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6602650" y="250775"/>
            <a:ext cx="1833300" cy="5760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</a:t>
            </a: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443825" y="1035500"/>
            <a:ext cx="3859800" cy="12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The network ‘sees’ a subset of your data. You can use an unseen subset to measure its accuracy while training (validation), and then another subset to measure its accuracy after it’s finished training (test).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/>
          <p:nvPr/>
        </p:nvSpPr>
        <p:spPr>
          <a:xfrm>
            <a:off x="334750" y="250775"/>
            <a:ext cx="39690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2" name="Google Shape;162;p31"/>
          <p:cNvSpPr/>
          <p:nvPr/>
        </p:nvSpPr>
        <p:spPr>
          <a:xfrm>
            <a:off x="6602650" y="250775"/>
            <a:ext cx="1833300" cy="5760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63" name="Google Shape;163;p31"/>
          <p:cNvSpPr/>
          <p:nvPr/>
        </p:nvSpPr>
        <p:spPr>
          <a:xfrm>
            <a:off x="716075" y="126117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1"/>
          <p:cNvSpPr/>
          <p:nvPr/>
        </p:nvSpPr>
        <p:spPr>
          <a:xfrm>
            <a:off x="716075" y="18338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716075" y="240642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1"/>
          <p:cNvSpPr/>
          <p:nvPr/>
        </p:nvSpPr>
        <p:spPr>
          <a:xfrm>
            <a:off x="716075" y="297905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1"/>
          <p:cNvSpPr/>
          <p:nvPr/>
        </p:nvSpPr>
        <p:spPr>
          <a:xfrm>
            <a:off x="1387925" y="1551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1"/>
          <p:cNvSpPr/>
          <p:nvPr/>
        </p:nvSpPr>
        <p:spPr>
          <a:xfrm>
            <a:off x="1387925" y="2147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1"/>
          <p:cNvSpPr/>
          <p:nvPr/>
        </p:nvSpPr>
        <p:spPr>
          <a:xfrm>
            <a:off x="1387925" y="2743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1"/>
          <p:cNvSpPr/>
          <p:nvPr/>
        </p:nvSpPr>
        <p:spPr>
          <a:xfrm>
            <a:off x="2059775" y="19252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1"/>
          <p:cNvSpPr/>
          <p:nvPr/>
        </p:nvSpPr>
        <p:spPr>
          <a:xfrm>
            <a:off x="2059775" y="25212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2" name="Google Shape;172;p31"/>
          <p:cNvCxnSpPr>
            <a:stCxn id="163" idx="6"/>
            <a:endCxn id="167" idx="2"/>
          </p:cNvCxnSpPr>
          <p:nvPr/>
        </p:nvCxnSpPr>
        <p:spPr>
          <a:xfrm>
            <a:off x="1112975" y="1447925"/>
            <a:ext cx="275100" cy="290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31"/>
          <p:cNvCxnSpPr>
            <a:stCxn id="167" idx="2"/>
            <a:endCxn id="164" idx="6"/>
          </p:cNvCxnSpPr>
          <p:nvPr/>
        </p:nvCxnSpPr>
        <p:spPr>
          <a:xfrm flipH="1">
            <a:off x="1112825" y="1738450"/>
            <a:ext cx="275100" cy="28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31"/>
          <p:cNvCxnSpPr>
            <a:stCxn id="167" idx="2"/>
            <a:endCxn id="165" idx="6"/>
          </p:cNvCxnSpPr>
          <p:nvPr/>
        </p:nvCxnSpPr>
        <p:spPr>
          <a:xfrm flipH="1">
            <a:off x="1112825" y="1738450"/>
            <a:ext cx="275100" cy="854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31"/>
          <p:cNvCxnSpPr>
            <a:stCxn id="167" idx="2"/>
            <a:endCxn id="166" idx="6"/>
          </p:cNvCxnSpPr>
          <p:nvPr/>
        </p:nvCxnSpPr>
        <p:spPr>
          <a:xfrm flipH="1">
            <a:off x="1112825" y="1738450"/>
            <a:ext cx="275100" cy="142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p31"/>
          <p:cNvCxnSpPr>
            <a:stCxn id="168" idx="2"/>
            <a:endCxn id="163" idx="6"/>
          </p:cNvCxnSpPr>
          <p:nvPr/>
        </p:nvCxnSpPr>
        <p:spPr>
          <a:xfrm rot="10800000">
            <a:off x="1112825" y="1447950"/>
            <a:ext cx="275100" cy="886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31"/>
          <p:cNvCxnSpPr>
            <a:stCxn id="168" idx="2"/>
            <a:endCxn id="164" idx="6"/>
          </p:cNvCxnSpPr>
          <p:nvPr/>
        </p:nvCxnSpPr>
        <p:spPr>
          <a:xfrm rot="10800000">
            <a:off x="1112825" y="2020650"/>
            <a:ext cx="275100" cy="313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31"/>
          <p:cNvCxnSpPr>
            <a:stCxn id="168" idx="2"/>
            <a:endCxn id="165" idx="6"/>
          </p:cNvCxnSpPr>
          <p:nvPr/>
        </p:nvCxnSpPr>
        <p:spPr>
          <a:xfrm flipH="1">
            <a:off x="1112825" y="2334450"/>
            <a:ext cx="275100" cy="258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1"/>
          <p:cNvCxnSpPr>
            <a:stCxn id="168" idx="2"/>
            <a:endCxn id="166" idx="6"/>
          </p:cNvCxnSpPr>
          <p:nvPr/>
        </p:nvCxnSpPr>
        <p:spPr>
          <a:xfrm flipH="1">
            <a:off x="1112825" y="2334450"/>
            <a:ext cx="275100" cy="83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1"/>
          <p:cNvCxnSpPr>
            <a:stCxn id="169" idx="2"/>
            <a:endCxn id="163" idx="6"/>
          </p:cNvCxnSpPr>
          <p:nvPr/>
        </p:nvCxnSpPr>
        <p:spPr>
          <a:xfrm rot="10800000">
            <a:off x="1112825" y="1447850"/>
            <a:ext cx="275100" cy="148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" name="Google Shape;181;p31"/>
          <p:cNvCxnSpPr>
            <a:stCxn id="169" idx="2"/>
            <a:endCxn id="164" idx="6"/>
          </p:cNvCxnSpPr>
          <p:nvPr/>
        </p:nvCxnSpPr>
        <p:spPr>
          <a:xfrm rot="10800000">
            <a:off x="1112825" y="2020550"/>
            <a:ext cx="275100" cy="909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2" name="Google Shape;182;p31"/>
          <p:cNvCxnSpPr>
            <a:stCxn id="169" idx="2"/>
            <a:endCxn id="165" idx="6"/>
          </p:cNvCxnSpPr>
          <p:nvPr/>
        </p:nvCxnSpPr>
        <p:spPr>
          <a:xfrm rot="10800000">
            <a:off x="1112825" y="2593250"/>
            <a:ext cx="275100" cy="337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" name="Google Shape;183;p31"/>
          <p:cNvCxnSpPr>
            <a:stCxn id="169" idx="2"/>
            <a:endCxn id="166" idx="6"/>
          </p:cNvCxnSpPr>
          <p:nvPr/>
        </p:nvCxnSpPr>
        <p:spPr>
          <a:xfrm flipH="1">
            <a:off x="1112825" y="2930450"/>
            <a:ext cx="275100" cy="235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" name="Google Shape;184;p31"/>
          <p:cNvCxnSpPr>
            <a:stCxn id="167" idx="6"/>
            <a:endCxn id="170" idx="2"/>
          </p:cNvCxnSpPr>
          <p:nvPr/>
        </p:nvCxnSpPr>
        <p:spPr>
          <a:xfrm>
            <a:off x="1784825" y="1738450"/>
            <a:ext cx="275100" cy="37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5" name="Google Shape;185;p31"/>
          <p:cNvCxnSpPr>
            <a:stCxn id="168" idx="6"/>
            <a:endCxn id="170" idx="2"/>
          </p:cNvCxnSpPr>
          <p:nvPr/>
        </p:nvCxnSpPr>
        <p:spPr>
          <a:xfrm flipH="1" rot="10800000">
            <a:off x="1784825" y="2111850"/>
            <a:ext cx="275100" cy="22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1"/>
          <p:cNvCxnSpPr>
            <a:stCxn id="169" idx="6"/>
            <a:endCxn id="170" idx="2"/>
          </p:cNvCxnSpPr>
          <p:nvPr/>
        </p:nvCxnSpPr>
        <p:spPr>
          <a:xfrm flipH="1" rot="10800000">
            <a:off x="1784825" y="2112050"/>
            <a:ext cx="275100" cy="81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31"/>
          <p:cNvCxnSpPr>
            <a:stCxn id="171" idx="2"/>
            <a:endCxn id="167" idx="6"/>
          </p:cNvCxnSpPr>
          <p:nvPr/>
        </p:nvCxnSpPr>
        <p:spPr>
          <a:xfrm rot="10800000">
            <a:off x="1784675" y="1738350"/>
            <a:ext cx="275100" cy="96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31"/>
          <p:cNvCxnSpPr>
            <a:stCxn id="171" idx="2"/>
            <a:endCxn id="168" idx="6"/>
          </p:cNvCxnSpPr>
          <p:nvPr/>
        </p:nvCxnSpPr>
        <p:spPr>
          <a:xfrm rot="10800000">
            <a:off x="1784675" y="2334450"/>
            <a:ext cx="275100" cy="37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31"/>
          <p:cNvCxnSpPr>
            <a:stCxn id="171" idx="2"/>
            <a:endCxn id="169" idx="6"/>
          </p:cNvCxnSpPr>
          <p:nvPr/>
        </p:nvCxnSpPr>
        <p:spPr>
          <a:xfrm flipH="1">
            <a:off x="1784675" y="2707950"/>
            <a:ext cx="275100" cy="22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31"/>
          <p:cNvCxnSpPr>
            <a:stCxn id="163" idx="2"/>
          </p:cNvCxnSpPr>
          <p:nvPr/>
        </p:nvCxnSpPr>
        <p:spPr>
          <a:xfrm rot="10800000">
            <a:off x="373775" y="144792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31"/>
          <p:cNvCxnSpPr/>
          <p:nvPr/>
        </p:nvCxnSpPr>
        <p:spPr>
          <a:xfrm rot="10800000">
            <a:off x="373775" y="202055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" name="Google Shape;192;p31"/>
          <p:cNvCxnSpPr/>
          <p:nvPr/>
        </p:nvCxnSpPr>
        <p:spPr>
          <a:xfrm rot="10800000">
            <a:off x="373775" y="259317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31"/>
          <p:cNvCxnSpPr/>
          <p:nvPr/>
        </p:nvCxnSpPr>
        <p:spPr>
          <a:xfrm rot="10800000">
            <a:off x="373775" y="316580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31"/>
          <p:cNvCxnSpPr>
            <a:endCxn id="170" idx="6"/>
          </p:cNvCxnSpPr>
          <p:nvPr/>
        </p:nvCxnSpPr>
        <p:spPr>
          <a:xfrm rot="10800000">
            <a:off x="2456675" y="2111950"/>
            <a:ext cx="378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31"/>
          <p:cNvCxnSpPr/>
          <p:nvPr/>
        </p:nvCxnSpPr>
        <p:spPr>
          <a:xfrm rot="10800000">
            <a:off x="2456825" y="270795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6" name="Google Shape;196;p31"/>
          <p:cNvSpPr txBox="1"/>
          <p:nvPr/>
        </p:nvSpPr>
        <p:spPr>
          <a:xfrm>
            <a:off x="2692625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0.999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7" name="Google Shape;197;p31"/>
          <p:cNvSpPr txBox="1"/>
          <p:nvPr/>
        </p:nvSpPr>
        <p:spPr>
          <a:xfrm>
            <a:off x="4991650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0.920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6824950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0.800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9" name="Google Shape;199;p31"/>
          <p:cNvSpPr/>
          <p:nvPr/>
        </p:nvSpPr>
        <p:spPr>
          <a:xfrm>
            <a:off x="4303625" y="250775"/>
            <a:ext cx="2303400" cy="576000"/>
          </a:xfrm>
          <a:prstGeom prst="roundRect">
            <a:avLst>
              <a:gd fmla="val 0" name="adj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/>
          <p:nvPr/>
        </p:nvSpPr>
        <p:spPr>
          <a:xfrm>
            <a:off x="6884950" y="868025"/>
            <a:ext cx="1551000" cy="31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 txBox="1"/>
          <p:nvPr/>
        </p:nvSpPr>
        <p:spPr>
          <a:xfrm>
            <a:off x="6850194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0.800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716075" y="126117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32"/>
          <p:cNvSpPr/>
          <p:nvPr/>
        </p:nvSpPr>
        <p:spPr>
          <a:xfrm>
            <a:off x="716075" y="18338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2"/>
          <p:cNvSpPr/>
          <p:nvPr/>
        </p:nvSpPr>
        <p:spPr>
          <a:xfrm>
            <a:off x="716075" y="240642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2"/>
          <p:cNvSpPr/>
          <p:nvPr/>
        </p:nvSpPr>
        <p:spPr>
          <a:xfrm>
            <a:off x="716075" y="297905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2"/>
          <p:cNvSpPr/>
          <p:nvPr/>
        </p:nvSpPr>
        <p:spPr>
          <a:xfrm>
            <a:off x="1387925" y="1551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2"/>
          <p:cNvSpPr/>
          <p:nvPr/>
        </p:nvSpPr>
        <p:spPr>
          <a:xfrm>
            <a:off x="1387925" y="2147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32"/>
          <p:cNvSpPr/>
          <p:nvPr/>
        </p:nvSpPr>
        <p:spPr>
          <a:xfrm>
            <a:off x="1387925" y="27437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2"/>
          <p:cNvSpPr/>
          <p:nvPr/>
        </p:nvSpPr>
        <p:spPr>
          <a:xfrm>
            <a:off x="2059775" y="19252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2"/>
          <p:cNvSpPr/>
          <p:nvPr/>
        </p:nvSpPr>
        <p:spPr>
          <a:xfrm>
            <a:off x="2059775" y="25212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5" name="Google Shape;215;p32"/>
          <p:cNvCxnSpPr>
            <a:stCxn id="206" idx="6"/>
            <a:endCxn id="210" idx="2"/>
          </p:cNvCxnSpPr>
          <p:nvPr/>
        </p:nvCxnSpPr>
        <p:spPr>
          <a:xfrm>
            <a:off x="1112975" y="1447925"/>
            <a:ext cx="275100" cy="290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32"/>
          <p:cNvCxnSpPr>
            <a:stCxn id="210" idx="2"/>
            <a:endCxn id="207" idx="6"/>
          </p:cNvCxnSpPr>
          <p:nvPr/>
        </p:nvCxnSpPr>
        <p:spPr>
          <a:xfrm flipH="1">
            <a:off x="1112825" y="1738450"/>
            <a:ext cx="275100" cy="282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32"/>
          <p:cNvCxnSpPr>
            <a:stCxn id="210" idx="2"/>
            <a:endCxn id="208" idx="6"/>
          </p:cNvCxnSpPr>
          <p:nvPr/>
        </p:nvCxnSpPr>
        <p:spPr>
          <a:xfrm flipH="1">
            <a:off x="1112825" y="1738450"/>
            <a:ext cx="275100" cy="854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32"/>
          <p:cNvCxnSpPr>
            <a:stCxn id="210" idx="2"/>
            <a:endCxn id="209" idx="6"/>
          </p:cNvCxnSpPr>
          <p:nvPr/>
        </p:nvCxnSpPr>
        <p:spPr>
          <a:xfrm flipH="1">
            <a:off x="1112825" y="1738450"/>
            <a:ext cx="275100" cy="1427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32"/>
          <p:cNvCxnSpPr>
            <a:stCxn id="211" idx="2"/>
            <a:endCxn id="206" idx="6"/>
          </p:cNvCxnSpPr>
          <p:nvPr/>
        </p:nvCxnSpPr>
        <p:spPr>
          <a:xfrm rot="10800000">
            <a:off x="1112825" y="1447950"/>
            <a:ext cx="275100" cy="886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32"/>
          <p:cNvCxnSpPr>
            <a:stCxn id="211" idx="2"/>
            <a:endCxn id="207" idx="6"/>
          </p:cNvCxnSpPr>
          <p:nvPr/>
        </p:nvCxnSpPr>
        <p:spPr>
          <a:xfrm rot="10800000">
            <a:off x="1112825" y="2020650"/>
            <a:ext cx="275100" cy="313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32"/>
          <p:cNvCxnSpPr>
            <a:stCxn id="211" idx="2"/>
            <a:endCxn id="208" idx="6"/>
          </p:cNvCxnSpPr>
          <p:nvPr/>
        </p:nvCxnSpPr>
        <p:spPr>
          <a:xfrm flipH="1">
            <a:off x="1112825" y="2334450"/>
            <a:ext cx="275100" cy="258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32"/>
          <p:cNvCxnSpPr>
            <a:stCxn id="211" idx="2"/>
            <a:endCxn id="209" idx="6"/>
          </p:cNvCxnSpPr>
          <p:nvPr/>
        </p:nvCxnSpPr>
        <p:spPr>
          <a:xfrm flipH="1">
            <a:off x="1112825" y="2334450"/>
            <a:ext cx="275100" cy="831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32"/>
          <p:cNvCxnSpPr>
            <a:stCxn id="212" idx="2"/>
            <a:endCxn id="206" idx="6"/>
          </p:cNvCxnSpPr>
          <p:nvPr/>
        </p:nvCxnSpPr>
        <p:spPr>
          <a:xfrm rot="10800000">
            <a:off x="1112825" y="1447850"/>
            <a:ext cx="275100" cy="148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2"/>
          <p:cNvCxnSpPr>
            <a:stCxn id="212" idx="2"/>
            <a:endCxn id="207" idx="6"/>
          </p:cNvCxnSpPr>
          <p:nvPr/>
        </p:nvCxnSpPr>
        <p:spPr>
          <a:xfrm rot="10800000">
            <a:off x="1112825" y="2020550"/>
            <a:ext cx="275100" cy="909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32"/>
          <p:cNvCxnSpPr>
            <a:stCxn id="212" idx="2"/>
            <a:endCxn id="208" idx="6"/>
          </p:cNvCxnSpPr>
          <p:nvPr/>
        </p:nvCxnSpPr>
        <p:spPr>
          <a:xfrm rot="10800000">
            <a:off x="1112825" y="2593250"/>
            <a:ext cx="275100" cy="337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32"/>
          <p:cNvCxnSpPr>
            <a:stCxn id="212" idx="2"/>
            <a:endCxn id="209" idx="6"/>
          </p:cNvCxnSpPr>
          <p:nvPr/>
        </p:nvCxnSpPr>
        <p:spPr>
          <a:xfrm flipH="1">
            <a:off x="1112825" y="2930450"/>
            <a:ext cx="275100" cy="235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32"/>
          <p:cNvCxnSpPr>
            <a:stCxn id="210" idx="6"/>
            <a:endCxn id="213" idx="2"/>
          </p:cNvCxnSpPr>
          <p:nvPr/>
        </p:nvCxnSpPr>
        <p:spPr>
          <a:xfrm>
            <a:off x="1784825" y="1738450"/>
            <a:ext cx="275100" cy="37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2"/>
          <p:cNvCxnSpPr>
            <a:stCxn id="211" idx="6"/>
            <a:endCxn id="213" idx="2"/>
          </p:cNvCxnSpPr>
          <p:nvPr/>
        </p:nvCxnSpPr>
        <p:spPr>
          <a:xfrm flipH="1" rot="10800000">
            <a:off x="1784825" y="2111850"/>
            <a:ext cx="275100" cy="22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32"/>
          <p:cNvCxnSpPr>
            <a:stCxn id="212" idx="6"/>
            <a:endCxn id="213" idx="2"/>
          </p:cNvCxnSpPr>
          <p:nvPr/>
        </p:nvCxnSpPr>
        <p:spPr>
          <a:xfrm flipH="1" rot="10800000">
            <a:off x="1784825" y="2112050"/>
            <a:ext cx="275100" cy="81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32"/>
          <p:cNvCxnSpPr>
            <a:stCxn id="214" idx="2"/>
            <a:endCxn id="210" idx="6"/>
          </p:cNvCxnSpPr>
          <p:nvPr/>
        </p:nvCxnSpPr>
        <p:spPr>
          <a:xfrm rot="10800000">
            <a:off x="1784675" y="1738350"/>
            <a:ext cx="275100" cy="969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2"/>
          <p:cNvCxnSpPr>
            <a:stCxn id="214" idx="2"/>
            <a:endCxn id="211" idx="6"/>
          </p:cNvCxnSpPr>
          <p:nvPr/>
        </p:nvCxnSpPr>
        <p:spPr>
          <a:xfrm rot="10800000">
            <a:off x="1784675" y="2334450"/>
            <a:ext cx="275100" cy="373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32"/>
          <p:cNvCxnSpPr>
            <a:stCxn id="214" idx="2"/>
            <a:endCxn id="212" idx="6"/>
          </p:cNvCxnSpPr>
          <p:nvPr/>
        </p:nvCxnSpPr>
        <p:spPr>
          <a:xfrm flipH="1">
            <a:off x="1784675" y="2707950"/>
            <a:ext cx="275100" cy="22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32"/>
          <p:cNvCxnSpPr>
            <a:stCxn id="206" idx="2"/>
          </p:cNvCxnSpPr>
          <p:nvPr/>
        </p:nvCxnSpPr>
        <p:spPr>
          <a:xfrm rot="10800000">
            <a:off x="373775" y="144792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32"/>
          <p:cNvCxnSpPr/>
          <p:nvPr/>
        </p:nvCxnSpPr>
        <p:spPr>
          <a:xfrm rot="10800000">
            <a:off x="373775" y="202055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32"/>
          <p:cNvCxnSpPr/>
          <p:nvPr/>
        </p:nvCxnSpPr>
        <p:spPr>
          <a:xfrm rot="10800000">
            <a:off x="373775" y="259317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32"/>
          <p:cNvCxnSpPr/>
          <p:nvPr/>
        </p:nvCxnSpPr>
        <p:spPr>
          <a:xfrm rot="10800000">
            <a:off x="373775" y="316580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32"/>
          <p:cNvCxnSpPr>
            <a:endCxn id="213" idx="6"/>
          </p:cNvCxnSpPr>
          <p:nvPr/>
        </p:nvCxnSpPr>
        <p:spPr>
          <a:xfrm rot="10800000">
            <a:off x="2456675" y="2111950"/>
            <a:ext cx="378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8" name="Google Shape;238;p32"/>
          <p:cNvCxnSpPr/>
          <p:nvPr/>
        </p:nvCxnSpPr>
        <p:spPr>
          <a:xfrm rot="10800000">
            <a:off x="2456825" y="270795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9" name="Google Shape;239;p32"/>
          <p:cNvSpPr/>
          <p:nvPr/>
        </p:nvSpPr>
        <p:spPr>
          <a:xfrm>
            <a:off x="334750" y="250775"/>
            <a:ext cx="39690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0" name="Google Shape;240;p32"/>
          <p:cNvSpPr/>
          <p:nvPr/>
        </p:nvSpPr>
        <p:spPr>
          <a:xfrm>
            <a:off x="6602650" y="250775"/>
            <a:ext cx="1833300" cy="5760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1" name="Google Shape;241;p32"/>
          <p:cNvSpPr txBox="1"/>
          <p:nvPr/>
        </p:nvSpPr>
        <p:spPr>
          <a:xfrm>
            <a:off x="2692625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0.999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2" name="Google Shape;242;p32"/>
          <p:cNvSpPr txBox="1"/>
          <p:nvPr/>
        </p:nvSpPr>
        <p:spPr>
          <a:xfrm>
            <a:off x="4991650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0.920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3" name="Google Shape;243;p32"/>
          <p:cNvSpPr/>
          <p:nvPr/>
        </p:nvSpPr>
        <p:spPr>
          <a:xfrm>
            <a:off x="4303625" y="250775"/>
            <a:ext cx="2303400" cy="576000"/>
          </a:xfrm>
          <a:prstGeom prst="roundRect">
            <a:avLst>
              <a:gd fmla="val 0" name="adj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/>
          <p:nvPr/>
        </p:nvSpPr>
        <p:spPr>
          <a:xfrm>
            <a:off x="6884950" y="868025"/>
            <a:ext cx="1551000" cy="31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3"/>
          <p:cNvSpPr/>
          <p:nvPr/>
        </p:nvSpPr>
        <p:spPr>
          <a:xfrm>
            <a:off x="716075" y="126117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716075" y="183380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"/>
          <p:cNvSpPr/>
          <p:nvPr/>
        </p:nvSpPr>
        <p:spPr>
          <a:xfrm>
            <a:off x="716075" y="240642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716075" y="2979050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1387925" y="2106207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1387925" y="272659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2059775" y="2104586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2059775" y="2724986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7" name="Google Shape;257;p33"/>
          <p:cNvCxnSpPr>
            <a:stCxn id="249" idx="6"/>
            <a:endCxn id="253" idx="2"/>
          </p:cNvCxnSpPr>
          <p:nvPr/>
        </p:nvCxnSpPr>
        <p:spPr>
          <a:xfrm>
            <a:off x="1112975" y="1447925"/>
            <a:ext cx="275100" cy="845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8" name="Google Shape;258;p33"/>
          <p:cNvCxnSpPr>
            <a:stCxn id="253" idx="2"/>
            <a:endCxn id="250" idx="6"/>
          </p:cNvCxnSpPr>
          <p:nvPr/>
        </p:nvCxnSpPr>
        <p:spPr>
          <a:xfrm rot="10800000">
            <a:off x="1112825" y="2020557"/>
            <a:ext cx="275100" cy="27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33"/>
          <p:cNvCxnSpPr>
            <a:stCxn id="253" idx="2"/>
            <a:endCxn id="251" idx="6"/>
          </p:cNvCxnSpPr>
          <p:nvPr/>
        </p:nvCxnSpPr>
        <p:spPr>
          <a:xfrm flipH="1">
            <a:off x="1112825" y="2292957"/>
            <a:ext cx="275100" cy="300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33"/>
          <p:cNvCxnSpPr>
            <a:stCxn id="253" idx="2"/>
            <a:endCxn id="252" idx="6"/>
          </p:cNvCxnSpPr>
          <p:nvPr/>
        </p:nvCxnSpPr>
        <p:spPr>
          <a:xfrm flipH="1">
            <a:off x="1112825" y="2292957"/>
            <a:ext cx="275100" cy="8727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1" name="Google Shape;261;p33"/>
          <p:cNvCxnSpPr>
            <a:stCxn id="254" idx="2"/>
            <a:endCxn id="249" idx="6"/>
          </p:cNvCxnSpPr>
          <p:nvPr/>
        </p:nvCxnSpPr>
        <p:spPr>
          <a:xfrm rot="10800000">
            <a:off x="1112825" y="1447845"/>
            <a:ext cx="275100" cy="1465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2" name="Google Shape;262;p33"/>
          <p:cNvCxnSpPr>
            <a:stCxn id="254" idx="2"/>
            <a:endCxn id="250" idx="6"/>
          </p:cNvCxnSpPr>
          <p:nvPr/>
        </p:nvCxnSpPr>
        <p:spPr>
          <a:xfrm rot="10800000">
            <a:off x="1112825" y="2020545"/>
            <a:ext cx="275100" cy="892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33"/>
          <p:cNvCxnSpPr>
            <a:stCxn id="254" idx="2"/>
            <a:endCxn id="251" idx="6"/>
          </p:cNvCxnSpPr>
          <p:nvPr/>
        </p:nvCxnSpPr>
        <p:spPr>
          <a:xfrm rot="10800000">
            <a:off x="1112825" y="2593245"/>
            <a:ext cx="275100" cy="320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4" name="Google Shape;264;p33"/>
          <p:cNvCxnSpPr>
            <a:stCxn id="254" idx="2"/>
            <a:endCxn id="252" idx="6"/>
          </p:cNvCxnSpPr>
          <p:nvPr/>
        </p:nvCxnSpPr>
        <p:spPr>
          <a:xfrm flipH="1">
            <a:off x="1112825" y="2913345"/>
            <a:ext cx="275100" cy="25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33"/>
          <p:cNvCxnSpPr>
            <a:stCxn id="253" idx="6"/>
            <a:endCxn id="255" idx="2"/>
          </p:cNvCxnSpPr>
          <p:nvPr/>
        </p:nvCxnSpPr>
        <p:spPr>
          <a:xfrm flipH="1" rot="10800000">
            <a:off x="1784825" y="2291457"/>
            <a:ext cx="275100" cy="1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33"/>
          <p:cNvCxnSpPr>
            <a:stCxn id="254" idx="6"/>
            <a:endCxn id="255" idx="2"/>
          </p:cNvCxnSpPr>
          <p:nvPr/>
        </p:nvCxnSpPr>
        <p:spPr>
          <a:xfrm flipH="1" rot="10800000">
            <a:off x="1784825" y="2291445"/>
            <a:ext cx="275100" cy="621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33"/>
          <p:cNvCxnSpPr>
            <a:stCxn id="256" idx="2"/>
            <a:endCxn id="253" idx="6"/>
          </p:cNvCxnSpPr>
          <p:nvPr/>
        </p:nvCxnSpPr>
        <p:spPr>
          <a:xfrm rot="10800000">
            <a:off x="1784675" y="2292836"/>
            <a:ext cx="275100" cy="618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33"/>
          <p:cNvCxnSpPr>
            <a:stCxn id="256" idx="2"/>
            <a:endCxn id="254" idx="6"/>
          </p:cNvCxnSpPr>
          <p:nvPr/>
        </p:nvCxnSpPr>
        <p:spPr>
          <a:xfrm flipH="1">
            <a:off x="1784675" y="2911736"/>
            <a:ext cx="275100" cy="15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33"/>
          <p:cNvCxnSpPr>
            <a:stCxn id="249" idx="2"/>
          </p:cNvCxnSpPr>
          <p:nvPr/>
        </p:nvCxnSpPr>
        <p:spPr>
          <a:xfrm rot="10800000">
            <a:off x="373775" y="144792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33"/>
          <p:cNvCxnSpPr/>
          <p:nvPr/>
        </p:nvCxnSpPr>
        <p:spPr>
          <a:xfrm rot="10800000">
            <a:off x="373775" y="202055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33"/>
          <p:cNvCxnSpPr/>
          <p:nvPr/>
        </p:nvCxnSpPr>
        <p:spPr>
          <a:xfrm rot="10800000">
            <a:off x="373775" y="259317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33"/>
          <p:cNvCxnSpPr/>
          <p:nvPr/>
        </p:nvCxnSpPr>
        <p:spPr>
          <a:xfrm rot="10800000">
            <a:off x="373775" y="3165800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33"/>
          <p:cNvCxnSpPr>
            <a:endCxn id="255" idx="6"/>
          </p:cNvCxnSpPr>
          <p:nvPr/>
        </p:nvCxnSpPr>
        <p:spPr>
          <a:xfrm rot="10800000">
            <a:off x="2456675" y="2291336"/>
            <a:ext cx="378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3"/>
          <p:cNvCxnSpPr/>
          <p:nvPr/>
        </p:nvCxnSpPr>
        <p:spPr>
          <a:xfrm rot="10800000">
            <a:off x="2456525" y="286212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5" name="Google Shape;275;p33"/>
          <p:cNvSpPr txBox="1"/>
          <p:nvPr/>
        </p:nvSpPr>
        <p:spPr>
          <a:xfrm>
            <a:off x="2692625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0.942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4991650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0.930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7" name="Google Shape;277;p33"/>
          <p:cNvSpPr txBox="1"/>
          <p:nvPr/>
        </p:nvSpPr>
        <p:spPr>
          <a:xfrm>
            <a:off x="6831729" y="826775"/>
            <a:ext cx="1611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Google Sans"/>
                <a:ea typeface="Google Sans"/>
                <a:cs typeface="Google Sans"/>
                <a:sym typeface="Google Sans"/>
              </a:rPr>
              <a:t>Accuracy: 0.925</a:t>
            </a:r>
            <a:endParaRPr b="1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716075" y="3590575"/>
            <a:ext cx="396900" cy="373500"/>
          </a:xfrm>
          <a:prstGeom prst="ellipse">
            <a:avLst/>
          </a:prstGeom>
          <a:solidFill>
            <a:srgbClr val="A51C30"/>
          </a:solidFill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9" name="Google Shape;279;p33"/>
          <p:cNvCxnSpPr/>
          <p:nvPr/>
        </p:nvCxnSpPr>
        <p:spPr>
          <a:xfrm rot="10800000">
            <a:off x="373775" y="3777325"/>
            <a:ext cx="3423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3"/>
          <p:cNvCxnSpPr>
            <a:stCxn id="254" idx="2"/>
            <a:endCxn id="278" idx="6"/>
          </p:cNvCxnSpPr>
          <p:nvPr/>
        </p:nvCxnSpPr>
        <p:spPr>
          <a:xfrm flipH="1">
            <a:off x="1112825" y="2913345"/>
            <a:ext cx="275100" cy="864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3"/>
          <p:cNvCxnSpPr>
            <a:stCxn id="278" idx="6"/>
            <a:endCxn id="253" idx="2"/>
          </p:cNvCxnSpPr>
          <p:nvPr/>
        </p:nvCxnSpPr>
        <p:spPr>
          <a:xfrm flipH="1" rot="10800000">
            <a:off x="1112975" y="2292925"/>
            <a:ext cx="275100" cy="1484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2" name="Google Shape;282;p33"/>
          <p:cNvSpPr/>
          <p:nvPr/>
        </p:nvSpPr>
        <p:spPr>
          <a:xfrm>
            <a:off x="2752775" y="868025"/>
            <a:ext cx="1551000" cy="31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334750" y="250775"/>
            <a:ext cx="39690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6602650" y="250775"/>
            <a:ext cx="1833300" cy="5760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Test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5" name="Google Shape;285;p33"/>
          <p:cNvSpPr/>
          <p:nvPr/>
        </p:nvSpPr>
        <p:spPr>
          <a:xfrm>
            <a:off x="4303625" y="250775"/>
            <a:ext cx="2303400" cy="576000"/>
          </a:xfrm>
          <a:prstGeom prst="roundRect">
            <a:avLst>
              <a:gd fmla="val 0" name="adj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5056025" y="868025"/>
            <a:ext cx="1551000" cy="3138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/>
        </p:nvSpPr>
        <p:spPr>
          <a:xfrm>
            <a:off x="0" y="0"/>
            <a:ext cx="9144000" cy="42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/>
        </p:nvSpPr>
        <p:spPr>
          <a:xfrm>
            <a:off x="0" y="0"/>
            <a:ext cx="9144000" cy="4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import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tensorflow </a:t>
            </a:r>
            <a:r>
              <a:rPr lang="en">
                <a:solidFill>
                  <a:srgbClr val="4DD0E1"/>
                </a:solidFill>
                <a:latin typeface="Roboto Mono"/>
                <a:ea typeface="Roboto Mono"/>
                <a:cs typeface="Roboto Mono"/>
                <a:sym typeface="Roboto Mono"/>
              </a:rPr>
              <a:t>as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data = tf.keras.datasets.mnist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(training_images, training_labels), (val_images, val_labels) = data.load_data()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training_images  = training_images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val_images = val_images / 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255.0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 = tf.keras.models.Sequential(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[tf.keras.layers.Flatten(input_shape=(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28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activation=tf.nn.relu),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tf.keras.layers.Dense(</a:t>
            </a:r>
            <a:r>
              <a:rPr lang="en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10</a:t>
            </a:r>
            <a:r>
              <a:rPr lang="en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, activation=tf.nn.softmax)])</a:t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186875" y="1019925"/>
            <a:ext cx="3424200" cy="351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4012450" y="1019925"/>
            <a:ext cx="2392200" cy="351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/>
          <p:nvPr/>
        </p:nvSpPr>
        <p:spPr>
          <a:xfrm>
            <a:off x="0" y="0"/>
            <a:ext cx="91440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4" name="Google Shape;304;p36"/>
          <p:cNvSpPr/>
          <p:nvPr/>
        </p:nvSpPr>
        <p:spPr>
          <a:xfrm>
            <a:off x="1570150" y="82412"/>
            <a:ext cx="47880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7"/>
          <p:cNvSpPr txBox="1"/>
          <p:nvPr/>
        </p:nvSpPr>
        <p:spPr>
          <a:xfrm>
            <a:off x="0" y="0"/>
            <a:ext cx="91440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50" y="854525"/>
            <a:ext cx="8407144" cy="18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7"/>
          <p:cNvSpPr/>
          <p:nvPr/>
        </p:nvSpPr>
        <p:spPr>
          <a:xfrm>
            <a:off x="1570150" y="82412"/>
            <a:ext cx="47880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8"/>
          <p:cNvSpPr txBox="1"/>
          <p:nvPr/>
        </p:nvSpPr>
        <p:spPr>
          <a:xfrm>
            <a:off x="0" y="0"/>
            <a:ext cx="9144000" cy="1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17" name="Google Shape;3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50" y="854525"/>
            <a:ext cx="8407144" cy="18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/>
          <p:nvPr/>
        </p:nvSpPr>
        <p:spPr>
          <a:xfrm>
            <a:off x="6771450" y="2507525"/>
            <a:ext cx="1595400" cy="2436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1570150" y="82412"/>
            <a:ext cx="4788000" cy="314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/>
          <p:nvPr/>
        </p:nvSpPr>
        <p:spPr>
          <a:xfrm>
            <a:off x="0" y="0"/>
            <a:ext cx="91440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validation_data=(val_images, val_labels),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     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1517625" y="483025"/>
            <a:ext cx="6031200" cy="4359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022875" cy="26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275" y="152400"/>
            <a:ext cx="4013557" cy="26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805100"/>
            <a:ext cx="3864275" cy="21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 rotWithShape="1">
          <a:blip r:embed="rId6">
            <a:alphaModFix/>
          </a:blip>
          <a:srcRect b="0" l="26213" r="30459" t="0"/>
          <a:stretch/>
        </p:blipFill>
        <p:spPr>
          <a:xfrm>
            <a:off x="4016676" y="2805100"/>
            <a:ext cx="1414949" cy="21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/>
          <p:nvPr/>
        </p:nvSpPr>
        <p:spPr>
          <a:xfrm>
            <a:off x="0" y="0"/>
            <a:ext cx="91440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validation_data=(val_images, val_labels),               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31" name="Google Shape;33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00" y="1583125"/>
            <a:ext cx="8839199" cy="1844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/>
          <p:nvPr/>
        </p:nvSpPr>
        <p:spPr>
          <a:xfrm>
            <a:off x="0" y="0"/>
            <a:ext cx="91440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model.fit(training_images, training_labels,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validation_data=(val_images, val_labels),                 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          epochs=</a:t>
            </a:r>
            <a:r>
              <a:rPr lang="en" sz="1950">
                <a:solidFill>
                  <a:srgbClr val="FBC02D"/>
                </a:solidFill>
                <a:latin typeface="Roboto Mono"/>
                <a:ea typeface="Roboto Mono"/>
                <a:cs typeface="Roboto Mono"/>
                <a:sym typeface="Roboto Mono"/>
              </a:rPr>
              <a:t>20</a:t>
            </a: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37" name="Google Shape;3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00" y="1583125"/>
            <a:ext cx="8839199" cy="18446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1"/>
          <p:cNvSpPr/>
          <p:nvPr/>
        </p:nvSpPr>
        <p:spPr>
          <a:xfrm>
            <a:off x="4817250" y="1658050"/>
            <a:ext cx="1113000" cy="1835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1"/>
          <p:cNvSpPr/>
          <p:nvPr/>
        </p:nvSpPr>
        <p:spPr>
          <a:xfrm>
            <a:off x="7218675" y="1654050"/>
            <a:ext cx="1365000" cy="1835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/>
        </p:nvSpPr>
        <p:spPr>
          <a:xfrm>
            <a:off x="0" y="0"/>
            <a:ext cx="91440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model.evaluate(test_images, test_labels)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45" name="Google Shape;34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0" y="793000"/>
            <a:ext cx="8839203" cy="288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3"/>
          <p:cNvSpPr txBox="1"/>
          <p:nvPr/>
        </p:nvSpPr>
        <p:spPr>
          <a:xfrm>
            <a:off x="0" y="0"/>
            <a:ext cx="9144000" cy="18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50">
                <a:solidFill>
                  <a:srgbClr val="ECEFF1"/>
                </a:solidFill>
                <a:latin typeface="Roboto Mono"/>
                <a:ea typeface="Roboto Mono"/>
                <a:cs typeface="Roboto Mono"/>
                <a:sym typeface="Roboto Mono"/>
              </a:rPr>
              <a:t>model.evaluate(test_images, test_labels)</a:t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50"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EFF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4DD0E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0" y="793000"/>
            <a:ext cx="8839203" cy="28810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3"/>
          <p:cNvSpPr/>
          <p:nvPr/>
        </p:nvSpPr>
        <p:spPr>
          <a:xfrm>
            <a:off x="7108725" y="836675"/>
            <a:ext cx="1671600" cy="2061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4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Quiz!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344500" y="1718700"/>
            <a:ext cx="4091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Get as many examples of shoes as possible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Train using these examples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Profit!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take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9143997" cy="5143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take</a:t>
            </a:r>
            <a:endParaRPr/>
          </a:p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344500" y="1718700"/>
            <a:ext cx="4091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Get as many examples of shoes as possible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Train using these examples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Profit!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5198475" y="1081700"/>
            <a:ext cx="35877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.920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.935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.947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.961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.977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.995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1.00</a:t>
            </a:r>
            <a:endParaRPr sz="1650">
              <a:solidFill>
                <a:srgbClr val="C5392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take</a:t>
            </a:r>
            <a:endParaRPr/>
          </a:p>
        </p:txBody>
      </p:sp>
      <p:sp>
        <p:nvSpPr>
          <p:cNvPr id="125" name="Google Shape;125;p26"/>
          <p:cNvSpPr txBox="1"/>
          <p:nvPr>
            <p:ph idx="1" type="body"/>
          </p:nvPr>
        </p:nvSpPr>
        <p:spPr>
          <a:xfrm>
            <a:off x="344500" y="1718700"/>
            <a:ext cx="4091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Get as many examples of shoes as possible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Train using these examples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Profit!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26"/>
          <p:cNvSpPr txBox="1"/>
          <p:nvPr/>
        </p:nvSpPr>
        <p:spPr>
          <a:xfrm>
            <a:off x="5198475" y="1081700"/>
            <a:ext cx="3587700" cy="19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.920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.935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.947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.961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.977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.995</a:t>
            </a:r>
            <a:endParaRPr sz="1650">
              <a:solidFill>
                <a:srgbClr val="37474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50">
                <a:solidFill>
                  <a:srgbClr val="37474F"/>
                </a:solidFill>
                <a:latin typeface="Roboto Mono"/>
                <a:ea typeface="Roboto Mono"/>
                <a:cs typeface="Roboto Mono"/>
                <a:sym typeface="Roboto Mono"/>
              </a:rPr>
              <a:t>Training accuracy: </a:t>
            </a:r>
            <a:r>
              <a:rPr lang="en" sz="1650">
                <a:solidFill>
                  <a:srgbClr val="C53929"/>
                </a:solidFill>
                <a:latin typeface="Roboto Mono"/>
                <a:ea typeface="Roboto Mono"/>
                <a:cs typeface="Roboto Mono"/>
                <a:sym typeface="Roboto Mono"/>
              </a:rPr>
              <a:t>1.00</a:t>
            </a:r>
            <a:endParaRPr sz="1650">
              <a:solidFill>
                <a:srgbClr val="C5392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413450" y="2840950"/>
            <a:ext cx="1282500" cy="3264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5198475" y="2668700"/>
            <a:ext cx="3089700" cy="246300"/>
          </a:xfrm>
          <a:prstGeom prst="rect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Steps to take</a:t>
            </a:r>
            <a:endParaRPr/>
          </a:p>
        </p:txBody>
      </p:sp>
      <p:sp>
        <p:nvSpPr>
          <p:cNvPr id="134" name="Google Shape;134;p27"/>
          <p:cNvSpPr txBox="1"/>
          <p:nvPr>
            <p:ph idx="1" type="body"/>
          </p:nvPr>
        </p:nvSpPr>
        <p:spPr>
          <a:xfrm>
            <a:off x="344500" y="1718700"/>
            <a:ext cx="40914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 strike="sngStrike">
                <a:latin typeface="Google Sans"/>
                <a:ea typeface="Google Sans"/>
                <a:cs typeface="Google Sans"/>
                <a:sym typeface="Google Sans"/>
              </a:rPr>
              <a:t>Get as many examples of shoes as possible</a:t>
            </a:r>
            <a:endParaRPr strike="sngStrike"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 strike="sngStrike">
                <a:latin typeface="Google Sans"/>
                <a:ea typeface="Google Sans"/>
                <a:cs typeface="Google Sans"/>
                <a:sym typeface="Google Sans"/>
              </a:rPr>
              <a:t>Train using these examples</a:t>
            </a:r>
            <a:endParaRPr strike="sngStrike">
              <a:latin typeface="Google Sans"/>
              <a:ea typeface="Google Sans"/>
              <a:cs typeface="Google Sans"/>
              <a:sym typeface="Google San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Google Sans"/>
              <a:buAutoNum type="arabicPeriod"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Profit?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700" y="316825"/>
            <a:ext cx="4403301" cy="2875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8"/>
          <p:cNvSpPr/>
          <p:nvPr/>
        </p:nvSpPr>
        <p:spPr>
          <a:xfrm>
            <a:off x="334750" y="250775"/>
            <a:ext cx="81012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1" name="Google Shape;141;p28"/>
          <p:cNvSpPr txBox="1"/>
          <p:nvPr/>
        </p:nvSpPr>
        <p:spPr>
          <a:xfrm>
            <a:off x="583775" y="965450"/>
            <a:ext cx="38598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The network ‘sees’ everything. Has no context for measuring how well it does with data it has never previously been exposed to.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334750" y="250775"/>
            <a:ext cx="5746500" cy="5760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20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7" name="Google Shape;147;p29"/>
          <p:cNvSpPr/>
          <p:nvPr/>
        </p:nvSpPr>
        <p:spPr>
          <a:xfrm>
            <a:off x="6081250" y="250775"/>
            <a:ext cx="2354700" cy="576000"/>
          </a:xfrm>
          <a:prstGeom prst="roundRect">
            <a:avLst>
              <a:gd fmla="val 0" name="adj"/>
            </a:avLst>
          </a:prstGeom>
          <a:solidFill>
            <a:srgbClr val="990000"/>
          </a:solidFill>
          <a:ln cap="flat" cmpd="sng" w="9525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Validation Data</a:t>
            </a:r>
            <a:endParaRPr b="1" sz="20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599325" y="988800"/>
            <a:ext cx="38598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The network ‘sees’ a subset of your data. You can use the rest to measure its performance against previously unseen data.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