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Google Sans"/>
      <p:regular r:id="rId28"/>
      <p:bold r:id="rId29"/>
      <p:italic r:id="rId30"/>
      <p:boldItalic r:id="rId31"/>
    </p:embeddedFont>
    <p:embeddedFont>
      <p:font typeface="Google Sans Medium"/>
      <p:regular r:id="rId32"/>
      <p:bold r:id="rId33"/>
      <p:italic r:id="rId34"/>
      <p:boldItalic r:id="rId35"/>
    </p:embeddedFont>
    <p:embeddedFont>
      <p:font typeface="Helvetica Neue Ligh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4" name="Dhilan Ramaprasad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GoogleSans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Google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GoogleSans-boldItalic.fntdata"/><Relationship Id="rId30" Type="http://schemas.openxmlformats.org/officeDocument/2006/relationships/font" Target="fonts/GoogleSans-italic.fntdata"/><Relationship Id="rId11" Type="http://schemas.openxmlformats.org/officeDocument/2006/relationships/slide" Target="slides/slide6.xml"/><Relationship Id="rId33" Type="http://schemas.openxmlformats.org/officeDocument/2006/relationships/font" Target="fonts/GoogleSansMedium-bold.fntdata"/><Relationship Id="rId10" Type="http://schemas.openxmlformats.org/officeDocument/2006/relationships/slide" Target="slides/slide5.xml"/><Relationship Id="rId32" Type="http://schemas.openxmlformats.org/officeDocument/2006/relationships/font" Target="fonts/GoogleSansMedium-regular.fntdata"/><Relationship Id="rId13" Type="http://schemas.openxmlformats.org/officeDocument/2006/relationships/slide" Target="slides/slide8.xml"/><Relationship Id="rId35" Type="http://schemas.openxmlformats.org/officeDocument/2006/relationships/font" Target="fonts/GoogleSansMedium-boldItalic.fntdata"/><Relationship Id="rId12" Type="http://schemas.openxmlformats.org/officeDocument/2006/relationships/slide" Target="slides/slide7.xml"/><Relationship Id="rId34" Type="http://schemas.openxmlformats.org/officeDocument/2006/relationships/font" Target="fonts/GoogleSansMedium-italic.fntdata"/><Relationship Id="rId15" Type="http://schemas.openxmlformats.org/officeDocument/2006/relationships/slide" Target="slides/slide10.xml"/><Relationship Id="rId37" Type="http://schemas.openxmlformats.org/officeDocument/2006/relationships/font" Target="fonts/HelveticaNeueLight-bold.fntdata"/><Relationship Id="rId14" Type="http://schemas.openxmlformats.org/officeDocument/2006/relationships/slide" Target="slides/slide9.xml"/><Relationship Id="rId36" Type="http://schemas.openxmlformats.org/officeDocument/2006/relationships/font" Target="fonts/HelveticaNeueLight-regular.fntdata"/><Relationship Id="rId17" Type="http://schemas.openxmlformats.org/officeDocument/2006/relationships/slide" Target="slides/slide12.xml"/><Relationship Id="rId39" Type="http://schemas.openxmlformats.org/officeDocument/2006/relationships/font" Target="fonts/HelveticaNeueLight-boldItalic.fntdata"/><Relationship Id="rId16" Type="http://schemas.openxmlformats.org/officeDocument/2006/relationships/slide" Target="slides/slide11.xml"/><Relationship Id="rId38" Type="http://schemas.openxmlformats.org/officeDocument/2006/relationships/font" Target="fonts/HelveticaNeueLight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10-06T16:13:33.990">
    <p:pos x="1534" y="707"/>
    <p:text>@vj@eecs.harvard.edu If we're going to use this, try to draw attention to specific image features (large heatsinks, complicated PCBs and ??? RTL designs??? while explicitly mentioning Google TPUv2.
_Assigned to Vijay Janapa Reddi_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0-10-06T16:13:49.411">
    <p:pos x="973" y="565"/>
    <p:text>@vj@eecs.harvard.edu again mention specific image feature if possible.
_Assigned to Vijay Janapa Reddi_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0-10-06T16:15:11.824">
    <p:pos x="0" y="0"/>
    <p:text>If possible, remain detailed and explicit.  What is important about this?  International datacenter growth (netherlands)?  Cooling near water? @vj@eecs.harvard.edu
_Assigned to Vijay Janapa Reddi_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0-10-06T16:16:32.745">
    <p:pos x="2872" y="268"/>
    <p:text>Probably safe to use this as fair use b/c not highly-creative work.  But would be great to make explicit mention of the graph features that matter and justify this data visualization—best model would be top-left small dot (less memory) for TinyML @vj@eecs.harvard.edu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gle.com/about/datacenters/locations/eemshaven/#:~:text=Google%20is%20proud%20to%20call,one%20of%20our%20data%20centers.&amp;text=This%20will%20bring%20our%20total,catering%20staff%2C%20and%20facility%20managers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ib.dr.iastate.edu/cgi/viewcontent.cgi?article=8563&amp;context=etd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heartbeat.fritz.ai/step-by-step-use-of-google-colab-free-tpu-75f8629492b3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4db9f9f7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4db9f9f7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81a4d705c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981a4d705c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https://www.google.com/about/datacenters/locations/eemshaven/#:~:text=Google%20is%20proud%20to%20call,one%20of%20our%20data%20centers.&amp;text=This%20will%20bring%20our%20total,catering%20staff%2C%20and%20facility%20managers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to remain explicit--international growth, Netherlands, what is important about the international/European growth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c6b77f06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9c6b77f06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c6b8d6af9_3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c6b8d6af9_3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https://lib.dr.iastate.edu/cgi/viewcontent.cgi?article=8563&amp;context=etd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Increase in creativity -- harder to justify fair use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dad251a14_3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9dad251a14_3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https://lib.dr.iastate.edu/cgi/viewcontent.cgi?article=8563&amp;context=etd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dad251a14_3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dad251a14_3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https://lib.dr.iastate.edu/cgi/viewcontent.cgi?article=8563&amp;context=etd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9dad251a14_3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9dad251a14_3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https://lib.dr.iastate.edu/cgi/viewcontent.cgi?article=8563&amp;context=etd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dad251a14_3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9dad251a14_3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https://lib.dr.iastate.edu/cgi/viewcontent.cgi?article=8563&amp;context=etd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dad251a14_3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9dad251a14_3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https://lib.dr.iastate.edu/cgi/viewcontent.cgi?article=8563&amp;context=etd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9bcec672d6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9bcec672d6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c6b8d6af9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c6b8d6af9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dad68c7fb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dad68c7fb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dad251a14_1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dad251a14_1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rPr>
              <a:t>Machine learning models are </a:t>
            </a:r>
            <a:r>
              <a:rPr b="1" lang="en" sz="1200">
                <a:solidFill>
                  <a:srgbClr val="B31412"/>
                </a:solidFill>
                <a:latin typeface="Roboto"/>
                <a:ea typeface="Roboto"/>
                <a:cs typeface="Roboto"/>
                <a:sym typeface="Roboto"/>
              </a:rPr>
              <a:t>growing fast in complexity</a:t>
            </a:r>
            <a:endParaRPr sz="1200">
              <a:solidFill>
                <a:srgbClr val="5F636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rPr>
              <a:t>NLP models have </a:t>
            </a:r>
            <a:r>
              <a:rPr b="1" lang="en" sz="1200">
                <a:solidFill>
                  <a:srgbClr val="B31412"/>
                </a:solidFill>
                <a:latin typeface="Roboto"/>
                <a:ea typeface="Roboto"/>
                <a:cs typeface="Roboto"/>
                <a:sym typeface="Roboto"/>
              </a:rPr>
              <a:t>increased by ??X</a:t>
            </a:r>
            <a:r>
              <a:rPr lang="en" sz="1200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rPr>
              <a:t> between 2018 and 2020</a:t>
            </a:r>
            <a:endParaRPr sz="5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dad251a14_1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dad251a14_1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200"/>
              <a:buFont typeface="Roboto"/>
              <a:buChar char="●"/>
            </a:pPr>
            <a:r>
              <a:rPr lang="en">
                <a:solidFill>
                  <a:schemeClr val="dk1"/>
                </a:solidFill>
              </a:rPr>
              <a:t>https://openai.com/blog/ai-and-compute/</a:t>
            </a:r>
            <a:endParaRPr sz="5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dad251a14_1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dad251a14_1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200"/>
              <a:buFont typeface="Roboto"/>
              <a:buChar char="●"/>
            </a:pPr>
            <a:r>
              <a:t/>
            </a:r>
            <a:endParaRPr sz="5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81a4d705c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81a4d705c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https://heartbeat.fritz.ai/step-by-step-use-of-google-colab-free-tpu-75f8629492b3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Hook visual aspect of the image--something we can see in the chip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Fair use won’t cover decorative/illustrative purposes--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c6b77f06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9c6b77f06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https://moorinsightsstrategy.com/google-cloud-tpu-strategic-implications-for-google-nvidia-and-the-machine-learning-industry/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c6b8d6af9_3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9c6b8d6af9_3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https://venturebeat.com/2018/06/19/googles-cloud-tpu-comes-to-europe-and-asia-with-preemptible-pricing/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Crimson">
  <p:cSld name="CUSTOM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0" name="Google Shape;10;p2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Orange">
  <p:cSld name="TITLE_2_3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" name="Google Shape;50;p11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1" name="Google Shape;51;p11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44500" y="264375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3" name="Google Shape;53;p11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">
  <p:cSld name="TITLE_2_2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0" name="Google Shape;60;p13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">
  <p:cSld name="TITLE_2_2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3445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Blank">
  <p:cSld name="Blank_3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Crimson">
  <p:cSld name="CUSTOM_2_1_1"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1" name="Google Shape;71;p16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6"/>
          <p:cNvSpPr txBox="1"/>
          <p:nvPr>
            <p:ph idx="1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73" name="Google Shape;73;p16"/>
          <p:cNvSpPr txBox="1"/>
          <p:nvPr>
            <p:ph idx="2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Orange">
  <p:cSld name="CUSTOM_2_1_1_1">
    <p:bg>
      <p:bgPr>
        <a:solidFill>
          <a:srgbClr val="FFF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idx="1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7" name="Google Shape;77;p17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EA8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7"/>
          <p:cNvSpPr txBox="1"/>
          <p:nvPr>
            <p:ph idx="2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 1">
  <p:cSld name="TITLE_2_2_1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type="title"/>
          </p:nvPr>
        </p:nvSpPr>
        <p:spPr>
          <a:xfrm>
            <a:off x="3445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2" name="Google Shape;82;p18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 1">
  <p:cSld name="TITLE_2_2_1_2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7" name="Google Shape;87;p19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9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Orange">
  <p:cSld name="CUSTOM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4" name="Google Shape;14;p3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5" name="Google Shape;15;p3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rimson">
  <p:cSld name="TITLE_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Orange">
  <p:cSld name="TITLE_2_4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" name="Google Shape;21;p5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Crimson">
  <p:cSld name="TITLE_2_3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idx="1" type="body"/>
          </p:nvPr>
        </p:nvSpPr>
        <p:spPr>
          <a:xfrm>
            <a:off x="426300" y="17427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" name="Google Shape;24;p6"/>
          <p:cNvSpPr/>
          <p:nvPr/>
        </p:nvSpPr>
        <p:spPr>
          <a:xfrm>
            <a:off x="426300" y="264375"/>
            <a:ext cx="7797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5" name="Google Shape;25;p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" name="Google Shape;26;p6"/>
          <p:cNvSpPr txBox="1"/>
          <p:nvPr>
            <p:ph type="title"/>
          </p:nvPr>
        </p:nvSpPr>
        <p:spPr>
          <a:xfrm>
            <a:off x="344500" y="264375"/>
            <a:ext cx="77970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Orange">
  <p:cSld name="TITLE_2_3_4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426300" y="17427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" name="Google Shape;29;p7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0" name="Google Shape;30;p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" name="Google Shape;31;p7"/>
          <p:cNvSpPr txBox="1"/>
          <p:nvPr>
            <p:ph type="title"/>
          </p:nvPr>
        </p:nvSpPr>
        <p:spPr>
          <a:xfrm>
            <a:off x="344500" y="264375"/>
            <a:ext cx="77970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Crimson 1">
  <p:cSld name="TITLE_2_3_3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" name="Google Shape;34;p8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" name="Google Shape;35;p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" name="Google Shape;36;p8"/>
          <p:cNvSpPr txBox="1"/>
          <p:nvPr>
            <p:ph type="title"/>
          </p:nvPr>
        </p:nvSpPr>
        <p:spPr>
          <a:xfrm>
            <a:off x="344500" y="264375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Orange">
  <p:cSld name="TITLE_2_3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9" name="Google Shape;39;p9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0" name="Google Shape;40;p9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344500" y="264375"/>
            <a:ext cx="77970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Crimson">
  <p:cSld name="TITLE_2_3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4" name="Google Shape;44;p10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5" name="Google Shape;45;p10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44500" y="264375"/>
            <a:ext cx="77970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40663" y="1128663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95688" y="493663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3000"/>
              <a:buFont typeface="Google Sans"/>
              <a:buNone/>
              <a:defRPr b="0" i="0" sz="30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3.xml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4.xml"/><Relationship Id="rId4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4.png"/><Relationship Id="rId7" Type="http://schemas.openxmlformats.org/officeDocument/2006/relationships/image" Target="../media/image2.png"/><Relationship Id="rId8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2.xml"/><Relationship Id="rId4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Challenges for TinyML?</a:t>
            </a:r>
            <a:endParaRPr/>
          </a:p>
        </p:txBody>
      </p:sp>
      <p:sp>
        <p:nvSpPr>
          <p:cNvPr id="94" name="Google Shape;94;p20"/>
          <p:cNvSpPr txBox="1"/>
          <p:nvPr/>
        </p:nvSpPr>
        <p:spPr>
          <a:xfrm>
            <a:off x="469125" y="2866350"/>
            <a:ext cx="19497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B7B7B7"/>
                </a:solidFill>
                <a:latin typeface="Google Sans"/>
                <a:ea typeface="Google Sans"/>
                <a:cs typeface="Google Sans"/>
                <a:sym typeface="Google Sans"/>
              </a:rPr>
              <a:t>Part C</a:t>
            </a:r>
            <a:endParaRPr sz="2100">
              <a:solidFill>
                <a:srgbClr val="B7B7B7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9"/>
          <p:cNvPicPr preferRelativeResize="0"/>
          <p:nvPr/>
        </p:nvPicPr>
        <p:blipFill rotWithShape="1">
          <a:blip r:embed="rId4">
            <a:alphaModFix/>
          </a:blip>
          <a:srcRect b="0" l="2031" r="5623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9"/>
          <p:cNvSpPr txBox="1"/>
          <p:nvPr/>
        </p:nvSpPr>
        <p:spPr>
          <a:xfrm>
            <a:off x="551332" y="4680265"/>
            <a:ext cx="3621000" cy="365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6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Source: Google</a:t>
            </a:r>
            <a:endParaRPr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187" y="1398902"/>
            <a:ext cx="3578501" cy="234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0238" y="2132913"/>
            <a:ext cx="1948575" cy="146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/>
        </p:nvPicPr>
        <p:blipFill rotWithShape="1">
          <a:blip r:embed="rId5">
            <a:alphaModFix amt="80000"/>
          </a:blip>
          <a:srcRect b="12257" l="0" r="0" t="0"/>
          <a:stretch/>
        </p:blipFill>
        <p:spPr>
          <a:xfrm>
            <a:off x="4446662" y="2132900"/>
            <a:ext cx="1525925" cy="1007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880000" dist="28575">
              <a:srgbClr val="000000">
                <a:alpha val="34000"/>
              </a:srgbClr>
            </a:outerShdw>
          </a:effectLst>
        </p:spPr>
      </p:pic>
      <p:sp>
        <p:nvSpPr>
          <p:cNvPr id="181" name="Google Shape;181;p30"/>
          <p:cNvSpPr txBox="1"/>
          <p:nvPr/>
        </p:nvSpPr>
        <p:spPr>
          <a:xfrm>
            <a:off x="6542825" y="1398913"/>
            <a:ext cx="1643400" cy="5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accent6"/>
                </a:solidFill>
                <a:latin typeface="Google Sans"/>
                <a:ea typeface="Google Sans"/>
                <a:cs typeface="Google Sans"/>
                <a:sym typeface="Google Sans"/>
              </a:rPr>
              <a:t>TinyML</a:t>
            </a:r>
            <a:endParaRPr b="1" sz="2500">
              <a:solidFill>
                <a:schemeClr val="accent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ML Model Evolution</a:t>
            </a:r>
            <a:endParaRPr/>
          </a:p>
        </p:txBody>
      </p:sp>
      <p:sp>
        <p:nvSpPr>
          <p:cNvPr id="187" name="Google Shape;187;p31"/>
          <p:cNvSpPr txBox="1"/>
          <p:nvPr/>
        </p:nvSpPr>
        <p:spPr>
          <a:xfrm>
            <a:off x="205075" y="4596125"/>
            <a:ext cx="435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Google Sans"/>
                <a:ea typeface="Google Sans"/>
                <a:cs typeface="Google Sans"/>
                <a:sym typeface="Google Sans"/>
              </a:rPr>
              <a:t>Source:</a:t>
            </a:r>
            <a:r>
              <a:rPr lang="en" sz="800">
                <a:latin typeface="Google Sans"/>
                <a:ea typeface="Google Sans"/>
                <a:cs typeface="Google Sans"/>
                <a:sym typeface="Google Sans"/>
              </a:rPr>
              <a:t> S. Bianco, R. Cadene, L. Celona, and P. Napoletano, “Benchmark analysis of representative deep neural network architectures,” </a:t>
            </a:r>
            <a:r>
              <a:rPr i="1" lang="en" sz="800">
                <a:latin typeface="Google Sans"/>
                <a:ea typeface="Google Sans"/>
                <a:cs typeface="Google Sans"/>
                <a:sym typeface="Google Sans"/>
              </a:rPr>
              <a:t>IEEE Access</a:t>
            </a:r>
            <a:r>
              <a:rPr lang="en" sz="800">
                <a:latin typeface="Google Sans"/>
                <a:ea typeface="Google Sans"/>
                <a:cs typeface="Google Sans"/>
                <a:sym typeface="Google Sans"/>
              </a:rPr>
              <a:t>, vol. 6, pp. 64 270–64 277, 2018</a:t>
            </a:r>
            <a:endParaRPr sz="800"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88" name="Google Shape;18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9875" y="426088"/>
            <a:ext cx="4577415" cy="429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idx="1" type="body"/>
          </p:nvPr>
        </p:nvSpPr>
        <p:spPr>
          <a:xfrm>
            <a:off x="344501" y="1490100"/>
            <a:ext cx="29766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ogle Sans"/>
              <a:buChar char="●"/>
            </a:pPr>
            <a:r>
              <a:rPr b="1"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AlexNet</a:t>
            </a: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 (</a:t>
            </a:r>
            <a:r>
              <a:rPr lang="en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2012</a:t>
            </a: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)</a:t>
            </a:r>
            <a:endParaRPr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ogle Sans"/>
              <a:buChar char="○"/>
            </a:pP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57.1% accuracy</a:t>
            </a:r>
            <a:endParaRPr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ogle Sans"/>
              <a:buChar char="○"/>
            </a:pP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61MB in size</a:t>
            </a:r>
            <a:endParaRPr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94" name="Google Shape;194;p32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ML Model Evolution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205075" y="4596125"/>
            <a:ext cx="435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Google Sans"/>
                <a:ea typeface="Google Sans"/>
                <a:cs typeface="Google Sans"/>
                <a:sym typeface="Google Sans"/>
              </a:rPr>
              <a:t>Source:</a:t>
            </a:r>
            <a:r>
              <a:rPr lang="en" sz="800">
                <a:latin typeface="Google Sans"/>
                <a:ea typeface="Google Sans"/>
                <a:cs typeface="Google Sans"/>
                <a:sym typeface="Google Sans"/>
              </a:rPr>
              <a:t> S. Bianco, R. Cadene, L. Celona, and P. Napoletano, “Benchmark analysis of representative deep neural network architectures,” </a:t>
            </a:r>
            <a:r>
              <a:rPr i="1" lang="en" sz="800">
                <a:latin typeface="Google Sans"/>
                <a:ea typeface="Google Sans"/>
                <a:cs typeface="Google Sans"/>
                <a:sym typeface="Google Sans"/>
              </a:rPr>
              <a:t>IEEE Access</a:t>
            </a:r>
            <a:r>
              <a:rPr lang="en" sz="800">
                <a:latin typeface="Google Sans"/>
                <a:ea typeface="Google Sans"/>
                <a:cs typeface="Google Sans"/>
                <a:sym typeface="Google Sans"/>
              </a:rPr>
              <a:t>, vol. 6, pp. 64 270–64 277, 2018</a:t>
            </a:r>
            <a:endParaRPr sz="800"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4559875" y="426088"/>
            <a:ext cx="4577415" cy="429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9876" y="426087"/>
            <a:ext cx="4577424" cy="4291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idx="1" type="body"/>
          </p:nvPr>
        </p:nvSpPr>
        <p:spPr>
          <a:xfrm>
            <a:off x="344500" y="1490100"/>
            <a:ext cx="36942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VGGNet</a:t>
            </a: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 (</a:t>
            </a:r>
            <a:r>
              <a:rPr lang="en">
                <a:solidFill>
                  <a:srgbClr val="F1C232"/>
                </a:solidFill>
                <a:latin typeface="Google Sans"/>
                <a:ea typeface="Google Sans"/>
                <a:cs typeface="Google Sans"/>
                <a:sym typeface="Google Sans"/>
              </a:rPr>
              <a:t>2014</a:t>
            </a: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) [VGG-16]</a:t>
            </a:r>
            <a:endParaRPr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ogle Sans"/>
              <a:buChar char="○"/>
            </a:pPr>
            <a:r>
              <a:rPr b="1" lang="en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71.5%</a:t>
            </a: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 accuracy</a:t>
            </a:r>
            <a:endParaRPr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ogle Sans"/>
              <a:buChar char="○"/>
            </a:pPr>
            <a:r>
              <a:rPr b="1" lang="en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528MB</a:t>
            </a: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 in size</a:t>
            </a:r>
            <a:endParaRPr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3" name="Google Shape;203;p33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ML Model Evolution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4" name="Google Shape;204;p33"/>
          <p:cNvSpPr txBox="1"/>
          <p:nvPr/>
        </p:nvSpPr>
        <p:spPr>
          <a:xfrm>
            <a:off x="205075" y="4596125"/>
            <a:ext cx="435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Google Sans"/>
                <a:ea typeface="Google Sans"/>
                <a:cs typeface="Google Sans"/>
                <a:sym typeface="Google Sans"/>
              </a:rPr>
              <a:t>Source:</a:t>
            </a:r>
            <a:r>
              <a:rPr lang="en" sz="800">
                <a:latin typeface="Google Sans"/>
                <a:ea typeface="Google Sans"/>
                <a:cs typeface="Google Sans"/>
                <a:sym typeface="Google Sans"/>
              </a:rPr>
              <a:t> S. Bianco, R. Cadene, L. Celona, and P. Napoletano, “Benchmark analysis of representative deep neural network architectures,” </a:t>
            </a:r>
            <a:r>
              <a:rPr i="1" lang="en" sz="800">
                <a:latin typeface="Google Sans"/>
                <a:ea typeface="Google Sans"/>
                <a:cs typeface="Google Sans"/>
                <a:sym typeface="Google Sans"/>
              </a:rPr>
              <a:t>IEEE Access</a:t>
            </a:r>
            <a:r>
              <a:rPr lang="en" sz="800">
                <a:latin typeface="Google Sans"/>
                <a:ea typeface="Google Sans"/>
                <a:cs typeface="Google Sans"/>
                <a:sym typeface="Google Sans"/>
              </a:rPr>
              <a:t>, vol. 6, pp. 64 270–64 277, 2018</a:t>
            </a:r>
            <a:endParaRPr sz="800"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05" name="Google Shape;205;p33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4559875" y="426088"/>
            <a:ext cx="4577415" cy="429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9876" y="426087"/>
            <a:ext cx="4577424" cy="429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9875" y="426100"/>
            <a:ext cx="4577424" cy="42913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33"/>
          <p:cNvCxnSpPr/>
          <p:nvPr/>
        </p:nvCxnSpPr>
        <p:spPr>
          <a:xfrm flipH="1" rot="10800000">
            <a:off x="5543550" y="2378400"/>
            <a:ext cx="1527300" cy="13866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stealth"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4"/>
          <p:cNvPicPr preferRelativeResize="0"/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4559875" y="426088"/>
            <a:ext cx="4577415" cy="429132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344500" y="1490100"/>
            <a:ext cx="36942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ResNet</a:t>
            </a: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 (</a:t>
            </a:r>
            <a:r>
              <a:rPr lang="en">
                <a:solidFill>
                  <a:srgbClr val="674EA7"/>
                </a:solidFill>
                <a:latin typeface="Google Sans"/>
                <a:ea typeface="Google Sans"/>
                <a:cs typeface="Google Sans"/>
                <a:sym typeface="Google Sans"/>
              </a:rPr>
              <a:t>2015</a:t>
            </a: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)</a:t>
            </a:r>
            <a:endParaRPr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ogle Sans"/>
              <a:buChar char="○"/>
            </a:pPr>
            <a:r>
              <a:rPr b="1" lang="en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75.8%</a:t>
            </a: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 accuracy</a:t>
            </a:r>
            <a:endParaRPr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ogle Sans"/>
              <a:buChar char="○"/>
            </a:pPr>
            <a:r>
              <a:rPr b="1" lang="en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22.7MB</a:t>
            </a: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 in size</a:t>
            </a:r>
            <a:endParaRPr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5" name="Google Shape;215;p34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ML Model Evolution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6" name="Google Shape;216;p34"/>
          <p:cNvSpPr txBox="1"/>
          <p:nvPr/>
        </p:nvSpPr>
        <p:spPr>
          <a:xfrm>
            <a:off x="205075" y="4596125"/>
            <a:ext cx="435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Google Sans"/>
                <a:ea typeface="Google Sans"/>
                <a:cs typeface="Google Sans"/>
                <a:sym typeface="Google Sans"/>
              </a:rPr>
              <a:t>Source:</a:t>
            </a:r>
            <a:r>
              <a:rPr lang="en" sz="800">
                <a:latin typeface="Google Sans"/>
                <a:ea typeface="Google Sans"/>
                <a:cs typeface="Google Sans"/>
                <a:sym typeface="Google Sans"/>
              </a:rPr>
              <a:t> S. Bianco, R. Cadene, L. Celona, and P. Napoletano, “Benchmark analysis of representative deep neural network architectures,” </a:t>
            </a:r>
            <a:r>
              <a:rPr i="1" lang="en" sz="800">
                <a:latin typeface="Google Sans"/>
                <a:ea typeface="Google Sans"/>
                <a:cs typeface="Google Sans"/>
                <a:sym typeface="Google Sans"/>
              </a:rPr>
              <a:t>IEEE Access</a:t>
            </a:r>
            <a:r>
              <a:rPr lang="en" sz="800">
                <a:latin typeface="Google Sans"/>
                <a:ea typeface="Google Sans"/>
                <a:cs typeface="Google Sans"/>
                <a:sym typeface="Google Sans"/>
              </a:rPr>
              <a:t>, vol. 6, pp. 64 270–64 277, 2018</a:t>
            </a:r>
            <a:endParaRPr sz="800"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17" name="Google Shape;217;p34"/>
          <p:cNvPicPr preferRelativeResize="0"/>
          <p:nvPr/>
        </p:nvPicPr>
        <p:blipFill rotWithShape="1">
          <a:blip r:embed="rId4">
            <a:alphaModFix/>
          </a:blip>
          <a:srcRect b="39481" l="0" r="0" t="0"/>
          <a:stretch/>
        </p:blipFill>
        <p:spPr>
          <a:xfrm>
            <a:off x="4559875" y="426095"/>
            <a:ext cx="4577424" cy="2597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34"/>
          <p:cNvCxnSpPr/>
          <p:nvPr/>
        </p:nvCxnSpPr>
        <p:spPr>
          <a:xfrm rot="10800000">
            <a:off x="6103775" y="1793225"/>
            <a:ext cx="1018500" cy="3789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5"/>
          <p:cNvPicPr preferRelativeResize="0"/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4559875" y="426088"/>
            <a:ext cx="4577415" cy="429132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5"/>
          <p:cNvSpPr txBox="1"/>
          <p:nvPr>
            <p:ph idx="1" type="body"/>
          </p:nvPr>
        </p:nvSpPr>
        <p:spPr>
          <a:xfrm>
            <a:off x="344500" y="1490100"/>
            <a:ext cx="3694200" cy="28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MobileNet</a:t>
            </a: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 (</a:t>
            </a:r>
            <a:r>
              <a:rPr lang="en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2015</a:t>
            </a: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)</a:t>
            </a:r>
            <a:endParaRPr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ogle Sans"/>
              <a:buChar char="○"/>
            </a:pPr>
            <a:r>
              <a:rPr b="1" i="1"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MobileNetv1</a:t>
            </a:r>
            <a:endParaRPr b="1" i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ogle Sans"/>
              <a:buChar char="■"/>
            </a:pPr>
            <a:r>
              <a:rPr b="1" lang="en">
                <a:solidFill>
                  <a:schemeClr val="accent3"/>
                </a:solidFill>
                <a:latin typeface="Google Sans"/>
                <a:ea typeface="Google Sans"/>
                <a:cs typeface="Google Sans"/>
                <a:sym typeface="Google Sans"/>
              </a:rPr>
              <a:t>70.6%</a:t>
            </a: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 accuracy</a:t>
            </a:r>
            <a:endParaRPr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ogle Sans"/>
              <a:buChar char="■"/>
            </a:pPr>
            <a:r>
              <a:rPr b="1" lang="en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16.9</a:t>
            </a:r>
            <a:r>
              <a:rPr b="1" lang="en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MB</a:t>
            </a: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 in size</a:t>
            </a:r>
            <a:endParaRPr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5" name="Google Shape;225;p35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ML Model Evolution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6" name="Google Shape;226;p35"/>
          <p:cNvSpPr txBox="1"/>
          <p:nvPr/>
        </p:nvSpPr>
        <p:spPr>
          <a:xfrm>
            <a:off x="205075" y="4596125"/>
            <a:ext cx="435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Google Sans"/>
                <a:ea typeface="Google Sans"/>
                <a:cs typeface="Google Sans"/>
                <a:sym typeface="Google Sans"/>
              </a:rPr>
              <a:t>Source:</a:t>
            </a:r>
            <a:r>
              <a:rPr lang="en" sz="800">
                <a:latin typeface="Google Sans"/>
                <a:ea typeface="Google Sans"/>
                <a:cs typeface="Google Sans"/>
                <a:sym typeface="Google Sans"/>
              </a:rPr>
              <a:t> S. Bianco, R. Cadene, L. Celona, and P. Napoletano, “Benchmark analysis of representative deep neural network architectures,” </a:t>
            </a:r>
            <a:r>
              <a:rPr i="1" lang="en" sz="800">
                <a:latin typeface="Google Sans"/>
                <a:ea typeface="Google Sans"/>
                <a:cs typeface="Google Sans"/>
                <a:sym typeface="Google Sans"/>
              </a:rPr>
              <a:t>IEEE Access</a:t>
            </a:r>
            <a:r>
              <a:rPr lang="en" sz="800">
                <a:latin typeface="Google Sans"/>
                <a:ea typeface="Google Sans"/>
                <a:cs typeface="Google Sans"/>
                <a:sym typeface="Google Sans"/>
              </a:rPr>
              <a:t>, vol. 6, pp. 64 270–64 277, 2018</a:t>
            </a:r>
            <a:endParaRPr sz="800"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27" name="Google Shape;227;p35"/>
          <p:cNvPicPr preferRelativeResize="0"/>
          <p:nvPr/>
        </p:nvPicPr>
        <p:blipFill rotWithShape="1">
          <a:blip r:embed="rId4">
            <a:alphaModFix/>
          </a:blip>
          <a:srcRect b="61565" l="0" r="0" t="0"/>
          <a:stretch/>
        </p:blipFill>
        <p:spPr>
          <a:xfrm>
            <a:off x="4559875" y="426100"/>
            <a:ext cx="4577424" cy="1649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35"/>
          <p:cNvCxnSpPr/>
          <p:nvPr/>
        </p:nvCxnSpPr>
        <p:spPr>
          <a:xfrm flipH="1">
            <a:off x="5266050" y="1799375"/>
            <a:ext cx="384600" cy="688500"/>
          </a:xfrm>
          <a:prstGeom prst="straightConnector1">
            <a:avLst/>
          </a:prstGeom>
          <a:noFill/>
          <a:ln cap="flat" cmpd="sng" w="28575">
            <a:solidFill>
              <a:srgbClr val="8E7CC3"/>
            </a:solidFill>
            <a:prstDash val="solid"/>
            <a:round/>
            <a:headEnd len="med" w="med" type="none"/>
            <a:tailEnd len="med" w="med" type="stealth"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</p:cxnSp>
      <p:pic>
        <p:nvPicPr>
          <p:cNvPr id="229" name="Google Shape;229;p35"/>
          <p:cNvPicPr preferRelativeResize="0"/>
          <p:nvPr/>
        </p:nvPicPr>
        <p:blipFill rotWithShape="1">
          <a:blip r:embed="rId4">
            <a:alphaModFix/>
          </a:blip>
          <a:srcRect b="41138" l="0" r="0" t="47897"/>
          <a:stretch/>
        </p:blipFill>
        <p:spPr>
          <a:xfrm>
            <a:off x="4559875" y="2481524"/>
            <a:ext cx="4577424" cy="470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/>
          <p:nvPr>
            <p:ph idx="1" type="body"/>
          </p:nvPr>
        </p:nvSpPr>
        <p:spPr>
          <a:xfrm>
            <a:off x="344500" y="1490100"/>
            <a:ext cx="3694200" cy="28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MobileNet</a:t>
            </a: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 (</a:t>
            </a:r>
            <a:r>
              <a:rPr lang="en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2015</a:t>
            </a: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)</a:t>
            </a:r>
            <a:endParaRPr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ogle Sans"/>
              <a:buChar char="○"/>
            </a:pPr>
            <a:r>
              <a:rPr b="1" i="1"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MobileNetv1</a:t>
            </a:r>
            <a:endParaRPr b="1" i="1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ogle Sans"/>
              <a:buChar char="■"/>
            </a:pP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70.6% accuracy</a:t>
            </a:r>
            <a:endParaRPr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ogle Sans"/>
              <a:buChar char="■"/>
            </a:pPr>
            <a:r>
              <a:rPr lang="en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16.9MB in size</a:t>
            </a:r>
            <a:endParaRPr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5" name="Google Shape;235;p36"/>
          <p:cNvSpPr txBox="1"/>
          <p:nvPr/>
        </p:nvSpPr>
        <p:spPr>
          <a:xfrm>
            <a:off x="205075" y="4596125"/>
            <a:ext cx="435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Google Sans"/>
                <a:ea typeface="Google Sans"/>
                <a:cs typeface="Google Sans"/>
                <a:sym typeface="Google Sans"/>
              </a:rPr>
              <a:t>Source:</a:t>
            </a:r>
            <a:r>
              <a:rPr lang="en" sz="800">
                <a:latin typeface="Google Sans"/>
                <a:ea typeface="Google Sans"/>
                <a:cs typeface="Google Sans"/>
                <a:sym typeface="Google Sans"/>
              </a:rPr>
              <a:t> S. Bianco, R. Cadene, L. Celona, and P. Napoletano, “Benchmark analysis of representative deep neural network architectures,” </a:t>
            </a:r>
            <a:r>
              <a:rPr i="1" lang="en" sz="800">
                <a:latin typeface="Google Sans"/>
                <a:ea typeface="Google Sans"/>
                <a:cs typeface="Google Sans"/>
                <a:sym typeface="Google Sans"/>
              </a:rPr>
              <a:t>IEEE Access</a:t>
            </a:r>
            <a:r>
              <a:rPr lang="en" sz="800">
                <a:latin typeface="Google Sans"/>
                <a:ea typeface="Google Sans"/>
                <a:cs typeface="Google Sans"/>
                <a:sym typeface="Google Sans"/>
              </a:rPr>
              <a:t>, vol. 6, pp. 64 270–64 277, 2018</a:t>
            </a:r>
            <a:endParaRPr sz="8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6" name="Google Shape;236;p36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ML Model Evolution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7" name="Google Shape;237;p36"/>
          <p:cNvSpPr txBox="1"/>
          <p:nvPr>
            <p:ph type="title"/>
          </p:nvPr>
        </p:nvSpPr>
        <p:spPr>
          <a:xfrm>
            <a:off x="4739725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Problem: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38" name="Google Shape;238;p36"/>
          <p:cNvSpPr txBox="1"/>
          <p:nvPr>
            <p:ph idx="1" type="body"/>
          </p:nvPr>
        </p:nvSpPr>
        <p:spPr>
          <a:xfrm>
            <a:off x="4739725" y="1231400"/>
            <a:ext cx="4209300" cy="13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Our board (in your kit for Course 3) only has </a:t>
            </a:r>
            <a:r>
              <a:rPr b="1" lang="en" sz="20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256KB</a:t>
            </a:r>
            <a:r>
              <a:rPr lang="en" sz="20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lang="en" sz="20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of RAM (memory) yet </a:t>
            </a:r>
            <a:r>
              <a:rPr b="1" i="1" lang="en" sz="20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MobileNetv1 </a:t>
            </a:r>
            <a:r>
              <a:rPr lang="en" sz="20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needs </a:t>
            </a:r>
            <a:r>
              <a:rPr b="1" lang="en" sz="20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16.9MB</a:t>
            </a:r>
            <a:r>
              <a:rPr lang="en" sz="20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!</a:t>
            </a:r>
            <a:endParaRPr sz="20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239" name="Google Shape;23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7536" y="2670158"/>
            <a:ext cx="2553700" cy="185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/>
          <p:nvPr/>
        </p:nvSpPr>
        <p:spPr>
          <a:xfrm>
            <a:off x="4700" y="4700"/>
            <a:ext cx="91440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Fullscreen. Show presenter.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/>
          <p:cNvPicPr preferRelativeResize="0"/>
          <p:nvPr/>
        </p:nvPicPr>
        <p:blipFill rotWithShape="1">
          <a:blip r:embed="rId3">
            <a:alphaModFix/>
          </a:blip>
          <a:srcRect b="17" l="0" r="0" t="42999"/>
          <a:stretch/>
        </p:blipFill>
        <p:spPr>
          <a:xfrm>
            <a:off x="1064550" y="2387600"/>
            <a:ext cx="2323625" cy="184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328613" y="1470425"/>
            <a:ext cx="1073325" cy="16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1"/>
          <p:cNvSpPr txBox="1"/>
          <p:nvPr/>
        </p:nvSpPr>
        <p:spPr>
          <a:xfrm>
            <a:off x="5962325" y="1832975"/>
            <a:ext cx="25746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B31412"/>
                </a:solidFill>
                <a:latin typeface="Google Sans"/>
                <a:ea typeface="Google Sans"/>
                <a:cs typeface="Google Sans"/>
                <a:sym typeface="Google Sans"/>
              </a:rPr>
              <a:t>TinyML</a:t>
            </a:r>
            <a:endParaRPr sz="40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02" name="Google Shape;102;p21"/>
          <p:cNvPicPr preferRelativeResize="0"/>
          <p:nvPr/>
        </p:nvPicPr>
        <p:blipFill rotWithShape="1">
          <a:blip r:embed="rId3">
            <a:alphaModFix/>
          </a:blip>
          <a:srcRect b="56981" l="0" r="0" t="0"/>
          <a:stretch/>
        </p:blipFill>
        <p:spPr>
          <a:xfrm>
            <a:off x="1064550" y="881293"/>
            <a:ext cx="2323625" cy="139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/>
          <p:nvPr/>
        </p:nvSpPr>
        <p:spPr>
          <a:xfrm>
            <a:off x="1588713" y="1275550"/>
            <a:ext cx="127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8F9FA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Embedded</a:t>
            </a:r>
            <a:endParaRPr>
              <a:solidFill>
                <a:srgbClr val="F8F9FA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8F9FA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Systems</a:t>
            </a:r>
            <a:endParaRPr>
              <a:solidFill>
                <a:srgbClr val="F8F9FA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104" name="Google Shape;104;p21"/>
          <p:cNvSpPr txBox="1"/>
          <p:nvPr/>
        </p:nvSpPr>
        <p:spPr>
          <a:xfrm>
            <a:off x="1588713" y="3024196"/>
            <a:ext cx="127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DC1C6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Machine</a:t>
            </a:r>
            <a:endParaRPr>
              <a:solidFill>
                <a:srgbClr val="BDC1C6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DC1C6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Learning</a:t>
            </a:r>
            <a:endParaRPr>
              <a:solidFill>
                <a:srgbClr val="BDC1C6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 rotWithShape="1">
          <a:blip r:embed="rId3">
            <a:alphaModFix/>
          </a:blip>
          <a:srcRect b="17" l="0" r="0" t="42999"/>
          <a:stretch/>
        </p:blipFill>
        <p:spPr>
          <a:xfrm>
            <a:off x="1064550" y="2387600"/>
            <a:ext cx="2323625" cy="184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328613" y="1470425"/>
            <a:ext cx="1073325" cy="16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/>
          <p:nvPr/>
        </p:nvSpPr>
        <p:spPr>
          <a:xfrm>
            <a:off x="5962325" y="1832975"/>
            <a:ext cx="25746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TinyML</a:t>
            </a:r>
            <a:endParaRPr sz="40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12" name="Google Shape;112;p22"/>
          <p:cNvPicPr preferRelativeResize="0"/>
          <p:nvPr/>
        </p:nvPicPr>
        <p:blipFill rotWithShape="1">
          <a:blip r:embed="rId3">
            <a:alphaModFix/>
          </a:blip>
          <a:srcRect b="56981" l="0" r="0" t="0"/>
          <a:stretch/>
        </p:blipFill>
        <p:spPr>
          <a:xfrm>
            <a:off x="1064550" y="881293"/>
            <a:ext cx="2323625" cy="139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/>
        </p:nvSpPr>
        <p:spPr>
          <a:xfrm>
            <a:off x="1588713" y="1275550"/>
            <a:ext cx="127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8F9FA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Embedded</a:t>
            </a:r>
            <a:endParaRPr>
              <a:solidFill>
                <a:srgbClr val="F8F9FA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8F9FA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Systems</a:t>
            </a:r>
            <a:endParaRPr>
              <a:solidFill>
                <a:srgbClr val="F8F9FA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114" name="Google Shape;114;p22"/>
          <p:cNvSpPr txBox="1"/>
          <p:nvPr/>
        </p:nvSpPr>
        <p:spPr>
          <a:xfrm>
            <a:off x="1588713" y="3024196"/>
            <a:ext cx="127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DC1C6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Machine</a:t>
            </a:r>
            <a:endParaRPr>
              <a:solidFill>
                <a:srgbClr val="BDC1C6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DC1C6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Learning</a:t>
            </a:r>
            <a:endParaRPr>
              <a:solidFill>
                <a:srgbClr val="BDC1C6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115" name="Google Shape;115;p22"/>
          <p:cNvPicPr preferRelativeResize="0"/>
          <p:nvPr/>
        </p:nvPicPr>
        <p:blipFill rotWithShape="1">
          <a:blip r:embed="rId5">
            <a:alphaModFix/>
          </a:blip>
          <a:srcRect b="0" l="0" r="0" t="43016"/>
          <a:stretch/>
        </p:blipFill>
        <p:spPr>
          <a:xfrm>
            <a:off x="1064550" y="2387596"/>
            <a:ext cx="2323625" cy="1849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1588713" y="3024196"/>
            <a:ext cx="127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Machine</a:t>
            </a:r>
            <a:endParaRPr>
              <a:solidFill>
                <a:schemeClr val="dk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Learning</a:t>
            </a:r>
            <a:endParaRPr>
              <a:solidFill>
                <a:schemeClr val="dk1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idx="4294967295" type="title"/>
          </p:nvPr>
        </p:nvSpPr>
        <p:spPr>
          <a:xfrm>
            <a:off x="344500" y="318856"/>
            <a:ext cx="4132200" cy="6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ML Model Size Growth</a:t>
            </a:r>
            <a:endParaRPr/>
          </a:p>
        </p:txBody>
      </p:sp>
      <p:grpSp>
        <p:nvGrpSpPr>
          <p:cNvPr id="122" name="Google Shape;122;p23"/>
          <p:cNvGrpSpPr/>
          <p:nvPr/>
        </p:nvGrpSpPr>
        <p:grpSpPr>
          <a:xfrm>
            <a:off x="1259450" y="1127813"/>
            <a:ext cx="6297840" cy="3699925"/>
            <a:chOff x="1259450" y="1127813"/>
            <a:chExt cx="6297840" cy="3699925"/>
          </a:xfrm>
        </p:grpSpPr>
        <p:pic>
          <p:nvPicPr>
            <p:cNvPr id="123" name="Google Shape;123;p23" title="Chart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65563" y="1127813"/>
              <a:ext cx="5991727" cy="3699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23"/>
            <p:cNvSpPr txBox="1"/>
            <p:nvPr/>
          </p:nvSpPr>
          <p:spPr>
            <a:xfrm rot="-5400000">
              <a:off x="21200" y="2529475"/>
              <a:ext cx="2825700" cy="34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latin typeface="Google Sans"/>
                  <a:ea typeface="Google Sans"/>
                  <a:cs typeface="Google Sans"/>
                  <a:sym typeface="Google Sans"/>
                </a:rPr>
                <a:t>Number of Parameters (in Millions)</a:t>
              </a:r>
              <a:endParaRPr b="1" sz="1100"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pic>
          <p:nvPicPr>
            <p:cNvPr id="125" name="Google Shape;125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67848" y="3772825"/>
              <a:ext cx="349200" cy="2833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32648" y="3630975"/>
              <a:ext cx="349200" cy="2833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548653" y="3831675"/>
              <a:ext cx="349200" cy="2131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26403" y="1382900"/>
              <a:ext cx="349200" cy="2131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2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878828" y="3843445"/>
              <a:ext cx="629823" cy="3306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27503" y="3477950"/>
              <a:ext cx="349200" cy="2131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824740" y="3642702"/>
              <a:ext cx="316603" cy="21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10605" y="4068390"/>
              <a:ext cx="129250" cy="129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665935" y="3625275"/>
              <a:ext cx="383802" cy="2833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idx="4294967295" type="title"/>
          </p:nvPr>
        </p:nvSpPr>
        <p:spPr>
          <a:xfrm>
            <a:off x="344500" y="354133"/>
            <a:ext cx="4132200" cy="6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ML Compute Needs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(2012 to Present Day)</a:t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400" y="1487543"/>
            <a:ext cx="4423475" cy="31454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19050">
              <a:srgbClr val="000000">
                <a:alpha val="50000"/>
              </a:srgbClr>
            </a:outerShdw>
          </a:effectLst>
        </p:spPr>
      </p:pic>
      <p:sp>
        <p:nvSpPr>
          <p:cNvPr id="140" name="Google Shape;140;p24"/>
          <p:cNvSpPr txBox="1"/>
          <p:nvPr>
            <p:ph idx="4294967295" type="body"/>
          </p:nvPr>
        </p:nvSpPr>
        <p:spPr>
          <a:xfrm>
            <a:off x="5583900" y="621800"/>
            <a:ext cx="3145500" cy="25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In recent years</a:t>
            </a:r>
            <a:r>
              <a:rPr lang="en" sz="20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, </a:t>
            </a:r>
            <a:r>
              <a:rPr b="1" lang="en" sz="2000">
                <a:solidFill>
                  <a:schemeClr val="accent6"/>
                </a:solidFill>
                <a:latin typeface="Google Sans"/>
                <a:ea typeface="Google Sans"/>
                <a:cs typeface="Google Sans"/>
                <a:sym typeface="Google Sans"/>
              </a:rPr>
              <a:t>computing needs grew by 300,000x</a:t>
            </a:r>
            <a:r>
              <a:rPr lang="en" sz="2000"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lang="en" sz="20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to train the machine learning models that are widely deployed in the industry</a:t>
            </a:r>
            <a:endParaRPr sz="20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551332" y="4632968"/>
            <a:ext cx="3621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Source: https://openai.com</a:t>
            </a:r>
            <a:endParaRPr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400" y="1487550"/>
            <a:ext cx="4423475" cy="31454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19050">
              <a:srgbClr val="000000">
                <a:alpha val="50000"/>
              </a:srgbClr>
            </a:outerShdw>
          </a:effectLst>
        </p:spPr>
      </p:pic>
      <p:sp>
        <p:nvSpPr>
          <p:cNvPr id="147" name="Google Shape;147;p25"/>
          <p:cNvSpPr txBox="1"/>
          <p:nvPr>
            <p:ph idx="4294967295" type="title"/>
          </p:nvPr>
        </p:nvSpPr>
        <p:spPr>
          <a:xfrm>
            <a:off x="344500" y="354133"/>
            <a:ext cx="4132200" cy="6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ML Compute Needs (from the 1960s)</a:t>
            </a:r>
            <a:endParaRPr/>
          </a:p>
        </p:txBody>
      </p:sp>
      <p:sp>
        <p:nvSpPr>
          <p:cNvPr id="148" name="Google Shape;148;p25"/>
          <p:cNvSpPr txBox="1"/>
          <p:nvPr>
            <p:ph idx="4294967295" type="body"/>
          </p:nvPr>
        </p:nvSpPr>
        <p:spPr>
          <a:xfrm>
            <a:off x="5583900" y="621800"/>
            <a:ext cx="3365100" cy="25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22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6"/>
                </a:solidFill>
                <a:latin typeface="Google Sans"/>
                <a:ea typeface="Google Sans"/>
                <a:cs typeface="Google Sans"/>
                <a:sym typeface="Google Sans"/>
              </a:rPr>
              <a:t>In recent years,</a:t>
            </a:r>
            <a:r>
              <a:rPr lang="en" sz="20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 the amount of computing needed has grown remarkably fast.  </a:t>
            </a:r>
            <a:endParaRPr sz="20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2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Compute requirements are </a:t>
            </a:r>
            <a:r>
              <a:rPr b="1" lang="en" sz="2000">
                <a:solidFill>
                  <a:schemeClr val="accent6"/>
                </a:solidFill>
                <a:latin typeface="Google Sans"/>
                <a:ea typeface="Google Sans"/>
                <a:cs typeface="Google Sans"/>
                <a:sym typeface="Google Sans"/>
              </a:rPr>
              <a:t>doubling nearly every 3 to 4 months</a:t>
            </a:r>
            <a:endParaRPr sz="20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551332" y="4632968"/>
            <a:ext cx="3621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Source: https://openai.com</a:t>
            </a:r>
            <a:endParaRPr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6575" y="1123725"/>
            <a:ext cx="4127899" cy="27058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551332" y="4632968"/>
            <a:ext cx="3621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Source: Google</a:t>
            </a:r>
            <a:endParaRPr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5150" y="898400"/>
            <a:ext cx="5960700" cy="334668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7"/>
          <p:cNvSpPr txBox="1"/>
          <p:nvPr/>
        </p:nvSpPr>
        <p:spPr>
          <a:xfrm>
            <a:off x="551332" y="4632968"/>
            <a:ext cx="3621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Source: Google</a:t>
            </a:r>
            <a:endParaRPr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8"/>
          <p:cNvPicPr preferRelativeResize="0"/>
          <p:nvPr/>
        </p:nvPicPr>
        <p:blipFill rotWithShape="1">
          <a:blip r:embed="rId3">
            <a:alphaModFix/>
          </a:blip>
          <a:srcRect b="6941" l="0" r="0" t="694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/>
          <p:nvPr/>
        </p:nvSpPr>
        <p:spPr>
          <a:xfrm>
            <a:off x="551332" y="4680265"/>
            <a:ext cx="3621000" cy="365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6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Source: Google</a:t>
            </a:r>
            <a:endParaRPr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nyMLx">
  <a:themeElements>
    <a:clrScheme name="Google Colours">
      <a:dk1>
        <a:srgbClr val="3C4043"/>
      </a:dk1>
      <a:lt1>
        <a:srgbClr val="5F6368"/>
      </a:lt1>
      <a:dk2>
        <a:srgbClr val="BDC1C6"/>
      </a:dk2>
      <a:lt2>
        <a:srgbClr val="F8F9FA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185ABC"/>
      </a:accent5>
      <a:accent6>
        <a:srgbClr val="B31412"/>
      </a:accent6>
      <a:hlink>
        <a:srgbClr val="1A73E8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