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Google Sans"/>
      <p:regular r:id="rId22"/>
      <p:bold r:id="rId23"/>
      <p:italic r:id="rId24"/>
      <p:boldItalic r:id="rId25"/>
    </p:embeddedFont>
    <p:embeddedFont>
      <p:font typeface="Google Sans Medium"/>
      <p:regular r:id="rId26"/>
      <p:bold r:id="rId27"/>
      <p:italic r:id="rId28"/>
      <p:boldItalic r:id="rId29"/>
    </p:embeddedFont>
    <p:embeddedFont>
      <p:font typeface="Helvetica Neue Light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GoogleSans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GoogleSans-italic.fntdata"/><Relationship Id="rId23" Type="http://schemas.openxmlformats.org/officeDocument/2006/relationships/font" Target="fonts/GoogleSans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GoogleSansMedium-regular.fntdata"/><Relationship Id="rId25" Type="http://schemas.openxmlformats.org/officeDocument/2006/relationships/font" Target="fonts/GoogleSans-boldItalic.fntdata"/><Relationship Id="rId28" Type="http://schemas.openxmlformats.org/officeDocument/2006/relationships/font" Target="fonts/GoogleSansMedium-italic.fntdata"/><Relationship Id="rId27" Type="http://schemas.openxmlformats.org/officeDocument/2006/relationships/font" Target="fonts/GoogleSansMedium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GoogleSansMedium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HelveticaNeueLight-bold.fntdata"/><Relationship Id="rId30" Type="http://schemas.openxmlformats.org/officeDocument/2006/relationships/font" Target="fonts/HelveticaNeueLight-regular.fntdata"/><Relationship Id="rId11" Type="http://schemas.openxmlformats.org/officeDocument/2006/relationships/slide" Target="slides/slide7.xml"/><Relationship Id="rId33" Type="http://schemas.openxmlformats.org/officeDocument/2006/relationships/font" Target="fonts/HelveticaNeueLight-boldItalic.fntdata"/><Relationship Id="rId10" Type="http://schemas.openxmlformats.org/officeDocument/2006/relationships/slide" Target="slides/slide6.xml"/><Relationship Id="rId32" Type="http://schemas.openxmlformats.org/officeDocument/2006/relationships/font" Target="fonts/HelveticaNeueLight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fr.wikipedia.org/wiki/Fichier:Amazon_mechanical_turk_beta_logo.jpg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thenounproject.com/search/?q=uncertainty&amp;i=3188924" TargetMode="External"/><Relationship Id="rId3" Type="http://schemas.openxmlformats.org/officeDocument/2006/relationships/hyperlink" Target="https://thenounproject.com/search/?q=quantity&amp;i=3433022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thenounproject.com/search/?q=uncertainty&amp;i=3188924" TargetMode="External"/><Relationship Id="rId3" Type="http://schemas.openxmlformats.org/officeDocument/2006/relationships/hyperlink" Target="https://thenounproject.com/search/?q=quantity&amp;i=3433022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thenounproject.com/search/?q=uncertainty&amp;i=3188924" TargetMode="External"/><Relationship Id="rId3" Type="http://schemas.openxmlformats.org/officeDocument/2006/relationships/hyperlink" Target="https://thenounproject.com/search/?q=quantity&amp;i=3433022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a4ca29c69e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a4ca29c69e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ac9cc6b3ef_2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ac9cc6b3ef_2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marR="1397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4D515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Amazon Mechanical Turk is a crowdsourcing website for businesses to hire remotely located "crowdworkers" to perform discrete on-demand tasks that computers are currently unable to do. </a:t>
            </a:r>
            <a:endParaRPr sz="1800">
              <a:solidFill>
                <a:srgbClr val="1A0DAB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39700" marR="1397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4D515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https://fr.wikipedia.org/wiki/Fichier:Amazon_mechanical_turk_beta_logo.jpg</a:t>
            </a:r>
            <a:r>
              <a:rPr lang="en"/>
              <a:t> </a:t>
            </a:r>
            <a:r>
              <a:rPr lang="en"/>
              <a:t>FAIR USE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ac9cc6b3ef_2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ac9cc6b3ef_2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acb29d27e9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acb29d27e9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You can’t always collect the data yourself - you might be limited by scale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Data processing is a big and active market, there are many labeling companies that will build datasets for you.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There’s also services like Mechanical Turk - gig economy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You can understand all the potential sources of bias, and set requirements to avoid them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but how do you communicate and enforce those requirements to the intermediaries which go out and collect the data for you?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Dataset-building: active commercial space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Companies/startups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Directly pay gig workers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u="sng">
                <a:solidFill>
                  <a:srgbClr val="1A73E8"/>
                </a:solidFill>
                <a:latin typeface="Google Sans"/>
                <a:ea typeface="Google Sans"/>
                <a:cs typeface="Google Sans"/>
                <a:sym typeface="Google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https://thenounproject.com/search/?q=uncertainty&amp;i=3188924</a:t>
            </a: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 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100"/>
              <a:buFont typeface="Arial"/>
              <a:buNone/>
            </a:pPr>
            <a:r>
              <a:rPr lang="en" sz="1800" u="sng">
                <a:solidFill>
                  <a:srgbClr val="1A73E8"/>
                </a:solidFill>
                <a:latin typeface="Google Sans"/>
                <a:ea typeface="Google Sans"/>
                <a:cs typeface="Google Sans"/>
                <a:sym typeface="Google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https://thenounproject.com/search/?q=quantity&amp;i=3433022</a:t>
            </a: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 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acb29d27e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acb29d27e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chemeClr val="dk1"/>
                </a:solidFill>
              </a:rPr>
              <a:t>Speech Commands established a new standard dataset for the first time for KWS research</a:t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Data engineering for TinyML requires additional careful thought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How accurate is your algorithm? How much can you sacrifice accuracy to make the model fit on your tinyml device?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2" marL="137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How will you compare to other solutions? You need benchmarks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How efficient is your hardware?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2" marL="137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How will you compare it to other platforms? You need benchmarks!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a60c798ee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a60c798ee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Critical challenge for data engineering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Will discuss fairness and bias in an upcoming module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There are always biases in the data and where it comes from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Common Voice tries to address key issues in speech recognition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Users may speak multiple languages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How can you collect data for each :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2" marL="137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age group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2" marL="137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accent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2" marL="137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dialect 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2" marL="137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gender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2" marL="137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etc?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cb29d27e9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cb29d27e9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Critical challenge for data engineering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Will discuss fairness and bias in an upcoming module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There are always biases in the data and where it comes from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Common Voice tries to address key issues in speech recognition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Users may speak multiple languages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How can you collect data for each :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2" marL="137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age group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2" marL="137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accent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2" marL="137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dialect 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2" marL="137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gender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2" marL="137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etc?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acb29d27e9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acb29d27e9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Critical challenge for data engineering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Will discuss fairness and bias in an upcoming module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There are always biases in the data and where it comes from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Common Voice tries to address key issues in speech recognition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Users may speak multiple languages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How can you collect data for each :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2" marL="137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age group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2" marL="137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accent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2" marL="137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dialect 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2" marL="137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gender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2" marL="137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etc?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ac97179a23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ac97179a2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Critical challenge for data engineering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Will discuss fairness and bias in an upcoming module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There are always biases in the data and where it comes from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Common Voice tries to address key issues in speech recognition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Users may speak multiple languages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How can you collect data for each :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2" marL="137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age group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2" marL="137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accent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2" marL="137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dialect 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2" marL="137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gender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2" marL="137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etc?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acb29d27e9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acb29d27e9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Critical challenge for data engineering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Will discuss fairness and bias in an upcoming module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There are always biases in the data and where it comes from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Common Voice tries to address key issues in speech recognition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Users may speak multiple languages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How can you collect data for each :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2" marL="137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age group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2" marL="137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accent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2" marL="137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dialect 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2" marL="137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gender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2" marL="137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etc?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acb29d27e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acb29d27e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Critical challenge for data engineering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Will discuss fairness and bias in an upcoming module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There are always biases in the data and where it comes from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Common Voice tries to address key issues in speech recognition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Users may speak multiple languages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How can you collect data for each :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2" marL="137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age group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2" marL="137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accent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2" marL="137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dialect 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2" marL="137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gender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2" marL="137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etc?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ac9cc6b3ef_2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ac9cc6b3ef_2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You can’t always collect the data yourself - you might be limited by scale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Data processing is a big and active market, there are many labeling companies that will build datasets for you.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There’s also services like Mechanical Turk - gig economy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You can understand all the potential sources of bias, and set requirements to avoid them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but how do you communicate and enforce those requirements to the intermediaries which go out and collect the data for you?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Dataset-building: active commercial space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Companies/startups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Directly pay gig workers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@</a:t>
            </a:r>
            <a:r>
              <a:rPr lang="en" sz="1050">
                <a:solidFill>
                  <a:srgbClr val="1A73E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vj@eecs.harvard.edu</a:t>
            </a: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the first one was smaller on purpose because you can't get as big of a dataset sometimes without help -- trying to motivate why you would use an intermediary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u="sng">
                <a:solidFill>
                  <a:srgbClr val="1A73E8"/>
                </a:solidFill>
                <a:latin typeface="Google Sans"/>
                <a:ea typeface="Google Sans"/>
                <a:cs typeface="Google Sans"/>
                <a:sym typeface="Google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https://thenounproject.com/search/?q=uncertainty&amp;i=3188924</a:t>
            </a: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 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100"/>
              <a:buFont typeface="Arial"/>
              <a:buNone/>
            </a:pPr>
            <a:r>
              <a:rPr lang="en" sz="1800" u="sng">
                <a:solidFill>
                  <a:srgbClr val="1A73E8"/>
                </a:solidFill>
                <a:latin typeface="Google Sans"/>
                <a:ea typeface="Google Sans"/>
                <a:cs typeface="Google Sans"/>
                <a:sym typeface="Google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https://thenounproject.com/search/?q=quantity&amp;i=3433022</a:t>
            </a: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 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acb29d27e9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acb29d27e9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You can’t always collect the data yourself - you might be limited by scale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Data processing is a big and active market, there are many labeling companies that will build datasets for you.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There’s also services like Mechanical Turk - gig economy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You can understand all the potential sources of bias, and set requirements to avoid them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but how do you communicate and enforce those requirements to the intermediaries which go out and collect the data for you?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Dataset-building: active commercial space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Companies/startups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</a:pP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Directly pay gig workers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u="sng">
                <a:solidFill>
                  <a:srgbClr val="1A73E8"/>
                </a:solidFill>
                <a:latin typeface="Google Sans"/>
                <a:ea typeface="Google Sans"/>
                <a:cs typeface="Google Sans"/>
                <a:sym typeface="Google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https://thenounproject.com/search/?q=uncertainty&amp;i=3188924</a:t>
            </a: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 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1100"/>
              <a:buFont typeface="Arial"/>
              <a:buNone/>
            </a:pPr>
            <a:r>
              <a:rPr lang="en" sz="1800" u="sng">
                <a:solidFill>
                  <a:srgbClr val="1A73E8"/>
                </a:solidFill>
                <a:latin typeface="Google Sans"/>
                <a:ea typeface="Google Sans"/>
                <a:cs typeface="Google Sans"/>
                <a:sym typeface="Google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https://thenounproject.com/search/?q=quantity&amp;i=3433022</a:t>
            </a:r>
            <a:r>
              <a:rPr lang="en" sz="18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 </a:t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Crimson">
  <p:cSld name="CUSTOM">
    <p:bg>
      <p:bgPr>
        <a:solidFill>
          <a:srgbClr val="A51C30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0" y="4524000"/>
            <a:ext cx="9144000" cy="61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0" name="Google Shape;10;p2"/>
          <p:cNvCxnSpPr/>
          <p:nvPr/>
        </p:nvCxnSpPr>
        <p:spPr>
          <a:xfrm rot="10800000">
            <a:off x="426304" y="1476158"/>
            <a:ext cx="0" cy="18699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title"/>
          </p:nvPr>
        </p:nvSpPr>
        <p:spPr>
          <a:xfrm>
            <a:off x="962188" y="2048788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oogle Sans"/>
              <a:buNone/>
              <a:defRPr b="0" i="0" sz="4400" u="none" cap="none" strike="noStrik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ox - Orange">
  <p:cSld name="TITLE_2_3_1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44500" y="1546975"/>
            <a:ext cx="39114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50" name="Google Shape;50;p11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1" name="Google Shape;51;p11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2" name="Google Shape;52;p11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3" name="Google Shape;53;p11"/>
          <p:cNvSpPr txBox="1"/>
          <p:nvPr>
            <p:ph idx="2" type="body"/>
          </p:nvPr>
        </p:nvSpPr>
        <p:spPr>
          <a:xfrm>
            <a:off x="4802775" y="1546975"/>
            <a:ext cx="39114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screen">
  <p:cSld name="Blank_4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/>
        </p:nvSpPr>
        <p:spPr>
          <a:xfrm>
            <a:off x="6627000" y="3606900"/>
            <a:ext cx="2517000" cy="1536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Leave space for headshot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-18050" y="0"/>
            <a:ext cx="9162000" cy="5143500"/>
          </a:xfrm>
          <a:prstGeom prst="rect">
            <a:avLst/>
          </a:prstGeom>
          <a:solidFill>
            <a:srgbClr val="F1F3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3000"/>
              <a:t>Fullscreen</a:t>
            </a:r>
            <a:endParaRPr b="1" sz="3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3000"/>
              <a:t>Show Presenter</a:t>
            </a:r>
            <a:endParaRPr b="1" i="0" sz="30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Crimson">
  <p:cSld name="TITLE_2_2_1">
    <p:bg>
      <p:bgPr>
        <a:solidFill>
          <a:srgbClr val="F1F3F4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-18050" y="0"/>
            <a:ext cx="4589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44501" y="17187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62" name="Google Shape;62;p14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3" name="Google Shape;63;p14"/>
          <p:cNvSpPr txBox="1"/>
          <p:nvPr>
            <p:ph idx="2" type="body"/>
          </p:nvPr>
        </p:nvSpPr>
        <p:spPr>
          <a:xfrm>
            <a:off x="344501" y="4743625"/>
            <a:ext cx="4345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Crimson Flip">
  <p:cSld name="TITLE_2_2_1_2">
    <p:bg>
      <p:bgPr>
        <a:solidFill>
          <a:srgbClr val="F1F3F4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/>
          <p:nvPr/>
        </p:nvSpPr>
        <p:spPr>
          <a:xfrm>
            <a:off x="-18050" y="0"/>
            <a:ext cx="4589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4992701" y="17187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type="title"/>
          </p:nvPr>
        </p:nvSpPr>
        <p:spPr>
          <a:xfrm>
            <a:off x="4992700" y="603900"/>
            <a:ext cx="38646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68" name="Google Shape;68;p15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Orange">
  <p:cSld name="TITLE_2_2_1_1">
    <p:bg>
      <p:bgPr>
        <a:solidFill>
          <a:srgbClr val="F1F3F4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/>
          <p:nvPr/>
        </p:nvSpPr>
        <p:spPr>
          <a:xfrm>
            <a:off x="-18050" y="0"/>
            <a:ext cx="4589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344501" y="17187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type="title"/>
          </p:nvPr>
        </p:nvSpPr>
        <p:spPr>
          <a:xfrm>
            <a:off x="344500" y="603900"/>
            <a:ext cx="38646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73" name="Google Shape;73;p16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4" name="Google Shape;74;p16"/>
          <p:cNvSpPr txBox="1"/>
          <p:nvPr>
            <p:ph idx="2" type="body"/>
          </p:nvPr>
        </p:nvSpPr>
        <p:spPr>
          <a:xfrm>
            <a:off x="344501" y="4743625"/>
            <a:ext cx="4345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Orange Flip">
  <p:cSld name="TITLE_2_2_1_1_1">
    <p:bg>
      <p:bgPr>
        <a:solidFill>
          <a:srgbClr val="F1F3F4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/>
          <p:nvPr/>
        </p:nvSpPr>
        <p:spPr>
          <a:xfrm>
            <a:off x="-18050" y="0"/>
            <a:ext cx="4589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4992701" y="17187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78" name="Google Shape;78;p17"/>
          <p:cNvSpPr txBox="1"/>
          <p:nvPr>
            <p:ph type="title"/>
          </p:nvPr>
        </p:nvSpPr>
        <p:spPr>
          <a:xfrm>
            <a:off x="4992700" y="603900"/>
            <a:ext cx="38646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79" name="Google Shape;79;p17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Blank">
  <p:cSld name="Blank_3">
    <p:bg>
      <p:bgPr>
        <a:solidFill>
          <a:srgbClr val="F1F3F4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/>
          <p:nvPr/>
        </p:nvSpPr>
        <p:spPr>
          <a:xfrm>
            <a:off x="-18050" y="0"/>
            <a:ext cx="4589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- Crimson">
  <p:cSld name="CUSTOM_2_1_1">
    <p:bg>
      <p:bgPr>
        <a:solidFill>
          <a:srgbClr val="FFFFFF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/>
          <p:nvPr>
            <p:ph type="title"/>
          </p:nvPr>
        </p:nvSpPr>
        <p:spPr>
          <a:xfrm>
            <a:off x="392925" y="1049175"/>
            <a:ext cx="7831200" cy="193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>
                <a:solidFill>
                  <a:srgbClr val="3C4043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9"/>
          <p:cNvSpPr/>
          <p:nvPr/>
        </p:nvSpPr>
        <p:spPr>
          <a:xfrm>
            <a:off x="522575" y="3458700"/>
            <a:ext cx="465900" cy="94500"/>
          </a:xfrm>
          <a:prstGeom prst="roundRect">
            <a:avLst>
              <a:gd fmla="val 50000" name="adj"/>
            </a:avLst>
          </a:prstGeom>
          <a:solidFill>
            <a:srgbClr val="A51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9"/>
          <p:cNvSpPr txBox="1"/>
          <p:nvPr>
            <p:ph idx="1" type="subTitle"/>
          </p:nvPr>
        </p:nvSpPr>
        <p:spPr>
          <a:xfrm>
            <a:off x="422950" y="3714075"/>
            <a:ext cx="7831200" cy="3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86" name="Google Shape;86;p19"/>
          <p:cNvSpPr txBox="1"/>
          <p:nvPr>
            <p:ph idx="2" type="subTitle"/>
          </p:nvPr>
        </p:nvSpPr>
        <p:spPr>
          <a:xfrm>
            <a:off x="422950" y="2984175"/>
            <a:ext cx="7801200" cy="3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- Orange">
  <p:cSld name="CUSTOM_2_1_1_1">
    <p:bg>
      <p:bgPr>
        <a:solidFill>
          <a:srgbClr val="FFFFFF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idx="1" type="subTitle"/>
          </p:nvPr>
        </p:nvSpPr>
        <p:spPr>
          <a:xfrm>
            <a:off x="422950" y="2984175"/>
            <a:ext cx="7801200" cy="3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type="title"/>
          </p:nvPr>
        </p:nvSpPr>
        <p:spPr>
          <a:xfrm>
            <a:off x="392925" y="1049175"/>
            <a:ext cx="7831200" cy="193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>
                <a:solidFill>
                  <a:srgbClr val="3C4043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20"/>
          <p:cNvSpPr/>
          <p:nvPr/>
        </p:nvSpPr>
        <p:spPr>
          <a:xfrm>
            <a:off x="522575" y="3458700"/>
            <a:ext cx="465900" cy="94500"/>
          </a:xfrm>
          <a:prstGeom prst="roundRect">
            <a:avLst>
              <a:gd fmla="val 50000" name="adj"/>
            </a:avLst>
          </a:prstGeom>
          <a:solidFill>
            <a:srgbClr val="EA8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0"/>
          <p:cNvSpPr txBox="1"/>
          <p:nvPr>
            <p:ph idx="2" type="subTitle"/>
          </p:nvPr>
        </p:nvSpPr>
        <p:spPr>
          <a:xfrm>
            <a:off x="422950" y="3714075"/>
            <a:ext cx="7831200" cy="3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Orange">
  <p:cSld name="CUSTOM_1">
    <p:bg>
      <p:bgPr>
        <a:solidFill>
          <a:srgbClr val="EA8600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50" y="4524000"/>
            <a:ext cx="9144000" cy="61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4" name="Google Shape;14;p3"/>
          <p:cNvCxnSpPr/>
          <p:nvPr/>
        </p:nvCxnSpPr>
        <p:spPr>
          <a:xfrm rot="10800000">
            <a:off x="426304" y="1476158"/>
            <a:ext cx="0" cy="18699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5" name="Google Shape;15;p3"/>
          <p:cNvSpPr txBox="1"/>
          <p:nvPr>
            <p:ph type="title"/>
          </p:nvPr>
        </p:nvSpPr>
        <p:spPr>
          <a:xfrm>
            <a:off x="962188" y="2048788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oogle Sans"/>
              <a:buNone/>
              <a:defRPr b="0" i="0" sz="4400" u="none" cap="none" strike="noStrik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Crimson 1">
  <p:cSld name="TITLE_2_2_1_3">
    <p:bg>
      <p:bgPr>
        <a:solidFill>
          <a:srgbClr val="F1F3F4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/>
          <p:nvPr/>
        </p:nvSpPr>
        <p:spPr>
          <a:xfrm>
            <a:off x="4553950" y="0"/>
            <a:ext cx="4589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1"/>
          <p:cNvSpPr txBox="1"/>
          <p:nvPr>
            <p:ph idx="1" type="body"/>
          </p:nvPr>
        </p:nvSpPr>
        <p:spPr>
          <a:xfrm>
            <a:off x="344501" y="17187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95" name="Google Shape;95;p21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96" name="Google Shape;96;p21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7" name="Google Shape;97;p21"/>
          <p:cNvSpPr txBox="1"/>
          <p:nvPr>
            <p:ph idx="2" type="body"/>
          </p:nvPr>
        </p:nvSpPr>
        <p:spPr>
          <a:xfrm>
            <a:off x="344501" y="4743625"/>
            <a:ext cx="4345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Crimson">
  <p:cSld name="TITLE_2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8" name="Google Shape;18;p4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Orange">
  <p:cSld name="TITLE_2_4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1" name="Google Shape;21;p5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Box - Crimson">
  <p:cSld name="TITLE_2_3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/>
          <p:nvPr/>
        </p:nvSpPr>
        <p:spPr>
          <a:xfrm>
            <a:off x="426300" y="264375"/>
            <a:ext cx="77970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4" name="Google Shape;24;p6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5" name="Google Shape;25;p6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1" type="body"/>
          </p:nvPr>
        </p:nvSpPr>
        <p:spPr>
          <a:xfrm>
            <a:off x="344500" y="1556575"/>
            <a:ext cx="3966600" cy="27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Box - Orange">
  <p:cSld name="TITLE_2_3_4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idx="1" type="body"/>
          </p:nvPr>
        </p:nvSpPr>
        <p:spPr>
          <a:xfrm>
            <a:off x="344500" y="1556575"/>
            <a:ext cx="3966600" cy="27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29" name="Google Shape;29;p7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0" name="Google Shape;30;p7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1" name="Google Shape;31;p7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ox - Crimson 1">
  <p:cSld name="TITLE_2_3_3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idx="1" type="body"/>
          </p:nvPr>
        </p:nvSpPr>
        <p:spPr>
          <a:xfrm>
            <a:off x="344500" y="1546975"/>
            <a:ext cx="84477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34" name="Google Shape;34;p8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5" name="Google Shape;35;p8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6" name="Google Shape;36;p8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ox - Orange">
  <p:cSld name="TITLE_2_3_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" type="body"/>
          </p:nvPr>
        </p:nvSpPr>
        <p:spPr>
          <a:xfrm>
            <a:off x="344500" y="1546975"/>
            <a:ext cx="84477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39" name="Google Shape;39;p9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0" name="Google Shape;40;p9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ox - Crimson">
  <p:cSld name="TITLE_2_3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44500" y="1546975"/>
            <a:ext cx="39114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44" name="Google Shape;44;p10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5" name="Google Shape;45;p10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6" name="Google Shape;46;p10"/>
          <p:cNvSpPr txBox="1"/>
          <p:nvPr>
            <p:ph idx="2" type="body"/>
          </p:nvPr>
        </p:nvSpPr>
        <p:spPr>
          <a:xfrm>
            <a:off x="4802775" y="1546975"/>
            <a:ext cx="39114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47" name="Google Shape;47;p10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340663" y="1128663"/>
            <a:ext cx="7877100" cy="34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95688" y="493663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3000"/>
              <a:buFont typeface="Google Sans"/>
              <a:buNone/>
              <a:defRPr b="0" i="0" sz="300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/>
          <p:nvPr>
            <p:ph idx="2" type="subTitle"/>
          </p:nvPr>
        </p:nvSpPr>
        <p:spPr>
          <a:xfrm>
            <a:off x="422950" y="2984175"/>
            <a:ext cx="7801200" cy="3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2"/>
          <p:cNvSpPr txBox="1"/>
          <p:nvPr>
            <p:ph type="title"/>
          </p:nvPr>
        </p:nvSpPr>
        <p:spPr>
          <a:xfrm>
            <a:off x="392925" y="1049175"/>
            <a:ext cx="7831200" cy="193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Responsible Data Collection</a:t>
            </a:r>
            <a:endParaRPr/>
          </a:p>
        </p:txBody>
      </p:sp>
      <p:sp>
        <p:nvSpPr>
          <p:cNvPr id="104" name="Google Shape;104;p22"/>
          <p:cNvSpPr txBox="1"/>
          <p:nvPr>
            <p:ph idx="1" type="subTitle"/>
          </p:nvPr>
        </p:nvSpPr>
        <p:spPr>
          <a:xfrm>
            <a:off x="422950" y="3714075"/>
            <a:ext cx="7831200" cy="3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1"/>
          <p:cNvSpPr txBox="1"/>
          <p:nvPr>
            <p:ph idx="1" type="body"/>
          </p:nvPr>
        </p:nvSpPr>
        <p:spPr>
          <a:xfrm>
            <a:off x="344500" y="1718700"/>
            <a:ext cx="3864600" cy="20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Amazon Mechanical Turk</a:t>
            </a:r>
            <a:r>
              <a:rPr lang="en">
                <a:solidFill>
                  <a:schemeClr val="dk1"/>
                </a:solidFill>
              </a:rPr>
              <a:t> is a crowdsourcing platform used for labeling data for ML tasks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0" name="Google Shape;210;p31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Data Engineering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and Bias</a:t>
            </a:r>
            <a:endParaRPr/>
          </a:p>
        </p:txBody>
      </p:sp>
      <p:pic>
        <p:nvPicPr>
          <p:cNvPr id="211" name="Google Shape;21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5250" y="603900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7155" y="1470925"/>
            <a:ext cx="4195326" cy="2201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2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Data Engineering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and Bias</a:t>
            </a:r>
            <a:endParaRPr/>
          </a:p>
        </p:txBody>
      </p:sp>
      <p:sp>
        <p:nvSpPr>
          <p:cNvPr id="218" name="Google Shape;218;p32"/>
          <p:cNvSpPr txBox="1"/>
          <p:nvPr>
            <p:ph idx="1" type="body"/>
          </p:nvPr>
        </p:nvSpPr>
        <p:spPr>
          <a:xfrm>
            <a:off x="344500" y="1718700"/>
            <a:ext cx="3864600" cy="20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b="1" lang="en">
                <a:solidFill>
                  <a:srgbClr val="B7B7B7"/>
                </a:solidFill>
              </a:rPr>
              <a:t>Amazon Mechanical Turk</a:t>
            </a:r>
            <a:r>
              <a:rPr lang="en">
                <a:solidFill>
                  <a:srgbClr val="B7B7B7"/>
                </a:solidFill>
              </a:rPr>
              <a:t> is a crowdsourcing platform used for labeling data for ML tasks</a:t>
            </a:r>
            <a:br>
              <a:rPr lang="en">
                <a:solidFill>
                  <a:srgbClr val="B7B7B7"/>
                </a:solidFill>
              </a:rPr>
            </a:br>
            <a:endParaRPr>
              <a:solidFill>
                <a:srgbClr val="B7B7B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Workers are </a:t>
            </a:r>
            <a:r>
              <a:rPr b="1" lang="en">
                <a:solidFill>
                  <a:schemeClr val="accent2"/>
                </a:solidFill>
              </a:rPr>
              <a:t>(not) unbiased</a:t>
            </a:r>
            <a:endParaRPr b="1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3"/>
          <p:cNvSpPr/>
          <p:nvPr/>
        </p:nvSpPr>
        <p:spPr>
          <a:xfrm>
            <a:off x="4675400" y="1902963"/>
            <a:ext cx="1508700" cy="1033800"/>
          </a:xfrm>
          <a:prstGeom prst="roundRect">
            <a:avLst>
              <a:gd fmla="val 463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Intermediary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24" name="Google Shape;224;p33"/>
          <p:cNvSpPr txBox="1"/>
          <p:nvPr>
            <p:ph idx="1" type="body"/>
          </p:nvPr>
        </p:nvSpPr>
        <p:spPr>
          <a:xfrm>
            <a:off x="5786400" y="1180375"/>
            <a:ext cx="859500" cy="837300"/>
          </a:xfrm>
          <a:prstGeom prst="rect">
            <a:avLst/>
          </a:prstGeom>
          <a:solidFill>
            <a:schemeClr val="lt2"/>
          </a:solidFill>
          <a:effectLst>
            <a:outerShdw blurRad="57150" rotWithShape="0" algn="bl" dir="5400000" dist="19050">
              <a:srgbClr val="000000">
                <a:alpha val="2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</a:rPr>
              <a:t> </a:t>
            </a:r>
            <a:endParaRPr i="1">
              <a:solidFill>
                <a:schemeClr val="dk1"/>
              </a:solidFill>
            </a:endParaRPr>
          </a:p>
        </p:txBody>
      </p:sp>
      <p:sp>
        <p:nvSpPr>
          <p:cNvPr id="225" name="Google Shape;225;p33"/>
          <p:cNvSpPr/>
          <p:nvPr/>
        </p:nvSpPr>
        <p:spPr>
          <a:xfrm>
            <a:off x="1392450" y="1533975"/>
            <a:ext cx="2197200" cy="6903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33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Bias and </a:t>
            </a:r>
            <a:r>
              <a:rPr b="1" lang="en"/>
              <a:t>Market Forces</a:t>
            </a:r>
            <a:endParaRPr b="1"/>
          </a:p>
        </p:txBody>
      </p:sp>
      <p:sp>
        <p:nvSpPr>
          <p:cNvPr id="227" name="Google Shape;227;p33"/>
          <p:cNvSpPr/>
          <p:nvPr/>
        </p:nvSpPr>
        <p:spPr>
          <a:xfrm>
            <a:off x="7266800" y="1357725"/>
            <a:ext cx="1508700" cy="2124300"/>
          </a:xfrm>
          <a:prstGeom prst="roundRect">
            <a:avLst>
              <a:gd fmla="val 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ML Dataset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28" name="Google Shape;228;p33"/>
          <p:cNvSpPr txBox="1"/>
          <p:nvPr>
            <p:ph idx="1" type="body"/>
          </p:nvPr>
        </p:nvSpPr>
        <p:spPr>
          <a:xfrm>
            <a:off x="3468200" y="3860925"/>
            <a:ext cx="3923100" cy="837300"/>
          </a:xfrm>
          <a:prstGeom prst="rect">
            <a:avLst/>
          </a:prstGeom>
          <a:solidFill>
            <a:schemeClr val="lt2"/>
          </a:solidFill>
          <a:effectLst>
            <a:outerShdw blurRad="57150" rotWithShape="0" algn="bl" dir="5400000" dist="19050">
              <a:srgbClr val="000000">
                <a:alpha val="27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3"/>
                </a:solidFill>
              </a:rPr>
              <a:t>Intermediaries:</a:t>
            </a:r>
            <a:r>
              <a:rPr lang="en">
                <a:solidFill>
                  <a:schemeClr val="lt1"/>
                </a:solidFill>
              </a:rPr>
              <a:t> </a:t>
            </a:r>
            <a:r>
              <a:rPr lang="en">
                <a:solidFill>
                  <a:schemeClr val="dk1"/>
                </a:solidFill>
              </a:rPr>
              <a:t>help with collection but a </a:t>
            </a:r>
            <a:r>
              <a:rPr b="1" i="1" lang="en">
                <a:solidFill>
                  <a:schemeClr val="dk1"/>
                </a:solidFill>
              </a:rPr>
              <a:t>potential source of bias</a:t>
            </a:r>
            <a:endParaRPr i="1">
              <a:solidFill>
                <a:schemeClr val="dk1"/>
              </a:solidFill>
            </a:endParaRPr>
          </a:p>
        </p:txBody>
      </p:sp>
      <p:sp>
        <p:nvSpPr>
          <p:cNvPr id="229" name="Google Shape;229;p33"/>
          <p:cNvSpPr/>
          <p:nvPr/>
        </p:nvSpPr>
        <p:spPr>
          <a:xfrm>
            <a:off x="348325" y="2615825"/>
            <a:ext cx="1126500" cy="1056600"/>
          </a:xfrm>
          <a:prstGeom prst="roundRect">
            <a:avLst>
              <a:gd fmla="val 0" name="adj"/>
            </a:avLst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Your ML research problem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30" name="Google Shape;230;p33"/>
          <p:cNvSpPr/>
          <p:nvPr/>
        </p:nvSpPr>
        <p:spPr>
          <a:xfrm>
            <a:off x="1534325" y="2225700"/>
            <a:ext cx="2058375" cy="388325"/>
          </a:xfrm>
          <a:custGeom>
            <a:rect b="b" l="l" r="r" t="t"/>
            <a:pathLst>
              <a:path extrusionOk="0" h="15533" w="82335">
                <a:moveTo>
                  <a:pt x="0" y="0"/>
                </a:moveTo>
                <a:lnTo>
                  <a:pt x="10733" y="15533"/>
                </a:lnTo>
                <a:lnTo>
                  <a:pt x="71475" y="15533"/>
                </a:lnTo>
                <a:lnTo>
                  <a:pt x="82335" y="0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  <a:effectLst>
            <a:outerShdw blurRad="57150" rotWithShape="0" algn="bl" dir="5400000" dist="19050">
              <a:srgbClr val="000000">
                <a:alpha val="20000"/>
              </a:srgbClr>
            </a:outerShdw>
          </a:effectLst>
        </p:spPr>
      </p:sp>
      <p:sp>
        <p:nvSpPr>
          <p:cNvPr id="231" name="Google Shape;231;p33"/>
          <p:cNvSpPr/>
          <p:nvPr/>
        </p:nvSpPr>
        <p:spPr>
          <a:xfrm>
            <a:off x="1809142" y="2615823"/>
            <a:ext cx="1508700" cy="1056600"/>
          </a:xfrm>
          <a:prstGeom prst="roundRect">
            <a:avLst>
              <a:gd fmla="val 0" name="adj"/>
            </a:avLst>
          </a:prstGeom>
          <a:solidFill>
            <a:srgbClr val="666666"/>
          </a:solidFill>
          <a:ln>
            <a:noFill/>
          </a:ln>
          <a:effectLst>
            <a:outerShdw blurRad="57150" rotWithShape="0" algn="bl" dir="5400000" dist="19050">
              <a:srgbClr val="000000">
                <a:alpha val="2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Debiasing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Requirements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32" name="Google Shape;232;p33"/>
          <p:cNvSpPr/>
          <p:nvPr/>
        </p:nvSpPr>
        <p:spPr>
          <a:xfrm rot="-5400000">
            <a:off x="1119750" y="1806650"/>
            <a:ext cx="690300" cy="14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Google Sans"/>
                <a:ea typeface="Google Sans"/>
                <a:cs typeface="Google Sans"/>
                <a:sym typeface="Google Sans"/>
              </a:rPr>
              <a:t>Sources of Bias</a:t>
            </a:r>
            <a:endParaRPr sz="5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33" name="Google Shape;233;p33"/>
          <p:cNvSpPr/>
          <p:nvPr/>
        </p:nvSpPr>
        <p:spPr>
          <a:xfrm>
            <a:off x="1537400" y="1533950"/>
            <a:ext cx="410400" cy="69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Gender</a:t>
            </a:r>
            <a:endParaRPr b="1" sz="4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34" name="Google Shape;234;p33"/>
          <p:cNvSpPr/>
          <p:nvPr/>
        </p:nvSpPr>
        <p:spPr>
          <a:xfrm>
            <a:off x="1947848" y="1533950"/>
            <a:ext cx="410400" cy="69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Age</a:t>
            </a:r>
            <a:endParaRPr b="1" sz="5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Group</a:t>
            </a:r>
            <a:endParaRPr b="1" sz="5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35" name="Google Shape;235;p33"/>
          <p:cNvSpPr/>
          <p:nvPr/>
        </p:nvSpPr>
        <p:spPr>
          <a:xfrm>
            <a:off x="2358297" y="1533950"/>
            <a:ext cx="410400" cy="69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Accent</a:t>
            </a:r>
            <a:endParaRPr b="1" sz="5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36" name="Google Shape;236;p33"/>
          <p:cNvSpPr/>
          <p:nvPr/>
        </p:nvSpPr>
        <p:spPr>
          <a:xfrm>
            <a:off x="2768745" y="1533950"/>
            <a:ext cx="410400" cy="69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Dialect</a:t>
            </a:r>
            <a:endParaRPr b="1" sz="5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37" name="Google Shape;237;p33"/>
          <p:cNvSpPr/>
          <p:nvPr/>
        </p:nvSpPr>
        <p:spPr>
          <a:xfrm>
            <a:off x="3179188" y="1533963"/>
            <a:ext cx="410400" cy="6903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Language</a:t>
            </a:r>
            <a:endParaRPr b="1" sz="3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238" name="Google Shape;238;p33"/>
          <p:cNvCxnSpPr>
            <a:stCxn id="229" idx="3"/>
            <a:endCxn id="231" idx="1"/>
          </p:cNvCxnSpPr>
          <p:nvPr/>
        </p:nvCxnSpPr>
        <p:spPr>
          <a:xfrm>
            <a:off x="1474825" y="3144125"/>
            <a:ext cx="334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9" name="Google Shape;239;p33"/>
          <p:cNvCxnSpPr>
            <a:stCxn id="231" idx="3"/>
            <a:endCxn id="223" idx="1"/>
          </p:cNvCxnSpPr>
          <p:nvPr/>
        </p:nvCxnSpPr>
        <p:spPr>
          <a:xfrm flipH="1" rot="10800000">
            <a:off x="3317842" y="2419923"/>
            <a:ext cx="1357500" cy="72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0" name="Google Shape;240;p33"/>
          <p:cNvCxnSpPr>
            <a:stCxn id="223" idx="2"/>
            <a:endCxn id="228" idx="0"/>
          </p:cNvCxnSpPr>
          <p:nvPr/>
        </p:nvCxnSpPr>
        <p:spPr>
          <a:xfrm>
            <a:off x="5429750" y="2936763"/>
            <a:ext cx="0" cy="92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1" name="Google Shape;241;p33"/>
          <p:cNvCxnSpPr>
            <a:stCxn id="223" idx="3"/>
            <a:endCxn id="227" idx="1"/>
          </p:cNvCxnSpPr>
          <p:nvPr/>
        </p:nvCxnSpPr>
        <p:spPr>
          <a:xfrm>
            <a:off x="6184100" y="2419863"/>
            <a:ext cx="1082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42" name="Google Shape;24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9613" y="1276976"/>
            <a:ext cx="633072" cy="644099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3"/>
          <p:cNvSpPr txBox="1"/>
          <p:nvPr>
            <p:ph idx="1" type="body"/>
          </p:nvPr>
        </p:nvSpPr>
        <p:spPr>
          <a:xfrm>
            <a:off x="5786400" y="2725475"/>
            <a:ext cx="859500" cy="837300"/>
          </a:xfrm>
          <a:prstGeom prst="rect">
            <a:avLst/>
          </a:prstGeom>
          <a:solidFill>
            <a:schemeClr val="lt2"/>
          </a:solidFill>
          <a:effectLst>
            <a:outerShdw blurRad="57150" rotWithShape="0" algn="bl" dir="5400000" dist="19050">
              <a:srgbClr val="000000">
                <a:alpha val="2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</a:rPr>
              <a:t> </a:t>
            </a:r>
            <a:endParaRPr i="1">
              <a:solidFill>
                <a:schemeClr val="dk1"/>
              </a:solidFill>
            </a:endParaRPr>
          </a:p>
        </p:txBody>
      </p:sp>
      <p:pic>
        <p:nvPicPr>
          <p:cNvPr id="244" name="Google Shape;24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9501" y="2874875"/>
            <a:ext cx="653293" cy="5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4"/>
          <p:cNvSpPr txBox="1"/>
          <p:nvPr>
            <p:ph type="title"/>
          </p:nvPr>
        </p:nvSpPr>
        <p:spPr>
          <a:xfrm>
            <a:off x="962200" y="1676525"/>
            <a:ext cx="7877100" cy="122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you work to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avoid bias</a:t>
            </a:r>
            <a:r>
              <a:rPr lang="en"/>
              <a:t> in your dataset?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/>
          <p:nvPr/>
        </p:nvSpPr>
        <p:spPr>
          <a:xfrm>
            <a:off x="9494546" y="2486317"/>
            <a:ext cx="1188000" cy="5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Gender</a:t>
            </a:r>
            <a:endParaRPr b="1"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110;p23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</a:t>
            </a:r>
            <a:r>
              <a:rPr b="1" lang="en"/>
              <a:t>Bias</a:t>
            </a:r>
            <a:r>
              <a:rPr lang="en"/>
              <a:t> in Speech Recognition</a:t>
            </a:r>
            <a:endParaRPr/>
          </a:p>
        </p:txBody>
      </p:sp>
      <p:sp>
        <p:nvSpPr>
          <p:cNvPr id="111" name="Google Shape;111;p23"/>
          <p:cNvSpPr/>
          <p:nvPr/>
        </p:nvSpPr>
        <p:spPr>
          <a:xfrm rot="-5400000">
            <a:off x="33450" y="2773375"/>
            <a:ext cx="2285100" cy="4791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27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Google Sans"/>
                <a:ea typeface="Google Sans"/>
                <a:cs typeface="Google Sans"/>
                <a:sym typeface="Google Sans"/>
              </a:rPr>
              <a:t>Sources of Bias</a:t>
            </a:r>
            <a:endParaRPr sz="1700"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/>
          <p:nvPr/>
        </p:nvSpPr>
        <p:spPr>
          <a:xfrm>
            <a:off x="9494546" y="2486317"/>
            <a:ext cx="1188000" cy="5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Gender</a:t>
            </a:r>
            <a:endParaRPr b="1"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p24"/>
          <p:cNvSpPr/>
          <p:nvPr/>
        </p:nvSpPr>
        <p:spPr>
          <a:xfrm rot="-5400000">
            <a:off x="33450" y="2773375"/>
            <a:ext cx="2285100" cy="4791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27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Google Sans"/>
                <a:ea typeface="Google Sans"/>
                <a:cs typeface="Google Sans"/>
                <a:sym typeface="Google Sans"/>
              </a:rPr>
              <a:t>Sources of Bias</a:t>
            </a:r>
            <a:endParaRPr sz="17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8" name="Google Shape;118;p24"/>
          <p:cNvSpPr/>
          <p:nvPr/>
        </p:nvSpPr>
        <p:spPr>
          <a:xfrm>
            <a:off x="1415550" y="1870375"/>
            <a:ext cx="1358400" cy="2285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27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Gender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9" name="Google Shape;119;p24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</a:t>
            </a:r>
            <a:r>
              <a:rPr b="1" lang="en"/>
              <a:t>Bias</a:t>
            </a:r>
            <a:r>
              <a:rPr lang="en"/>
              <a:t> in Speech Recognition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/>
          <p:nvPr/>
        </p:nvSpPr>
        <p:spPr>
          <a:xfrm>
            <a:off x="9494546" y="2181517"/>
            <a:ext cx="1188000" cy="5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Gender</a:t>
            </a:r>
            <a:endParaRPr b="1"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" name="Google Shape;125;p25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</a:t>
            </a:r>
            <a:r>
              <a:rPr b="1" lang="en"/>
              <a:t>Bias</a:t>
            </a:r>
            <a:r>
              <a:rPr lang="en"/>
              <a:t> in Speech Recognition</a:t>
            </a:r>
            <a:endParaRPr/>
          </a:p>
        </p:txBody>
      </p:sp>
      <p:sp>
        <p:nvSpPr>
          <p:cNvPr id="126" name="Google Shape;126;p25"/>
          <p:cNvSpPr/>
          <p:nvPr/>
        </p:nvSpPr>
        <p:spPr>
          <a:xfrm rot="-5400000">
            <a:off x="33450" y="2773375"/>
            <a:ext cx="2285100" cy="4791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27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Google Sans"/>
                <a:ea typeface="Google Sans"/>
                <a:cs typeface="Google Sans"/>
                <a:sym typeface="Google Sans"/>
              </a:rPr>
              <a:t>Sources of Bias</a:t>
            </a:r>
            <a:endParaRPr sz="17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7" name="Google Shape;127;p25"/>
          <p:cNvSpPr/>
          <p:nvPr/>
        </p:nvSpPr>
        <p:spPr>
          <a:xfrm>
            <a:off x="1415550" y="1870375"/>
            <a:ext cx="1358400" cy="2285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27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Gender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8" name="Google Shape;128;p25"/>
          <p:cNvSpPr/>
          <p:nvPr/>
        </p:nvSpPr>
        <p:spPr>
          <a:xfrm>
            <a:off x="2773950" y="1870375"/>
            <a:ext cx="1358400" cy="22851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27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Age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Group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/>
          <p:nvPr/>
        </p:nvSpPr>
        <p:spPr>
          <a:xfrm>
            <a:off x="9494546" y="2486317"/>
            <a:ext cx="1188000" cy="5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Gender</a:t>
            </a:r>
            <a:endParaRPr b="1"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34;p26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</a:t>
            </a:r>
            <a:r>
              <a:rPr b="1" lang="en"/>
              <a:t>Bias</a:t>
            </a:r>
            <a:r>
              <a:rPr lang="en"/>
              <a:t> in Speech Recognition</a:t>
            </a:r>
            <a:endParaRPr/>
          </a:p>
        </p:txBody>
      </p:sp>
      <p:sp>
        <p:nvSpPr>
          <p:cNvPr id="135" name="Google Shape;135;p26"/>
          <p:cNvSpPr/>
          <p:nvPr/>
        </p:nvSpPr>
        <p:spPr>
          <a:xfrm rot="-5400000">
            <a:off x="33450" y="2773375"/>
            <a:ext cx="2285100" cy="4791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27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Google Sans"/>
                <a:ea typeface="Google Sans"/>
                <a:cs typeface="Google Sans"/>
                <a:sym typeface="Google Sans"/>
              </a:rPr>
              <a:t>Sources of Bias</a:t>
            </a:r>
            <a:endParaRPr sz="17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36" name="Google Shape;136;p26"/>
          <p:cNvSpPr/>
          <p:nvPr/>
        </p:nvSpPr>
        <p:spPr>
          <a:xfrm>
            <a:off x="1415550" y="1870375"/>
            <a:ext cx="1358400" cy="2285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27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Gender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37" name="Google Shape;137;p26"/>
          <p:cNvSpPr/>
          <p:nvPr/>
        </p:nvSpPr>
        <p:spPr>
          <a:xfrm>
            <a:off x="2773950" y="1870375"/>
            <a:ext cx="1358400" cy="22851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27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Age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Group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38" name="Google Shape;138;p26"/>
          <p:cNvSpPr/>
          <p:nvPr/>
        </p:nvSpPr>
        <p:spPr>
          <a:xfrm>
            <a:off x="4132350" y="1870375"/>
            <a:ext cx="1358400" cy="22851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7150" rotWithShape="0" algn="bl" dir="27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Accent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/>
          <p:nvPr/>
        </p:nvSpPr>
        <p:spPr>
          <a:xfrm>
            <a:off x="9494546" y="2486317"/>
            <a:ext cx="1188000" cy="5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Gender</a:t>
            </a:r>
            <a:endParaRPr b="1"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p27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</a:t>
            </a:r>
            <a:r>
              <a:rPr b="1" lang="en"/>
              <a:t>Bias</a:t>
            </a:r>
            <a:r>
              <a:rPr lang="en"/>
              <a:t> in Speech Recognition</a:t>
            </a:r>
            <a:endParaRPr/>
          </a:p>
        </p:txBody>
      </p:sp>
      <p:sp>
        <p:nvSpPr>
          <p:cNvPr id="145" name="Google Shape;145;p27"/>
          <p:cNvSpPr/>
          <p:nvPr/>
        </p:nvSpPr>
        <p:spPr>
          <a:xfrm rot="-5400000">
            <a:off x="33450" y="2773375"/>
            <a:ext cx="2285100" cy="4791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27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Google Sans"/>
                <a:ea typeface="Google Sans"/>
                <a:cs typeface="Google Sans"/>
                <a:sym typeface="Google Sans"/>
              </a:rPr>
              <a:t>Sources of Bias</a:t>
            </a:r>
            <a:endParaRPr sz="17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46" name="Google Shape;146;p27"/>
          <p:cNvSpPr/>
          <p:nvPr/>
        </p:nvSpPr>
        <p:spPr>
          <a:xfrm>
            <a:off x="1415550" y="1870375"/>
            <a:ext cx="1358400" cy="2285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27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Gender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47" name="Google Shape;147;p27"/>
          <p:cNvSpPr/>
          <p:nvPr/>
        </p:nvSpPr>
        <p:spPr>
          <a:xfrm>
            <a:off x="2773950" y="1870375"/>
            <a:ext cx="1358400" cy="22851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27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Age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Group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48" name="Google Shape;148;p27"/>
          <p:cNvSpPr/>
          <p:nvPr/>
        </p:nvSpPr>
        <p:spPr>
          <a:xfrm>
            <a:off x="4132350" y="1870375"/>
            <a:ext cx="1358400" cy="22851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7150" rotWithShape="0" algn="bl" dir="27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Accent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49" name="Google Shape;149;p27"/>
          <p:cNvSpPr/>
          <p:nvPr/>
        </p:nvSpPr>
        <p:spPr>
          <a:xfrm>
            <a:off x="5490750" y="1870375"/>
            <a:ext cx="1358400" cy="228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7150" rotWithShape="0" algn="bl" dir="27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Dialect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/>
        </p:nvSpPr>
        <p:spPr>
          <a:xfrm>
            <a:off x="9494546" y="2486317"/>
            <a:ext cx="1188000" cy="5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Gender</a:t>
            </a:r>
            <a:endParaRPr b="1"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" name="Google Shape;155;p28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</a:t>
            </a:r>
            <a:r>
              <a:rPr b="1" lang="en"/>
              <a:t>Bias</a:t>
            </a:r>
            <a:r>
              <a:rPr lang="en"/>
              <a:t> in Speech Recognition</a:t>
            </a:r>
            <a:endParaRPr/>
          </a:p>
        </p:txBody>
      </p:sp>
      <p:sp>
        <p:nvSpPr>
          <p:cNvPr id="156" name="Google Shape;156;p28"/>
          <p:cNvSpPr/>
          <p:nvPr/>
        </p:nvSpPr>
        <p:spPr>
          <a:xfrm rot="-5400000">
            <a:off x="33450" y="2773375"/>
            <a:ext cx="2285100" cy="4791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27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Google Sans"/>
                <a:ea typeface="Google Sans"/>
                <a:cs typeface="Google Sans"/>
                <a:sym typeface="Google Sans"/>
              </a:rPr>
              <a:t>Sources of Bias</a:t>
            </a:r>
            <a:endParaRPr sz="17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57" name="Google Shape;157;p28"/>
          <p:cNvSpPr/>
          <p:nvPr/>
        </p:nvSpPr>
        <p:spPr>
          <a:xfrm>
            <a:off x="1415550" y="1870375"/>
            <a:ext cx="1358400" cy="2285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27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Gender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58" name="Google Shape;158;p28"/>
          <p:cNvSpPr/>
          <p:nvPr/>
        </p:nvSpPr>
        <p:spPr>
          <a:xfrm>
            <a:off x="2773950" y="1870375"/>
            <a:ext cx="1358400" cy="22851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rotWithShape="0" algn="bl" dir="27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Age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Group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59" name="Google Shape;159;p28"/>
          <p:cNvSpPr/>
          <p:nvPr/>
        </p:nvSpPr>
        <p:spPr>
          <a:xfrm>
            <a:off x="4132350" y="1870375"/>
            <a:ext cx="1358400" cy="22851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7150" rotWithShape="0" algn="bl" dir="27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Accent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60" name="Google Shape;160;p28"/>
          <p:cNvSpPr/>
          <p:nvPr/>
        </p:nvSpPr>
        <p:spPr>
          <a:xfrm>
            <a:off x="5490750" y="1870375"/>
            <a:ext cx="1358400" cy="2285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7150" rotWithShape="0" algn="bl" dir="27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Dialect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61" name="Google Shape;161;p28"/>
          <p:cNvSpPr/>
          <p:nvPr/>
        </p:nvSpPr>
        <p:spPr>
          <a:xfrm>
            <a:off x="6849150" y="1870375"/>
            <a:ext cx="1358400" cy="2285100"/>
          </a:xfrm>
          <a:prstGeom prst="rect">
            <a:avLst/>
          </a:prstGeom>
          <a:solidFill>
            <a:srgbClr val="999999"/>
          </a:solidFill>
          <a:ln>
            <a:noFill/>
          </a:ln>
          <a:effectLst>
            <a:outerShdw blurRad="57150" rotWithShape="0" algn="bl" dir="27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Language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/>
          <p:nvPr/>
        </p:nvSpPr>
        <p:spPr>
          <a:xfrm>
            <a:off x="1402550" y="1486900"/>
            <a:ext cx="2197200" cy="6903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9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Bias and </a:t>
            </a:r>
            <a:r>
              <a:rPr b="1" lang="en"/>
              <a:t>Market Forces</a:t>
            </a:r>
            <a:endParaRPr b="1"/>
          </a:p>
        </p:txBody>
      </p:sp>
      <p:sp>
        <p:nvSpPr>
          <p:cNvPr id="168" name="Google Shape;168;p29"/>
          <p:cNvSpPr/>
          <p:nvPr/>
        </p:nvSpPr>
        <p:spPr>
          <a:xfrm>
            <a:off x="7276850" y="2514980"/>
            <a:ext cx="1508700" cy="1140600"/>
          </a:xfrm>
          <a:prstGeom prst="roundRect">
            <a:avLst>
              <a:gd fmla="val 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ML Dataset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69" name="Google Shape;169;p29"/>
          <p:cNvSpPr/>
          <p:nvPr/>
        </p:nvSpPr>
        <p:spPr>
          <a:xfrm>
            <a:off x="358425" y="2568750"/>
            <a:ext cx="1126500" cy="1056600"/>
          </a:xfrm>
          <a:prstGeom prst="roundRect">
            <a:avLst>
              <a:gd fmla="val 0" name="adj"/>
            </a:avLst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Your ML research problem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70" name="Google Shape;170;p29"/>
          <p:cNvSpPr/>
          <p:nvPr/>
        </p:nvSpPr>
        <p:spPr>
          <a:xfrm>
            <a:off x="1544425" y="2178625"/>
            <a:ext cx="2058375" cy="388325"/>
          </a:xfrm>
          <a:custGeom>
            <a:rect b="b" l="l" r="r" t="t"/>
            <a:pathLst>
              <a:path extrusionOk="0" h="15533" w="82335">
                <a:moveTo>
                  <a:pt x="0" y="0"/>
                </a:moveTo>
                <a:lnTo>
                  <a:pt x="10733" y="15533"/>
                </a:lnTo>
                <a:lnTo>
                  <a:pt x="71475" y="15533"/>
                </a:lnTo>
                <a:lnTo>
                  <a:pt x="82335" y="0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  <a:effectLst>
            <a:outerShdw blurRad="57150" rotWithShape="0" algn="bl" dir="5400000" dist="19050">
              <a:srgbClr val="000000">
                <a:alpha val="20000"/>
              </a:srgbClr>
            </a:outerShdw>
          </a:effectLst>
        </p:spPr>
      </p:sp>
      <p:sp>
        <p:nvSpPr>
          <p:cNvPr id="171" name="Google Shape;171;p29"/>
          <p:cNvSpPr/>
          <p:nvPr/>
        </p:nvSpPr>
        <p:spPr>
          <a:xfrm>
            <a:off x="1819242" y="2568748"/>
            <a:ext cx="1508700" cy="1056600"/>
          </a:xfrm>
          <a:prstGeom prst="roundRect">
            <a:avLst>
              <a:gd fmla="val 0" name="adj"/>
            </a:avLst>
          </a:prstGeom>
          <a:solidFill>
            <a:srgbClr val="666666"/>
          </a:solidFill>
          <a:ln>
            <a:noFill/>
          </a:ln>
          <a:effectLst>
            <a:outerShdw blurRad="57150" rotWithShape="0" algn="bl" dir="5400000" dist="19050">
              <a:srgbClr val="000000">
                <a:alpha val="2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Debiasing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Requirements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72" name="Google Shape;172;p29"/>
          <p:cNvSpPr/>
          <p:nvPr/>
        </p:nvSpPr>
        <p:spPr>
          <a:xfrm rot="-5400000">
            <a:off x="1129850" y="1759575"/>
            <a:ext cx="690300" cy="14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Google Sans"/>
                <a:ea typeface="Google Sans"/>
                <a:cs typeface="Google Sans"/>
                <a:sym typeface="Google Sans"/>
              </a:rPr>
              <a:t>Sources of Bias</a:t>
            </a:r>
            <a:endParaRPr sz="5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73" name="Google Shape;173;p29"/>
          <p:cNvSpPr/>
          <p:nvPr/>
        </p:nvSpPr>
        <p:spPr>
          <a:xfrm>
            <a:off x="1547500" y="1486875"/>
            <a:ext cx="410400" cy="69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Gender</a:t>
            </a:r>
            <a:endParaRPr b="1" sz="4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74" name="Google Shape;174;p29"/>
          <p:cNvSpPr/>
          <p:nvPr/>
        </p:nvSpPr>
        <p:spPr>
          <a:xfrm>
            <a:off x="1957948" y="1486875"/>
            <a:ext cx="410400" cy="69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Age</a:t>
            </a:r>
            <a:endParaRPr b="1" sz="5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Group</a:t>
            </a:r>
            <a:endParaRPr b="1" sz="5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75" name="Google Shape;175;p29"/>
          <p:cNvSpPr/>
          <p:nvPr/>
        </p:nvSpPr>
        <p:spPr>
          <a:xfrm>
            <a:off x="2368397" y="1486875"/>
            <a:ext cx="410400" cy="69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Accent</a:t>
            </a:r>
            <a:endParaRPr b="1" sz="5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76" name="Google Shape;176;p29"/>
          <p:cNvSpPr/>
          <p:nvPr/>
        </p:nvSpPr>
        <p:spPr>
          <a:xfrm>
            <a:off x="2778845" y="1486875"/>
            <a:ext cx="410400" cy="69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Dialect</a:t>
            </a:r>
            <a:endParaRPr b="1" sz="5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77" name="Google Shape;177;p29"/>
          <p:cNvSpPr/>
          <p:nvPr/>
        </p:nvSpPr>
        <p:spPr>
          <a:xfrm>
            <a:off x="3189288" y="1486888"/>
            <a:ext cx="410400" cy="6903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Language</a:t>
            </a:r>
            <a:endParaRPr b="1" sz="3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178" name="Google Shape;178;p29"/>
          <p:cNvCxnSpPr>
            <a:stCxn id="169" idx="3"/>
            <a:endCxn id="171" idx="1"/>
          </p:cNvCxnSpPr>
          <p:nvPr/>
        </p:nvCxnSpPr>
        <p:spPr>
          <a:xfrm>
            <a:off x="1484925" y="3097050"/>
            <a:ext cx="334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9" name="Google Shape;179;p29"/>
          <p:cNvCxnSpPr>
            <a:stCxn id="171" idx="3"/>
            <a:endCxn id="168" idx="1"/>
          </p:cNvCxnSpPr>
          <p:nvPr/>
        </p:nvCxnSpPr>
        <p:spPr>
          <a:xfrm flipH="1" rot="10800000">
            <a:off x="3327942" y="3085348"/>
            <a:ext cx="3948900" cy="1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/>
          <p:nvPr/>
        </p:nvSpPr>
        <p:spPr>
          <a:xfrm>
            <a:off x="4685450" y="2569588"/>
            <a:ext cx="1508700" cy="1033800"/>
          </a:xfrm>
          <a:prstGeom prst="roundRect">
            <a:avLst>
              <a:gd fmla="val 463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Intermediary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85" name="Google Shape;185;p30"/>
          <p:cNvSpPr txBox="1"/>
          <p:nvPr>
            <p:ph idx="1" type="body"/>
          </p:nvPr>
        </p:nvSpPr>
        <p:spPr>
          <a:xfrm>
            <a:off x="5796450" y="1847000"/>
            <a:ext cx="859500" cy="837300"/>
          </a:xfrm>
          <a:prstGeom prst="rect">
            <a:avLst/>
          </a:prstGeom>
          <a:solidFill>
            <a:schemeClr val="lt2"/>
          </a:solidFill>
          <a:effectLst>
            <a:outerShdw blurRad="57150" rotWithShape="0" algn="bl" dir="5400000" dist="19050">
              <a:srgbClr val="000000">
                <a:alpha val="2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</a:rPr>
              <a:t> </a:t>
            </a:r>
            <a:endParaRPr i="1">
              <a:solidFill>
                <a:schemeClr val="dk1"/>
              </a:solidFill>
            </a:endParaRPr>
          </a:p>
        </p:txBody>
      </p:sp>
      <p:sp>
        <p:nvSpPr>
          <p:cNvPr id="186" name="Google Shape;186;p30"/>
          <p:cNvSpPr/>
          <p:nvPr/>
        </p:nvSpPr>
        <p:spPr>
          <a:xfrm>
            <a:off x="1402550" y="1486900"/>
            <a:ext cx="2197200" cy="6903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0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Bias and </a:t>
            </a:r>
            <a:r>
              <a:rPr b="1" lang="en"/>
              <a:t>Market Forces</a:t>
            </a:r>
            <a:endParaRPr b="1"/>
          </a:p>
        </p:txBody>
      </p:sp>
      <p:sp>
        <p:nvSpPr>
          <p:cNvPr id="188" name="Google Shape;188;p30"/>
          <p:cNvSpPr/>
          <p:nvPr/>
        </p:nvSpPr>
        <p:spPr>
          <a:xfrm>
            <a:off x="7276850" y="2024350"/>
            <a:ext cx="1508700" cy="2124300"/>
          </a:xfrm>
          <a:prstGeom prst="roundRect">
            <a:avLst>
              <a:gd fmla="val 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ML Dataset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89" name="Google Shape;189;p30"/>
          <p:cNvSpPr/>
          <p:nvPr/>
        </p:nvSpPr>
        <p:spPr>
          <a:xfrm>
            <a:off x="358425" y="2568750"/>
            <a:ext cx="1126500" cy="1056600"/>
          </a:xfrm>
          <a:prstGeom prst="roundRect">
            <a:avLst>
              <a:gd fmla="val 0" name="adj"/>
            </a:avLst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2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Your ML research problem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90" name="Google Shape;190;p30"/>
          <p:cNvSpPr/>
          <p:nvPr/>
        </p:nvSpPr>
        <p:spPr>
          <a:xfrm>
            <a:off x="1544425" y="2178625"/>
            <a:ext cx="2058375" cy="388325"/>
          </a:xfrm>
          <a:custGeom>
            <a:rect b="b" l="l" r="r" t="t"/>
            <a:pathLst>
              <a:path extrusionOk="0" h="15533" w="82335">
                <a:moveTo>
                  <a:pt x="0" y="0"/>
                </a:moveTo>
                <a:lnTo>
                  <a:pt x="10733" y="15533"/>
                </a:lnTo>
                <a:lnTo>
                  <a:pt x="71475" y="15533"/>
                </a:lnTo>
                <a:lnTo>
                  <a:pt x="82335" y="0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  <a:effectLst>
            <a:outerShdw blurRad="57150" rotWithShape="0" algn="bl" dir="5400000" dist="19050">
              <a:srgbClr val="000000">
                <a:alpha val="20000"/>
              </a:srgbClr>
            </a:outerShdw>
          </a:effectLst>
        </p:spPr>
      </p:sp>
      <p:sp>
        <p:nvSpPr>
          <p:cNvPr id="191" name="Google Shape;191;p30"/>
          <p:cNvSpPr/>
          <p:nvPr/>
        </p:nvSpPr>
        <p:spPr>
          <a:xfrm>
            <a:off x="1819242" y="2568748"/>
            <a:ext cx="1508700" cy="1056600"/>
          </a:xfrm>
          <a:prstGeom prst="roundRect">
            <a:avLst>
              <a:gd fmla="val 0" name="adj"/>
            </a:avLst>
          </a:prstGeom>
          <a:solidFill>
            <a:srgbClr val="666666"/>
          </a:solidFill>
          <a:ln>
            <a:noFill/>
          </a:ln>
          <a:effectLst>
            <a:outerShdw blurRad="57150" rotWithShape="0" algn="bl" dir="5400000" dist="19050">
              <a:srgbClr val="000000">
                <a:alpha val="26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Debiasing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Requirements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92" name="Google Shape;192;p30"/>
          <p:cNvSpPr/>
          <p:nvPr/>
        </p:nvSpPr>
        <p:spPr>
          <a:xfrm rot="-5400000">
            <a:off x="1129850" y="1759575"/>
            <a:ext cx="690300" cy="14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Google Sans"/>
                <a:ea typeface="Google Sans"/>
                <a:cs typeface="Google Sans"/>
                <a:sym typeface="Google Sans"/>
              </a:rPr>
              <a:t>Sources of Bias</a:t>
            </a:r>
            <a:endParaRPr sz="5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93" name="Google Shape;193;p30"/>
          <p:cNvSpPr/>
          <p:nvPr/>
        </p:nvSpPr>
        <p:spPr>
          <a:xfrm>
            <a:off x="1547500" y="1486875"/>
            <a:ext cx="410400" cy="69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Gender</a:t>
            </a:r>
            <a:endParaRPr b="1" sz="4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94" name="Google Shape;194;p30"/>
          <p:cNvSpPr/>
          <p:nvPr/>
        </p:nvSpPr>
        <p:spPr>
          <a:xfrm>
            <a:off x="1957948" y="1486875"/>
            <a:ext cx="410400" cy="69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Age</a:t>
            </a:r>
            <a:endParaRPr b="1" sz="5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Group</a:t>
            </a:r>
            <a:endParaRPr b="1" sz="5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95" name="Google Shape;195;p30"/>
          <p:cNvSpPr/>
          <p:nvPr/>
        </p:nvSpPr>
        <p:spPr>
          <a:xfrm>
            <a:off x="2368397" y="1486875"/>
            <a:ext cx="410400" cy="69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Accent</a:t>
            </a:r>
            <a:endParaRPr b="1" sz="5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96" name="Google Shape;196;p30"/>
          <p:cNvSpPr/>
          <p:nvPr/>
        </p:nvSpPr>
        <p:spPr>
          <a:xfrm>
            <a:off x="2778845" y="1486875"/>
            <a:ext cx="410400" cy="69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Dialect</a:t>
            </a:r>
            <a:endParaRPr b="1" sz="5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97" name="Google Shape;197;p30"/>
          <p:cNvSpPr/>
          <p:nvPr/>
        </p:nvSpPr>
        <p:spPr>
          <a:xfrm>
            <a:off x="3189288" y="1486888"/>
            <a:ext cx="410400" cy="6903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Language</a:t>
            </a:r>
            <a:endParaRPr b="1" sz="3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198" name="Google Shape;198;p30"/>
          <p:cNvCxnSpPr>
            <a:stCxn id="189" idx="3"/>
            <a:endCxn id="191" idx="1"/>
          </p:cNvCxnSpPr>
          <p:nvPr/>
        </p:nvCxnSpPr>
        <p:spPr>
          <a:xfrm>
            <a:off x="1484925" y="3097050"/>
            <a:ext cx="334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9" name="Google Shape;199;p30"/>
          <p:cNvCxnSpPr>
            <a:stCxn id="191" idx="3"/>
            <a:endCxn id="184" idx="1"/>
          </p:cNvCxnSpPr>
          <p:nvPr/>
        </p:nvCxnSpPr>
        <p:spPr>
          <a:xfrm flipH="1" rot="10800000">
            <a:off x="3327942" y="3086548"/>
            <a:ext cx="1357500" cy="1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0" name="Google Shape;200;p30"/>
          <p:cNvCxnSpPr>
            <a:stCxn id="184" idx="3"/>
            <a:endCxn id="188" idx="1"/>
          </p:cNvCxnSpPr>
          <p:nvPr/>
        </p:nvCxnSpPr>
        <p:spPr>
          <a:xfrm>
            <a:off x="6194150" y="3086488"/>
            <a:ext cx="1082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01" name="Google Shape;20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9663" y="1943601"/>
            <a:ext cx="633072" cy="644099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0"/>
          <p:cNvSpPr txBox="1"/>
          <p:nvPr>
            <p:ph idx="1" type="body"/>
          </p:nvPr>
        </p:nvSpPr>
        <p:spPr>
          <a:xfrm>
            <a:off x="5796450" y="3392100"/>
            <a:ext cx="859500" cy="837300"/>
          </a:xfrm>
          <a:prstGeom prst="rect">
            <a:avLst/>
          </a:prstGeom>
          <a:solidFill>
            <a:schemeClr val="lt2"/>
          </a:solidFill>
          <a:effectLst>
            <a:outerShdw blurRad="57150" rotWithShape="0" algn="bl" dir="5400000" dist="19050">
              <a:srgbClr val="000000">
                <a:alpha val="2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</a:rPr>
              <a:t> </a:t>
            </a:r>
            <a:endParaRPr i="1">
              <a:solidFill>
                <a:schemeClr val="dk1"/>
              </a:solidFill>
            </a:endParaRPr>
          </a:p>
        </p:txBody>
      </p:sp>
      <p:pic>
        <p:nvPicPr>
          <p:cNvPr id="203" name="Google Shape;20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9551" y="3541500"/>
            <a:ext cx="653293" cy="5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0"/>
          <p:cNvSpPr/>
          <p:nvPr/>
        </p:nvSpPr>
        <p:spPr>
          <a:xfrm rot="900678">
            <a:off x="8085952" y="1753814"/>
            <a:ext cx="859428" cy="376445"/>
          </a:xfrm>
          <a:prstGeom prst="rect">
            <a:avLst/>
          </a:prstGeom>
          <a:solidFill>
            <a:srgbClr val="EA8600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Larger!</a:t>
            </a:r>
            <a:endParaRPr b="1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inyMLx">
  <a:themeElements>
    <a:clrScheme name="Google Colours">
      <a:dk1>
        <a:srgbClr val="3C4043"/>
      </a:dk1>
      <a:lt1>
        <a:srgbClr val="5F6368"/>
      </a:lt1>
      <a:dk2>
        <a:srgbClr val="BDC1C6"/>
      </a:dk2>
      <a:lt2>
        <a:srgbClr val="F8F9FA"/>
      </a:lt2>
      <a:accent1>
        <a:srgbClr val="4285F4"/>
      </a:accent1>
      <a:accent2>
        <a:srgbClr val="EA4335"/>
      </a:accent2>
      <a:accent3>
        <a:srgbClr val="FBBC05"/>
      </a:accent3>
      <a:accent4>
        <a:srgbClr val="34A853"/>
      </a:accent4>
      <a:accent5>
        <a:srgbClr val="185ABC"/>
      </a:accent5>
      <a:accent6>
        <a:srgbClr val="B31412"/>
      </a:accent6>
      <a:hlink>
        <a:srgbClr val="1A73E8"/>
      </a:hlink>
      <a:folHlink>
        <a:srgbClr val="7B1F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