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4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</p:sldIdLst>
  <p:sldSz cy="5143500" cx="9144000"/>
  <p:notesSz cx="6858000" cy="9144000"/>
  <p:embeddedFontLst>
    <p:embeddedFont>
      <p:font typeface="Roboto"/>
      <p:regular r:id="rId53"/>
      <p:bold r:id="rId54"/>
      <p:italic r:id="rId55"/>
      <p:boldItalic r:id="rId56"/>
    </p:embeddedFont>
    <p:embeddedFont>
      <p:font typeface="Google Sans"/>
      <p:regular r:id="rId57"/>
      <p:bold r:id="rId58"/>
      <p:italic r:id="rId59"/>
      <p:boldItalic r:id="rId60"/>
    </p:embeddedFont>
    <p:embeddedFont>
      <p:font typeface="Google Sans Medium"/>
      <p:regular r:id="rId61"/>
      <p:bold r:id="rId62"/>
      <p:italic r:id="rId63"/>
      <p:boldItalic r:id="rId64"/>
    </p:embeddedFont>
    <p:embeddedFont>
      <p:font typeface="Helvetica Neue Light"/>
      <p:regular r:id="rId65"/>
      <p:bold r:id="rId66"/>
      <p:italic r:id="rId67"/>
      <p:boldItalic r:id="rId68"/>
    </p:embeddedFont>
    <p:embeddedFont>
      <p:font typeface="Roboto Mono"/>
      <p:regular r:id="rId69"/>
      <p:bold r:id="rId70"/>
      <p:italic r:id="rId71"/>
      <p:boldItalic r:id="rId7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Sharad Chitlangia"/>
  <p:cmAuthor clrIdx="1" id="1" initials="" lastIdx="1" name="Vijay Janapa Reddi"/>
  <p:cmAuthor clrIdx="2" id="2" initials="" lastIdx="3" name="Brian Planch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2" Type="http://schemas.openxmlformats.org/officeDocument/2006/relationships/font" Target="fonts/RobotoMono-boldItalic.fntdata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1" Type="http://schemas.openxmlformats.org/officeDocument/2006/relationships/font" Target="fonts/RobotoMono-italic.fntdata"/><Relationship Id="rId70" Type="http://schemas.openxmlformats.org/officeDocument/2006/relationships/font" Target="fonts/RobotoMono-bold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GoogleSansMedium-bold.fntdata"/><Relationship Id="rId61" Type="http://schemas.openxmlformats.org/officeDocument/2006/relationships/font" Target="fonts/GoogleSansMedium-regular.fntdata"/><Relationship Id="rId20" Type="http://schemas.openxmlformats.org/officeDocument/2006/relationships/slide" Target="slides/slide15.xml"/><Relationship Id="rId64" Type="http://schemas.openxmlformats.org/officeDocument/2006/relationships/font" Target="fonts/GoogleSansMedium-boldItalic.fntdata"/><Relationship Id="rId63" Type="http://schemas.openxmlformats.org/officeDocument/2006/relationships/font" Target="fonts/GoogleSansMedium-italic.fntdata"/><Relationship Id="rId22" Type="http://schemas.openxmlformats.org/officeDocument/2006/relationships/slide" Target="slides/slide17.xml"/><Relationship Id="rId66" Type="http://schemas.openxmlformats.org/officeDocument/2006/relationships/font" Target="fonts/HelveticaNeueLight-bold.fntdata"/><Relationship Id="rId21" Type="http://schemas.openxmlformats.org/officeDocument/2006/relationships/slide" Target="slides/slide16.xml"/><Relationship Id="rId65" Type="http://schemas.openxmlformats.org/officeDocument/2006/relationships/font" Target="fonts/HelveticaNeueLight-regular.fntdata"/><Relationship Id="rId24" Type="http://schemas.openxmlformats.org/officeDocument/2006/relationships/slide" Target="slides/slide19.xml"/><Relationship Id="rId68" Type="http://schemas.openxmlformats.org/officeDocument/2006/relationships/font" Target="fonts/HelveticaNeueLight-boldItalic.fntdata"/><Relationship Id="rId23" Type="http://schemas.openxmlformats.org/officeDocument/2006/relationships/slide" Target="slides/slide18.xml"/><Relationship Id="rId67" Type="http://schemas.openxmlformats.org/officeDocument/2006/relationships/font" Target="fonts/HelveticaNeueLight-italic.fntdata"/><Relationship Id="rId60" Type="http://schemas.openxmlformats.org/officeDocument/2006/relationships/font" Target="fonts/GoogleSans-bold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RobotoMono-regular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font" Target="fonts/Roboto-regular.fntdata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font" Target="fonts/Roboto-italic.fntdata"/><Relationship Id="rId10" Type="http://schemas.openxmlformats.org/officeDocument/2006/relationships/slide" Target="slides/slide5.xml"/><Relationship Id="rId54" Type="http://schemas.openxmlformats.org/officeDocument/2006/relationships/font" Target="fonts/Roboto-bold.fntdata"/><Relationship Id="rId13" Type="http://schemas.openxmlformats.org/officeDocument/2006/relationships/slide" Target="slides/slide8.xml"/><Relationship Id="rId57" Type="http://schemas.openxmlformats.org/officeDocument/2006/relationships/font" Target="fonts/GoogleSans-regular.fntdata"/><Relationship Id="rId12" Type="http://schemas.openxmlformats.org/officeDocument/2006/relationships/slide" Target="slides/slide7.xml"/><Relationship Id="rId56" Type="http://schemas.openxmlformats.org/officeDocument/2006/relationships/font" Target="fonts/Roboto-boldItalic.fntdata"/><Relationship Id="rId15" Type="http://schemas.openxmlformats.org/officeDocument/2006/relationships/slide" Target="slides/slide10.xml"/><Relationship Id="rId59" Type="http://schemas.openxmlformats.org/officeDocument/2006/relationships/font" Target="fonts/GoogleSans-italic.fntdata"/><Relationship Id="rId14" Type="http://schemas.openxmlformats.org/officeDocument/2006/relationships/slide" Target="slides/slide9.xml"/><Relationship Id="rId58" Type="http://schemas.openxmlformats.org/officeDocument/2006/relationships/font" Target="fonts/GoogleSans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11-18T22:52:39.811">
    <p:pos x="0" y="0"/>
    <p:text>Would it preferable to use https://carbon.now.sh/ for code snippets in slides?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1" dt="2020-11-10T16:40:27.843">
    <p:pos x="6000" y="0"/>
    <p:text>reedraw and center.</p:text>
  </p:cm>
  <p:cm authorId="2" idx="1" dt="2020-11-10T16:40:27.843">
    <p:pos x="6000" y="0"/>
    <p:text>@dhilanramaprasad@college.harvard.edu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2" idx="2" dt="2020-11-10T16:42:15.562">
    <p:pos x="6033" y="1877"/>
    <p:text>https://arxiv.org/pdf/1510.00149.pdf @dhilanramaprasad@college.harvard.edu again whats the rule about academic papers?
_Assigned to Dhilan Ramaprasad_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2" idx="3" dt="2020-11-10T16:38:52.852">
    <p:pos x="6000" y="0"/>
    <p:text>@dhilanramaprasad@college.harvard.edu next few slides the drawing was made by Pete (aka us)
_Assigned to Dhilan Ramaprasad_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arxiv.org/pdf/1510.00149.pdf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ommons.wikimedia.org/wiki/File:Raspberry_Pi_B%2B_illustration.svg" TargetMode="External"/><Relationship Id="rId3" Type="http://schemas.openxmlformats.org/officeDocument/2006/relationships/hyperlink" Target="https://commons.wikimedia.org/wiki/File:Arduino_uno.png" TargetMode="Externa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a4ca29c69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a4ca29c69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a8d81b8c9a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a8d81b8c9a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https://pixabay.com/illustrations/hdd-harddrive-ssd-electronics-4861120/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a8d81b8c9a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a8d81b8c9a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54023ea93a_0_5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54023ea93a_0_5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1A73E8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https://arxiv.org/pdf/1510.00149.pdf</a:t>
            </a:r>
            <a:r>
              <a:rPr lang="en"/>
              <a:t> ← </a:t>
            </a:r>
            <a:r>
              <a:rPr lang="en"/>
              <a:t>Fair use data/chart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ab3374462a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ab3374462a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a8d81b8c9a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a8d81b8c9a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https://pixabay.com/vectors/stopwatch-time-icons-symbols-1749080/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aaff23b98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aaff23b98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https://pixabay.com/vectors/stopwatch-time-icons-symbols-1749080/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a8d81b8c9a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a8d81b8c9a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a9eecccbf1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a9eecccbf1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a9eecccbf1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a9eecccbf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Ch.1 somewhere…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rgbClr val="1A73E8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https://commons.wikimedia.org/wiki/File:Raspberry_Pi_B%2B_illustration.svg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rgbClr val="1A73E8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https://commons.wikimedia.org/wiki/File:Arduino_uno.png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a9eecccbf1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a9eecccbf1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4023ea93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4023ea93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setting the converter optimizations property here. In this case I set it to tf.lite.optimize.default. There are a few options for what you could do here, so let’s explore them.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ab0c6ed049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ab0c6ed049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ab0c6ed049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ab0c6ed049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ab0c6ed049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ab0c6ed049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ab0c6ed049_0_3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ab0c6ed049_0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ab0c6ed049_0_4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ab0c6ed049_0_4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a8d81b8c9a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a8d81b8c9a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a8d81b8c9a_0_6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a8d81b8c9a_0_6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a8d81b8c9a_0_6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a8d81b8c9a_0_6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a8d81b8c9a_0_7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a8d81b8c9a_0_7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a8d81b8c9a_0_14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a8d81b8c9a_0_14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4023ea93a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4023ea93a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Optimize for size, as its name suggests, performs optimizations that make the model as small as possible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ga8d81b8c9a_0_6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7" name="Google Shape;907;ga8d81b8c9a_0_6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a8d81b8c9a_0_8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a8d81b8c9a_0_8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54023eab8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54023eab8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g54023ea93a_0_5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3" name="Google Shape;1023;g54023ea93a_0_5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g54023eab8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2" name="Google Shape;1032;g54023eab8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g54023ea93a_0_6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1" name="Google Shape;1041;g54023ea93a_0_6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54023ea93a_0_6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6" name="Google Shape;1056;g54023ea93a_0_6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g54023ea93a_0_6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7" name="Google Shape;1067;g54023ea93a_0_6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ga9eecccbf1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9" name="Google Shape;1079;ga9eecccbf1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a9eecccbf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a9eecccbf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4023ea93a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4023ea93a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ga9eecccbf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" name="Google Shape;1092;ga9eecccbf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ga9eecccbf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2" name="Google Shape;1102;ga9eecccbf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gab0c6ed049_0_6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gab0c6ed049_0_6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ga9eecccbf1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9" name="Google Shape;1119;ga9eecccbf1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2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a9eecccbf1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a9eecccbf1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gab0c6ed049_0_7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9" name="Google Shape;1189;gab0c6ed049_0_7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3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gab0c6ed049_0_7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5" name="Google Shape;1195;gab0c6ed049_0_7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9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ga8d81b8c9a_0_16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1" name="Google Shape;1201;ga8d81b8c9a_0_16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a8d81b8c9a_0_9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a8d81b8c9a_0_9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Without a significant loss in accuracy -- so, for example the distribution on the right here, can end up having a very similar distribution when it’s recast into int8, but using ¼ of the memory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a9eecccbf1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a9eecccbf1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a8d81b8c9a_0_1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a8d81b8c9a_0_1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a1febc852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a1febc852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a8d81b8c9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a8d81b8c9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https://pixabay.com/illustrations/hdd-harddrive-ssd-electronics-4861120/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Crimson">
  <p:cSld name="CUSTOM">
    <p:bg>
      <p:bgPr>
        <a:solidFill>
          <a:srgbClr val="A51C30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0" y="4524000"/>
            <a:ext cx="9144000" cy="61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0" name="Google Shape;10;p2"/>
          <p:cNvCxnSpPr/>
          <p:nvPr/>
        </p:nvCxnSpPr>
        <p:spPr>
          <a:xfrm rot="10800000">
            <a:off x="426304" y="1476158"/>
            <a:ext cx="0" cy="18699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title"/>
          </p:nvPr>
        </p:nvSpPr>
        <p:spPr>
          <a:xfrm>
            <a:off x="962188" y="2048788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oogle Sans"/>
              <a:buNone/>
              <a:defRPr b="0" i="0" sz="4400" u="none" cap="none" strike="noStrik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ox - Orange">
  <p:cSld name="TITLE_2_3_1_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idx="1" type="body"/>
          </p:nvPr>
        </p:nvSpPr>
        <p:spPr>
          <a:xfrm>
            <a:off x="344500" y="1546975"/>
            <a:ext cx="39114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53" name="Google Shape;53;p11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4" name="Google Shape;54;p11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5" name="Google Shape;55;p11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6" name="Google Shape;56;p11"/>
          <p:cNvSpPr txBox="1"/>
          <p:nvPr>
            <p:ph idx="2" type="body"/>
          </p:nvPr>
        </p:nvSpPr>
        <p:spPr>
          <a:xfrm>
            <a:off x="4802775" y="1546975"/>
            <a:ext cx="39114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57" name="Google Shape;57;p11"/>
          <p:cNvSpPr txBox="1"/>
          <p:nvPr/>
        </p:nvSpPr>
        <p:spPr>
          <a:xfrm>
            <a:off x="6627000" y="3606900"/>
            <a:ext cx="2517000" cy="1536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Leave space for headshot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/>
        </p:nvSpPr>
        <p:spPr>
          <a:xfrm>
            <a:off x="6627000" y="3606900"/>
            <a:ext cx="2517000" cy="1536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Leave space for headshot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screen">
  <p:cSld name="Blank_4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/>
        </p:nvSpPr>
        <p:spPr>
          <a:xfrm>
            <a:off x="6627000" y="3606900"/>
            <a:ext cx="2517000" cy="1536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Leave space for headshot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-18050" y="0"/>
            <a:ext cx="9162000" cy="5143500"/>
          </a:xfrm>
          <a:prstGeom prst="rect">
            <a:avLst/>
          </a:prstGeom>
          <a:solidFill>
            <a:srgbClr val="F1F3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3000"/>
              <a:t>Fullscreen</a:t>
            </a:r>
            <a:endParaRPr b="1" sz="3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3000"/>
              <a:t>Show Presenter</a:t>
            </a:r>
            <a:endParaRPr b="1" i="0" sz="30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Crimson">
  <p:cSld name="TITLE_2_2_1">
    <p:bg>
      <p:bgPr>
        <a:solidFill>
          <a:srgbClr val="F1F3F4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>
            <a:off x="-18050" y="0"/>
            <a:ext cx="4589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44500" y="1718700"/>
            <a:ext cx="38646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66" name="Google Shape;66;p14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67" name="Google Shape;67;p14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8" name="Google Shape;68;p14"/>
          <p:cNvSpPr txBox="1"/>
          <p:nvPr>
            <p:ph idx="2" type="body"/>
          </p:nvPr>
        </p:nvSpPr>
        <p:spPr>
          <a:xfrm>
            <a:off x="344501" y="4743625"/>
            <a:ext cx="4345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69" name="Google Shape;69;p14"/>
          <p:cNvSpPr/>
          <p:nvPr/>
        </p:nvSpPr>
        <p:spPr>
          <a:xfrm>
            <a:off x="6554875" y="3552150"/>
            <a:ext cx="2589000" cy="1591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Crimson Flip 2">
  <p:cSld name="TITLE_2_2_1_3">
    <p:bg>
      <p:bgPr>
        <a:solidFill>
          <a:srgbClr val="FFFFFF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/>
          <p:nvPr/>
        </p:nvSpPr>
        <p:spPr>
          <a:xfrm>
            <a:off x="-18050" y="0"/>
            <a:ext cx="4589700" cy="5143500"/>
          </a:xfrm>
          <a:prstGeom prst="rect">
            <a:avLst/>
          </a:prstGeom>
          <a:solidFill>
            <a:srgbClr val="F1F3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44501" y="17187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73" name="Google Shape;73;p15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74" name="Google Shape;74;p15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5" name="Google Shape;75;p15"/>
          <p:cNvSpPr txBox="1"/>
          <p:nvPr>
            <p:ph idx="2" type="body"/>
          </p:nvPr>
        </p:nvSpPr>
        <p:spPr>
          <a:xfrm>
            <a:off x="344501" y="4743625"/>
            <a:ext cx="4345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76" name="Google Shape;76;p15"/>
          <p:cNvSpPr/>
          <p:nvPr/>
        </p:nvSpPr>
        <p:spPr>
          <a:xfrm>
            <a:off x="6589250" y="3528600"/>
            <a:ext cx="2554800" cy="1614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Crimson Flip">
  <p:cSld name="TITLE_2_2_1_2">
    <p:bg>
      <p:bgPr>
        <a:solidFill>
          <a:srgbClr val="F1F3F4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/>
          <p:nvPr/>
        </p:nvSpPr>
        <p:spPr>
          <a:xfrm>
            <a:off x="-18050" y="0"/>
            <a:ext cx="4589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4992701" y="17187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80" name="Google Shape;80;p16"/>
          <p:cNvSpPr txBox="1"/>
          <p:nvPr>
            <p:ph type="title"/>
          </p:nvPr>
        </p:nvSpPr>
        <p:spPr>
          <a:xfrm>
            <a:off x="4992700" y="603900"/>
            <a:ext cx="38646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81" name="Google Shape;81;p16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Orange">
  <p:cSld name="TITLE_2_2_1_1">
    <p:bg>
      <p:bgPr>
        <a:solidFill>
          <a:srgbClr val="F1F3F4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/>
          <p:nvPr/>
        </p:nvSpPr>
        <p:spPr>
          <a:xfrm>
            <a:off x="-18050" y="0"/>
            <a:ext cx="4589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44501" y="17187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85" name="Google Shape;85;p17"/>
          <p:cNvSpPr txBox="1"/>
          <p:nvPr>
            <p:ph type="title"/>
          </p:nvPr>
        </p:nvSpPr>
        <p:spPr>
          <a:xfrm>
            <a:off x="344500" y="603900"/>
            <a:ext cx="38646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86" name="Google Shape;86;p17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7" name="Google Shape;87;p17"/>
          <p:cNvSpPr txBox="1"/>
          <p:nvPr>
            <p:ph idx="2" type="body"/>
          </p:nvPr>
        </p:nvSpPr>
        <p:spPr>
          <a:xfrm>
            <a:off x="344501" y="4743625"/>
            <a:ext cx="4345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Orange Flip 2">
  <p:cSld name="TITLE_2_2_1_1_2">
    <p:bg>
      <p:bgPr>
        <a:solidFill>
          <a:srgbClr val="FFFFFF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/>
          <p:nvPr/>
        </p:nvSpPr>
        <p:spPr>
          <a:xfrm>
            <a:off x="-18050" y="0"/>
            <a:ext cx="4589700" cy="5143500"/>
          </a:xfrm>
          <a:prstGeom prst="rect">
            <a:avLst/>
          </a:prstGeom>
          <a:solidFill>
            <a:srgbClr val="F1F3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44501" y="17187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91" name="Google Shape;91;p18"/>
          <p:cNvSpPr txBox="1"/>
          <p:nvPr>
            <p:ph type="title"/>
          </p:nvPr>
        </p:nvSpPr>
        <p:spPr>
          <a:xfrm>
            <a:off x="344500" y="603900"/>
            <a:ext cx="38646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92" name="Google Shape;92;p18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3" name="Google Shape;93;p18"/>
          <p:cNvSpPr txBox="1"/>
          <p:nvPr>
            <p:ph idx="2" type="body"/>
          </p:nvPr>
        </p:nvSpPr>
        <p:spPr>
          <a:xfrm>
            <a:off x="344501" y="4743625"/>
            <a:ext cx="4345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Orange Flip">
  <p:cSld name="TITLE_2_2_1_1_1">
    <p:bg>
      <p:bgPr>
        <a:solidFill>
          <a:srgbClr val="F1F3F4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/>
          <p:nvPr/>
        </p:nvSpPr>
        <p:spPr>
          <a:xfrm>
            <a:off x="-18050" y="0"/>
            <a:ext cx="4589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4992701" y="17187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97" name="Google Shape;97;p19"/>
          <p:cNvSpPr txBox="1"/>
          <p:nvPr>
            <p:ph type="title"/>
          </p:nvPr>
        </p:nvSpPr>
        <p:spPr>
          <a:xfrm>
            <a:off x="4992700" y="603900"/>
            <a:ext cx="38646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98" name="Google Shape;98;p19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Blank">
  <p:cSld name="Blank_3">
    <p:bg>
      <p:bgPr>
        <a:solidFill>
          <a:srgbClr val="F1F3F4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/>
          <p:nvPr/>
        </p:nvSpPr>
        <p:spPr>
          <a:xfrm>
            <a:off x="-18050" y="0"/>
            <a:ext cx="4589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Orange">
  <p:cSld name="CUSTOM_1">
    <p:bg>
      <p:bgPr>
        <a:solidFill>
          <a:srgbClr val="EA8600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50" y="4524000"/>
            <a:ext cx="9144000" cy="61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4" name="Google Shape;14;p3"/>
          <p:cNvCxnSpPr/>
          <p:nvPr/>
        </p:nvCxnSpPr>
        <p:spPr>
          <a:xfrm rot="10800000">
            <a:off x="426304" y="1476158"/>
            <a:ext cx="0" cy="18699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5" name="Google Shape;15;p3"/>
          <p:cNvSpPr txBox="1"/>
          <p:nvPr>
            <p:ph type="title"/>
          </p:nvPr>
        </p:nvSpPr>
        <p:spPr>
          <a:xfrm>
            <a:off x="962188" y="2048788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oogle Sans"/>
              <a:buNone/>
              <a:defRPr b="0" i="0" sz="4400" u="none" cap="none" strike="noStrik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- Crimson">
  <p:cSld name="CUSTOM_2_1_1">
    <p:bg>
      <p:bgPr>
        <a:solidFill>
          <a:srgbClr val="FFFFFF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type="title"/>
          </p:nvPr>
        </p:nvSpPr>
        <p:spPr>
          <a:xfrm>
            <a:off x="392925" y="1049175"/>
            <a:ext cx="7831200" cy="193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>
                <a:solidFill>
                  <a:srgbClr val="3C4043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3" name="Google Shape;103;p21"/>
          <p:cNvSpPr/>
          <p:nvPr/>
        </p:nvSpPr>
        <p:spPr>
          <a:xfrm>
            <a:off x="522575" y="3458700"/>
            <a:ext cx="465900" cy="94500"/>
          </a:xfrm>
          <a:prstGeom prst="roundRect">
            <a:avLst>
              <a:gd fmla="val 50000" name="adj"/>
            </a:avLst>
          </a:prstGeom>
          <a:solidFill>
            <a:srgbClr val="A51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1"/>
          <p:cNvSpPr txBox="1"/>
          <p:nvPr>
            <p:ph idx="1" type="subTitle"/>
          </p:nvPr>
        </p:nvSpPr>
        <p:spPr>
          <a:xfrm>
            <a:off x="422950" y="3714075"/>
            <a:ext cx="7831200" cy="3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105" name="Google Shape;105;p21"/>
          <p:cNvSpPr txBox="1"/>
          <p:nvPr>
            <p:ph idx="2" type="subTitle"/>
          </p:nvPr>
        </p:nvSpPr>
        <p:spPr>
          <a:xfrm>
            <a:off x="422950" y="2984175"/>
            <a:ext cx="7801200" cy="3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- Orange">
  <p:cSld name="CUSTOM_2_1_1_1">
    <p:bg>
      <p:bgPr>
        <a:solidFill>
          <a:srgbClr val="FFFFFF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idx="1" type="subTitle"/>
          </p:nvPr>
        </p:nvSpPr>
        <p:spPr>
          <a:xfrm>
            <a:off x="422950" y="2984175"/>
            <a:ext cx="7801200" cy="3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8" name="Google Shape;108;p22"/>
          <p:cNvSpPr txBox="1"/>
          <p:nvPr>
            <p:ph type="title"/>
          </p:nvPr>
        </p:nvSpPr>
        <p:spPr>
          <a:xfrm>
            <a:off x="392925" y="1049175"/>
            <a:ext cx="7831200" cy="193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>
                <a:solidFill>
                  <a:srgbClr val="3C4043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9" name="Google Shape;109;p22"/>
          <p:cNvSpPr/>
          <p:nvPr/>
        </p:nvSpPr>
        <p:spPr>
          <a:xfrm>
            <a:off x="522575" y="3458700"/>
            <a:ext cx="465900" cy="94500"/>
          </a:xfrm>
          <a:prstGeom prst="roundRect">
            <a:avLst>
              <a:gd fmla="val 50000" name="adj"/>
            </a:avLst>
          </a:prstGeom>
          <a:solidFill>
            <a:srgbClr val="EA8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2"/>
          <p:cNvSpPr txBox="1"/>
          <p:nvPr>
            <p:ph idx="2" type="subTitle"/>
          </p:nvPr>
        </p:nvSpPr>
        <p:spPr>
          <a:xfrm>
            <a:off x="422950" y="3714075"/>
            <a:ext cx="7831200" cy="3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111" name="Google Shape;111;p22"/>
          <p:cNvSpPr txBox="1"/>
          <p:nvPr/>
        </p:nvSpPr>
        <p:spPr>
          <a:xfrm>
            <a:off x="6627000" y="3606900"/>
            <a:ext cx="2517000" cy="1536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Leave space for headshot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948776" y="359541"/>
            <a:ext cx="77079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lt2"/>
                </a:solidFill>
              </a:defRPr>
            </a:lvl1pPr>
            <a:lvl2pPr lvl="1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114" name="Google Shape;114;p23"/>
          <p:cNvSpPr txBox="1"/>
          <p:nvPr>
            <p:ph idx="1" type="body"/>
          </p:nvPr>
        </p:nvSpPr>
        <p:spPr>
          <a:xfrm>
            <a:off x="955677" y="908685"/>
            <a:ext cx="7701000" cy="3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5186" lvl="2" marL="1371600" rtl="0" algn="l">
              <a:spcBef>
                <a:spcPts val="360"/>
              </a:spcBef>
              <a:spcAft>
                <a:spcPts val="0"/>
              </a:spcAft>
              <a:buSzPts val="1836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Crimson">
  <p:cSld name="TITLE_2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8" name="Google Shape;18;p4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9" name="Google Shape;19;p4"/>
          <p:cNvSpPr txBox="1"/>
          <p:nvPr/>
        </p:nvSpPr>
        <p:spPr>
          <a:xfrm>
            <a:off x="6563950" y="3522275"/>
            <a:ext cx="2580000" cy="162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Leave space for headshot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Orange">
  <p:cSld name="TITLE_2_4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2" name="Google Shape;22;p5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Box - Crimson">
  <p:cSld name="TITLE_2_3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/>
          <p:nvPr/>
        </p:nvSpPr>
        <p:spPr>
          <a:xfrm>
            <a:off x="426300" y="264375"/>
            <a:ext cx="77970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5" name="Google Shape;25;p6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6" name="Google Shape;26;p6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344500" y="1556575"/>
            <a:ext cx="3966600" cy="27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Box - Orange">
  <p:cSld name="TITLE_2_3_4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idx="1" type="body"/>
          </p:nvPr>
        </p:nvSpPr>
        <p:spPr>
          <a:xfrm>
            <a:off x="344500" y="1556575"/>
            <a:ext cx="3966600" cy="27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30" name="Google Shape;30;p7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1" name="Google Shape;31;p7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2" name="Google Shape;32;p7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ox - Crimson 1">
  <p:cSld name="TITLE_2_3_3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idx="1" type="body"/>
          </p:nvPr>
        </p:nvSpPr>
        <p:spPr>
          <a:xfrm>
            <a:off x="344500" y="1546975"/>
            <a:ext cx="84477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35" name="Google Shape;35;p8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6" name="Google Shape;36;p8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7" name="Google Shape;37;p8"/>
          <p:cNvSpPr txBox="1"/>
          <p:nvPr/>
        </p:nvSpPr>
        <p:spPr>
          <a:xfrm>
            <a:off x="6583300" y="3561625"/>
            <a:ext cx="2560800" cy="158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Leave space for headshot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8" name="Google Shape;38;p8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ox - Orange">
  <p:cSld name="TITLE_2_3_2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/>
          <p:nvPr>
            <p:ph idx="1" type="body"/>
          </p:nvPr>
        </p:nvSpPr>
        <p:spPr>
          <a:xfrm>
            <a:off x="344500" y="1546975"/>
            <a:ext cx="84477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41" name="Google Shape;41;p9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2" name="Google Shape;42;p9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3" name="Google Shape;43;p9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ox - Crimson">
  <p:cSld name="TITLE_2_3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44500" y="1546975"/>
            <a:ext cx="39114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46" name="Google Shape;46;p10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7" name="Google Shape;47;p10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8" name="Google Shape;48;p10"/>
          <p:cNvSpPr txBox="1"/>
          <p:nvPr>
            <p:ph idx="2" type="body"/>
          </p:nvPr>
        </p:nvSpPr>
        <p:spPr>
          <a:xfrm>
            <a:off x="4802775" y="1546975"/>
            <a:ext cx="39114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49" name="Google Shape;49;p10"/>
          <p:cNvSpPr txBox="1"/>
          <p:nvPr/>
        </p:nvSpPr>
        <p:spPr>
          <a:xfrm>
            <a:off x="6627000" y="3606900"/>
            <a:ext cx="2517000" cy="1536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Leave space for headshot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0" name="Google Shape;50;p10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340663" y="1128663"/>
            <a:ext cx="7877100" cy="34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95688" y="493663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3000"/>
              <a:buFont typeface="Google Sans"/>
              <a:buNone/>
              <a:defRPr b="0" i="0" sz="300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comments" Target="../comments/comment2.xml"/><Relationship Id="rId4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5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1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comments" Target="../comments/comment3.xml"/><Relationship Id="rId4" Type="http://schemas.openxmlformats.org/officeDocument/2006/relationships/image" Target="../media/image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comments" Target="../comments/comment4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idx="2" type="subTitle"/>
          </p:nvPr>
        </p:nvSpPr>
        <p:spPr>
          <a:xfrm>
            <a:off x="422950" y="2984175"/>
            <a:ext cx="7801200" cy="3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4"/>
          <p:cNvSpPr txBox="1"/>
          <p:nvPr>
            <p:ph type="title"/>
          </p:nvPr>
        </p:nvSpPr>
        <p:spPr>
          <a:xfrm>
            <a:off x="392925" y="1049175"/>
            <a:ext cx="7831200" cy="193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Post-training Quantization (PTQ)</a:t>
            </a:r>
            <a:endParaRPr/>
          </a:p>
        </p:txBody>
      </p:sp>
      <p:sp>
        <p:nvSpPr>
          <p:cNvPr id="122" name="Google Shape;122;p24"/>
          <p:cNvSpPr txBox="1"/>
          <p:nvPr>
            <p:ph idx="1" type="subTitle"/>
          </p:nvPr>
        </p:nvSpPr>
        <p:spPr>
          <a:xfrm>
            <a:off x="422950" y="3714075"/>
            <a:ext cx="7831200" cy="3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3"/>
          <p:cNvSpPr txBox="1"/>
          <p:nvPr>
            <p:ph idx="1" type="body"/>
          </p:nvPr>
        </p:nvSpPr>
        <p:spPr>
          <a:xfrm>
            <a:off x="344500" y="1718700"/>
            <a:ext cx="3864600" cy="20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6"/>
                </a:solidFill>
              </a:rPr>
              <a:t>Storage size: </a:t>
            </a:r>
            <a:r>
              <a:rPr lang="en">
                <a:solidFill>
                  <a:schemeClr val="dk2"/>
                </a:solidFill>
              </a:rPr>
              <a:t>Smaller neural network models occupy less storage space on your device,</a:t>
            </a:r>
            <a:r>
              <a:rPr lang="en"/>
              <a:t> </a:t>
            </a:r>
            <a:r>
              <a:rPr lang="en">
                <a:solidFill>
                  <a:schemeClr val="dk1"/>
                </a:solidFill>
              </a:rPr>
              <a:t>and in moving from 32-bits to 8-bits we readily get </a:t>
            </a:r>
            <a:r>
              <a:rPr b="1" lang="en">
                <a:solidFill>
                  <a:schemeClr val="accent1"/>
                </a:solidFill>
              </a:rPr>
              <a:t>4x </a:t>
            </a:r>
            <a:r>
              <a:rPr lang="en">
                <a:solidFill>
                  <a:schemeClr val="dk1"/>
                </a:solidFill>
              </a:rPr>
              <a:t>reduction in memory.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33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Storage &amp; RAM </a:t>
            </a:r>
            <a:r>
              <a:rPr b="1" lang="en"/>
              <a:t>Size</a:t>
            </a:r>
            <a:endParaRPr b="1"/>
          </a:p>
        </p:txBody>
      </p:sp>
      <p:sp>
        <p:nvSpPr>
          <p:cNvPr id="227" name="Google Shape;227;p33"/>
          <p:cNvSpPr txBox="1"/>
          <p:nvPr>
            <p:ph idx="1" type="body"/>
          </p:nvPr>
        </p:nvSpPr>
        <p:spPr>
          <a:xfrm>
            <a:off x="4815925" y="961075"/>
            <a:ext cx="4209300" cy="136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Our board (in your kit for Course 3) only has </a:t>
            </a:r>
            <a:r>
              <a:rPr b="1" lang="en" sz="20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256KB</a:t>
            </a:r>
            <a:r>
              <a:rPr b="1" lang="en" sz="2000">
                <a:solidFill>
                  <a:schemeClr val="accent2"/>
                </a:solidFill>
              </a:rPr>
              <a:t> </a:t>
            </a:r>
            <a:r>
              <a:rPr lang="en" sz="20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of RAM (memory) and </a:t>
            </a:r>
            <a:r>
              <a:rPr b="1" lang="en" sz="2000">
                <a:solidFill>
                  <a:schemeClr val="accent1"/>
                </a:solidFill>
              </a:rPr>
              <a:t>1MB</a:t>
            </a:r>
            <a:r>
              <a:rPr lang="en" sz="2000">
                <a:solidFill>
                  <a:schemeClr val="accent2"/>
                </a:solidFill>
              </a:rPr>
              <a:t> </a:t>
            </a:r>
            <a:r>
              <a:rPr lang="en" sz="2000">
                <a:solidFill>
                  <a:schemeClr val="dk1"/>
                </a:solidFill>
              </a:rPr>
              <a:t>of Flash (storage)</a:t>
            </a:r>
            <a:r>
              <a:rPr lang="en" sz="20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 </a:t>
            </a:r>
            <a:endParaRPr sz="20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228" name="Google Shape;22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3736" y="2326683"/>
            <a:ext cx="2553700" cy="185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4"/>
          <p:cNvSpPr txBox="1"/>
          <p:nvPr>
            <p:ph idx="1" type="body"/>
          </p:nvPr>
        </p:nvSpPr>
        <p:spPr>
          <a:xfrm>
            <a:off x="344500" y="1718700"/>
            <a:ext cx="3864600" cy="20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6"/>
                </a:solidFill>
              </a:rPr>
              <a:t>Less memory usage: </a:t>
            </a:r>
            <a:r>
              <a:rPr lang="en"/>
              <a:t>Smaller models use less RAM when they are run, which frees up memory for other parts of your application to use, and can translate to better performance and stability.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4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Storage &amp; RAM </a:t>
            </a:r>
            <a:r>
              <a:rPr b="1" lang="en"/>
              <a:t>Size</a:t>
            </a:r>
            <a:endParaRPr b="1"/>
          </a:p>
        </p:txBody>
      </p:sp>
      <p:grpSp>
        <p:nvGrpSpPr>
          <p:cNvPr id="235" name="Google Shape;235;p34"/>
          <p:cNvGrpSpPr/>
          <p:nvPr/>
        </p:nvGrpSpPr>
        <p:grpSpPr>
          <a:xfrm>
            <a:off x="5012875" y="2182938"/>
            <a:ext cx="3785474" cy="1117816"/>
            <a:chOff x="5012875" y="887300"/>
            <a:chExt cx="3785474" cy="1117816"/>
          </a:xfrm>
        </p:grpSpPr>
        <p:sp>
          <p:nvSpPr>
            <p:cNvPr id="236" name="Google Shape;236;p34"/>
            <p:cNvSpPr/>
            <p:nvPr/>
          </p:nvSpPr>
          <p:spPr>
            <a:xfrm>
              <a:off x="5114357" y="1335323"/>
              <a:ext cx="1795711" cy="18786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4"/>
            <p:cNvSpPr/>
            <p:nvPr/>
          </p:nvSpPr>
          <p:spPr>
            <a:xfrm>
              <a:off x="6910068" y="1335316"/>
              <a:ext cx="383584" cy="18786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4"/>
            <p:cNvSpPr/>
            <p:nvPr/>
          </p:nvSpPr>
          <p:spPr>
            <a:xfrm>
              <a:off x="7293652" y="1335320"/>
              <a:ext cx="65264" cy="1878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4"/>
            <p:cNvSpPr/>
            <p:nvPr/>
          </p:nvSpPr>
          <p:spPr>
            <a:xfrm>
              <a:off x="7358916" y="1335320"/>
              <a:ext cx="155161" cy="187863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34"/>
            <p:cNvSpPr/>
            <p:nvPr/>
          </p:nvSpPr>
          <p:spPr>
            <a:xfrm>
              <a:off x="7514077" y="1335320"/>
              <a:ext cx="1208018" cy="1878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41" name="Google Shape;241;p34"/>
            <p:cNvCxnSpPr/>
            <p:nvPr/>
          </p:nvCxnSpPr>
          <p:spPr>
            <a:xfrm>
              <a:off x="5113237" y="1322692"/>
              <a:ext cx="0" cy="211066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2" name="Google Shape;242;p34"/>
            <p:cNvCxnSpPr/>
            <p:nvPr/>
          </p:nvCxnSpPr>
          <p:spPr>
            <a:xfrm>
              <a:off x="5105119" y="1518103"/>
              <a:ext cx="3643729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3" name="Google Shape;243;p34"/>
            <p:cNvCxnSpPr/>
            <p:nvPr/>
          </p:nvCxnSpPr>
          <p:spPr>
            <a:xfrm>
              <a:off x="5582333" y="1523117"/>
              <a:ext cx="0" cy="59367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4" name="Google Shape;244;p34"/>
            <p:cNvCxnSpPr/>
            <p:nvPr/>
          </p:nvCxnSpPr>
          <p:spPr>
            <a:xfrm>
              <a:off x="6037793" y="1521009"/>
              <a:ext cx="0" cy="66728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5" name="Google Shape;245;p34"/>
            <p:cNvCxnSpPr/>
            <p:nvPr/>
          </p:nvCxnSpPr>
          <p:spPr>
            <a:xfrm>
              <a:off x="6495798" y="1520715"/>
              <a:ext cx="0" cy="66728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6" name="Google Shape;246;p34"/>
            <p:cNvCxnSpPr/>
            <p:nvPr/>
          </p:nvCxnSpPr>
          <p:spPr>
            <a:xfrm>
              <a:off x="6960682" y="1516627"/>
              <a:ext cx="0" cy="73609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7" name="Google Shape;247;p34"/>
            <p:cNvCxnSpPr/>
            <p:nvPr/>
          </p:nvCxnSpPr>
          <p:spPr>
            <a:xfrm>
              <a:off x="7420180" y="1516616"/>
              <a:ext cx="0" cy="70249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8" name="Google Shape;248;p34"/>
            <p:cNvCxnSpPr/>
            <p:nvPr/>
          </p:nvCxnSpPr>
          <p:spPr>
            <a:xfrm>
              <a:off x="7882278" y="1518667"/>
              <a:ext cx="0" cy="66728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9" name="Google Shape;249;p34"/>
            <p:cNvCxnSpPr/>
            <p:nvPr/>
          </p:nvCxnSpPr>
          <p:spPr>
            <a:xfrm>
              <a:off x="8339004" y="1520135"/>
              <a:ext cx="0" cy="66728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50" name="Google Shape;250;p34"/>
            <p:cNvSpPr txBox="1"/>
            <p:nvPr/>
          </p:nvSpPr>
          <p:spPr>
            <a:xfrm>
              <a:off x="5012875" y="1580275"/>
              <a:ext cx="3785400" cy="18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Google Sans"/>
                  <a:ea typeface="Google Sans"/>
                  <a:cs typeface="Google Sans"/>
                  <a:sym typeface="Google Sans"/>
                </a:rPr>
                <a:t>0                  25                 50                 75                 100               125                 150               175</a:t>
              </a:r>
              <a:endParaRPr sz="700"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251" name="Google Shape;251;p34"/>
            <p:cNvSpPr txBox="1"/>
            <p:nvPr/>
          </p:nvSpPr>
          <p:spPr>
            <a:xfrm>
              <a:off x="6330533" y="1817252"/>
              <a:ext cx="1175386" cy="1878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latin typeface="Google Sans"/>
                  <a:ea typeface="Google Sans"/>
                  <a:cs typeface="Google Sans"/>
                  <a:sym typeface="Google Sans"/>
                </a:rPr>
                <a:t>RAM Size [kB]</a:t>
              </a:r>
              <a:endParaRPr b="1" sz="1000"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252" name="Google Shape;252;p34"/>
            <p:cNvSpPr/>
            <p:nvPr/>
          </p:nvSpPr>
          <p:spPr>
            <a:xfrm>
              <a:off x="5125248" y="951552"/>
              <a:ext cx="212267" cy="5936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34"/>
            <p:cNvSpPr/>
            <p:nvPr/>
          </p:nvSpPr>
          <p:spPr>
            <a:xfrm>
              <a:off x="5125248" y="1065326"/>
              <a:ext cx="212267" cy="5936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34"/>
            <p:cNvSpPr/>
            <p:nvPr/>
          </p:nvSpPr>
          <p:spPr>
            <a:xfrm>
              <a:off x="6397370" y="951557"/>
              <a:ext cx="212267" cy="593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4"/>
            <p:cNvSpPr/>
            <p:nvPr/>
          </p:nvSpPr>
          <p:spPr>
            <a:xfrm>
              <a:off x="6397370" y="1065331"/>
              <a:ext cx="212267" cy="5936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34"/>
            <p:cNvSpPr/>
            <p:nvPr/>
          </p:nvSpPr>
          <p:spPr>
            <a:xfrm>
              <a:off x="7609893" y="951557"/>
              <a:ext cx="212267" cy="593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4"/>
            <p:cNvSpPr txBox="1"/>
            <p:nvPr/>
          </p:nvSpPr>
          <p:spPr>
            <a:xfrm>
              <a:off x="5337527" y="887300"/>
              <a:ext cx="829200" cy="18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">
                  <a:latin typeface="Google Sans"/>
                  <a:ea typeface="Google Sans"/>
                  <a:cs typeface="Google Sans"/>
                  <a:sym typeface="Google Sans"/>
                </a:rPr>
                <a:t>Normal Stack</a:t>
              </a:r>
              <a:endParaRPr b="1" sz="700"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258" name="Google Shape;258;p34"/>
            <p:cNvSpPr txBox="1"/>
            <p:nvPr/>
          </p:nvSpPr>
          <p:spPr>
            <a:xfrm>
              <a:off x="5337527" y="1001100"/>
              <a:ext cx="829200" cy="18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">
                  <a:latin typeface="Google Sans"/>
                  <a:ea typeface="Google Sans"/>
                  <a:cs typeface="Google Sans"/>
                  <a:sym typeface="Google Sans"/>
                </a:rPr>
                <a:t>TFMicro Stack</a:t>
              </a:r>
              <a:endParaRPr b="1" sz="700"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259" name="Google Shape;259;p34"/>
            <p:cNvSpPr txBox="1"/>
            <p:nvPr/>
          </p:nvSpPr>
          <p:spPr>
            <a:xfrm>
              <a:off x="7822148" y="887300"/>
              <a:ext cx="976200" cy="18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">
                  <a:latin typeface="Google Sans"/>
                  <a:ea typeface="Google Sans"/>
                  <a:cs typeface="Google Sans"/>
                  <a:sym typeface="Google Sans"/>
                </a:rPr>
                <a:t>Dynamic Variables</a:t>
              </a:r>
              <a:endParaRPr b="1" sz="700"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260" name="Google Shape;260;p34"/>
            <p:cNvSpPr txBox="1"/>
            <p:nvPr/>
          </p:nvSpPr>
          <p:spPr>
            <a:xfrm>
              <a:off x="6609627" y="887300"/>
              <a:ext cx="829200" cy="18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">
                  <a:latin typeface="Google Sans"/>
                  <a:ea typeface="Google Sans"/>
                  <a:cs typeface="Google Sans"/>
                  <a:sym typeface="Google Sans"/>
                </a:rPr>
                <a:t>Model</a:t>
              </a:r>
              <a:endParaRPr b="1" sz="700"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261" name="Google Shape;261;p34"/>
            <p:cNvSpPr txBox="1"/>
            <p:nvPr/>
          </p:nvSpPr>
          <p:spPr>
            <a:xfrm>
              <a:off x="6609627" y="1001100"/>
              <a:ext cx="829200" cy="18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">
                  <a:latin typeface="Google Sans"/>
                  <a:ea typeface="Google Sans"/>
                  <a:cs typeface="Google Sans"/>
                  <a:sym typeface="Google Sans"/>
                </a:rPr>
                <a:t>Debugger</a:t>
              </a:r>
              <a:endParaRPr b="1" sz="700"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35"/>
          <p:cNvPicPr preferRelativeResize="0"/>
          <p:nvPr/>
        </p:nvPicPr>
        <p:blipFill rotWithShape="1">
          <a:blip r:embed="rId3">
            <a:alphaModFix/>
          </a:blip>
          <a:srcRect b="0" l="0" r="50129" t="0"/>
          <a:stretch/>
        </p:blipFill>
        <p:spPr>
          <a:xfrm>
            <a:off x="5216669" y="1159125"/>
            <a:ext cx="3338500" cy="282525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5"/>
          <p:cNvSpPr txBox="1"/>
          <p:nvPr>
            <p:ph idx="1" type="body"/>
          </p:nvPr>
        </p:nvSpPr>
        <p:spPr>
          <a:xfrm>
            <a:off x="344500" y="1718700"/>
            <a:ext cx="3228900" cy="20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C4043"/>
                </a:solidFill>
              </a:rPr>
              <a:t>Weight distribution for AlexNet shows how most weight values are </a:t>
            </a:r>
            <a:r>
              <a:rPr b="1" lang="en">
                <a:solidFill>
                  <a:srgbClr val="A51C30"/>
                </a:solidFill>
              </a:rPr>
              <a:t>concentrated</a:t>
            </a:r>
            <a:r>
              <a:rPr lang="en">
                <a:solidFill>
                  <a:srgbClr val="3C4043"/>
                </a:solidFill>
              </a:rPr>
              <a:t> in a small range. </a:t>
            </a:r>
            <a:endParaRPr>
              <a:solidFill>
                <a:srgbClr val="3C4043"/>
              </a:solidFill>
            </a:endParaRPr>
          </a:p>
        </p:txBody>
      </p:sp>
      <p:sp>
        <p:nvSpPr>
          <p:cNvPr id="268" name="Google Shape;268;p35"/>
          <p:cNvSpPr txBox="1"/>
          <p:nvPr/>
        </p:nvSpPr>
        <p:spPr>
          <a:xfrm>
            <a:off x="392675" y="4529925"/>
            <a:ext cx="38163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B7B7B7"/>
                </a:solidFill>
                <a:latin typeface="Google Sans"/>
                <a:ea typeface="Google Sans"/>
                <a:cs typeface="Google Sans"/>
                <a:sym typeface="Google Sans"/>
              </a:rPr>
              <a:t>Source: “Deep Compression: Compressing Deep Neural Networks with Pruning, Trained Quantization and Huffman Coding” by Song Han, Huizi Mao, William J. Dally</a:t>
            </a:r>
            <a:endParaRPr sz="700">
              <a:solidFill>
                <a:srgbClr val="B7B7B7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69" name="Google Shape;269;p35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Weight Ranges</a:t>
            </a:r>
            <a:endParaRPr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6"/>
          <p:cNvSpPr/>
          <p:nvPr/>
        </p:nvSpPr>
        <p:spPr>
          <a:xfrm>
            <a:off x="2032648" y="2972221"/>
            <a:ext cx="1538100" cy="774900"/>
          </a:xfrm>
          <a:prstGeom prst="roundRect">
            <a:avLst>
              <a:gd fmla="val 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Size</a:t>
            </a:r>
            <a:endParaRPr b="1" sz="13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75" name="Google Shape;275;p36"/>
          <p:cNvSpPr/>
          <p:nvPr/>
        </p:nvSpPr>
        <p:spPr>
          <a:xfrm>
            <a:off x="5573248" y="2972221"/>
            <a:ext cx="1538100" cy="774900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Latency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276" name="Google Shape;276;p36"/>
          <p:cNvSpPr/>
          <p:nvPr/>
        </p:nvSpPr>
        <p:spPr>
          <a:xfrm>
            <a:off x="5573248" y="2972221"/>
            <a:ext cx="1538100" cy="774900"/>
          </a:xfrm>
          <a:prstGeom prst="roundRect">
            <a:avLst>
              <a:gd fmla="val 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Portability</a:t>
            </a:r>
            <a:endParaRPr b="1" sz="13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77" name="Google Shape;277;p36"/>
          <p:cNvSpPr/>
          <p:nvPr/>
        </p:nvSpPr>
        <p:spPr>
          <a:xfrm>
            <a:off x="3802948" y="2972221"/>
            <a:ext cx="1538100" cy="774900"/>
          </a:xfrm>
          <a:prstGeom prst="roundRect">
            <a:avLst>
              <a:gd fmla="val 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Latency</a:t>
            </a:r>
            <a:endParaRPr b="1" sz="13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78" name="Google Shape;278;p36"/>
          <p:cNvSpPr/>
          <p:nvPr/>
        </p:nvSpPr>
        <p:spPr>
          <a:xfrm>
            <a:off x="2832301" y="1396400"/>
            <a:ext cx="3479400" cy="774900"/>
          </a:xfrm>
          <a:prstGeom prst="roundRect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Quantization</a:t>
            </a:r>
            <a:endParaRPr b="1" sz="18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279" name="Google Shape;279;p36"/>
          <p:cNvCxnSpPr>
            <a:stCxn id="278" idx="2"/>
            <a:endCxn id="274" idx="0"/>
          </p:cNvCxnSpPr>
          <p:nvPr/>
        </p:nvCxnSpPr>
        <p:spPr>
          <a:xfrm rot="5400000">
            <a:off x="3286351" y="1686650"/>
            <a:ext cx="801000" cy="1770300"/>
          </a:xfrm>
          <a:prstGeom prst="bentConnector3">
            <a:avLst>
              <a:gd fmla="val 49996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0" name="Google Shape;280;p36"/>
          <p:cNvCxnSpPr>
            <a:stCxn id="278" idx="2"/>
            <a:endCxn id="276" idx="0"/>
          </p:cNvCxnSpPr>
          <p:nvPr/>
        </p:nvCxnSpPr>
        <p:spPr>
          <a:xfrm flipH="1" rot="-5400000">
            <a:off x="5056651" y="1686650"/>
            <a:ext cx="801000" cy="1770300"/>
          </a:xfrm>
          <a:prstGeom prst="bentConnector3">
            <a:avLst>
              <a:gd fmla="val 49996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1" name="Google Shape;281;p36"/>
          <p:cNvCxnSpPr>
            <a:stCxn id="277" idx="0"/>
            <a:endCxn id="278" idx="2"/>
          </p:cNvCxnSpPr>
          <p:nvPr/>
        </p:nvCxnSpPr>
        <p:spPr>
          <a:xfrm rot="10800000">
            <a:off x="4571998" y="2171221"/>
            <a:ext cx="0" cy="80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7"/>
          <p:cNvSpPr txBox="1"/>
          <p:nvPr>
            <p:ph idx="1" type="body"/>
          </p:nvPr>
        </p:nvSpPr>
        <p:spPr>
          <a:xfrm>
            <a:off x="344500" y="1321500"/>
            <a:ext cx="3864600" cy="24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i="1" lang="en">
                <a:solidFill>
                  <a:schemeClr val="dk1"/>
                </a:solidFill>
              </a:rPr>
              <a:t>Int8</a:t>
            </a:r>
            <a:r>
              <a:rPr lang="en">
                <a:solidFill>
                  <a:schemeClr val="dk1"/>
                </a:solidFill>
              </a:rPr>
              <a:t> (v. fp32) format severely </a:t>
            </a:r>
            <a:br>
              <a:rPr lang="en">
                <a:solidFill>
                  <a:schemeClr val="dk1"/>
                </a:solidFill>
              </a:rPr>
            </a:br>
            <a:r>
              <a:rPr b="1" lang="en">
                <a:solidFill>
                  <a:schemeClr val="accent4"/>
                </a:solidFill>
              </a:rPr>
              <a:t>reduces the computation</a:t>
            </a:r>
            <a:r>
              <a:rPr lang="en">
                <a:solidFill>
                  <a:schemeClr val="dk1"/>
                </a:solidFill>
              </a:rPr>
              <a:t> to run inference using a model, resulting in lower latency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Stopwatch, Time, Icons, Symbols, The Button, Turn On"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8625" y="1321500"/>
            <a:ext cx="2475600" cy="25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 txBox="1"/>
          <p:nvPr>
            <p:ph type="title"/>
          </p:nvPr>
        </p:nvSpPr>
        <p:spPr>
          <a:xfrm>
            <a:off x="257782" y="430463"/>
            <a:ext cx="3968100" cy="58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Latency</a:t>
            </a:r>
            <a:endParaRPr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8"/>
          <p:cNvSpPr txBox="1"/>
          <p:nvPr>
            <p:ph idx="1" type="body"/>
          </p:nvPr>
        </p:nvSpPr>
        <p:spPr>
          <a:xfrm>
            <a:off x="344500" y="1321500"/>
            <a:ext cx="3864600" cy="24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i="1" lang="en">
                <a:solidFill>
                  <a:schemeClr val="dk1"/>
                </a:solidFill>
              </a:rPr>
              <a:t>Int8</a:t>
            </a:r>
            <a:r>
              <a:rPr lang="en">
                <a:solidFill>
                  <a:schemeClr val="dk1"/>
                </a:solidFill>
              </a:rPr>
              <a:t> (v. fp32) format severely </a:t>
            </a:r>
            <a:br>
              <a:rPr lang="en">
                <a:solidFill>
                  <a:schemeClr val="dk1"/>
                </a:solidFill>
              </a:rPr>
            </a:br>
            <a:r>
              <a:rPr b="1" lang="en">
                <a:solidFill>
                  <a:schemeClr val="accent4"/>
                </a:solidFill>
              </a:rPr>
              <a:t>reduces the computation</a:t>
            </a:r>
            <a:r>
              <a:rPr lang="en">
                <a:solidFill>
                  <a:schemeClr val="dk1"/>
                </a:solidFill>
              </a:rPr>
              <a:t> to run inference using a model, resulting in lower latency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Latency optimizations can also have a notable impact on</a:t>
            </a:r>
            <a:r>
              <a:rPr b="1" lang="en">
                <a:solidFill>
                  <a:schemeClr val="dk1"/>
                </a:solidFill>
              </a:rPr>
              <a:t> </a:t>
            </a:r>
            <a:r>
              <a:rPr b="1" lang="en">
                <a:solidFill>
                  <a:schemeClr val="accent3"/>
                </a:solidFill>
              </a:rPr>
              <a:t>power consumption</a:t>
            </a:r>
            <a:r>
              <a:rPr lang="en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Stopwatch, Time, Icons, Symbols, The Button, Turn On" id="294" name="Google Shape;29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8625" y="1321500"/>
            <a:ext cx="2475600" cy="25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8"/>
          <p:cNvSpPr txBox="1"/>
          <p:nvPr>
            <p:ph type="title"/>
          </p:nvPr>
        </p:nvSpPr>
        <p:spPr>
          <a:xfrm>
            <a:off x="257782" y="430463"/>
            <a:ext cx="3968100" cy="58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Latency</a:t>
            </a:r>
            <a:endParaRPr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59549" y="3229967"/>
            <a:ext cx="1964526" cy="1130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9"/>
          <p:cNvSpPr txBox="1"/>
          <p:nvPr/>
        </p:nvSpPr>
        <p:spPr>
          <a:xfrm>
            <a:off x="1490550" y="4144625"/>
            <a:ext cx="6162900" cy="500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Quantized models are up to 2–4x faster on CPU and 4x smaller.</a:t>
            </a:r>
            <a:endParaRPr b="1" sz="1600">
              <a:solidFill>
                <a:srgbClr val="FFFFFF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2" name="Google Shape;302;p39"/>
          <p:cNvSpPr txBox="1"/>
          <p:nvPr/>
        </p:nvSpPr>
        <p:spPr>
          <a:xfrm>
            <a:off x="546950" y="441775"/>
            <a:ext cx="4536900" cy="7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Google Sans"/>
                <a:ea typeface="Google Sans"/>
                <a:cs typeface="Google Sans"/>
                <a:sym typeface="Google Sans"/>
              </a:rPr>
              <a:t>Int8 v. Float</a:t>
            </a: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 (CPU time per inference)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grpSp>
        <p:nvGrpSpPr>
          <p:cNvPr id="303" name="Google Shape;303;p39"/>
          <p:cNvGrpSpPr/>
          <p:nvPr/>
        </p:nvGrpSpPr>
        <p:grpSpPr>
          <a:xfrm>
            <a:off x="2347698" y="1209125"/>
            <a:ext cx="4115270" cy="2208053"/>
            <a:chOff x="2222900" y="1619825"/>
            <a:chExt cx="3724900" cy="1998600"/>
          </a:xfrm>
        </p:grpSpPr>
        <p:cxnSp>
          <p:nvCxnSpPr>
            <p:cNvPr id="304" name="Google Shape;304;p39"/>
            <p:cNvCxnSpPr/>
            <p:nvPr/>
          </p:nvCxnSpPr>
          <p:spPr>
            <a:xfrm>
              <a:off x="3476225" y="1619825"/>
              <a:ext cx="0" cy="19986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5" name="Google Shape;305;p39"/>
            <p:cNvCxnSpPr/>
            <p:nvPr/>
          </p:nvCxnSpPr>
          <p:spPr>
            <a:xfrm>
              <a:off x="4715525" y="1619825"/>
              <a:ext cx="0" cy="19986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6" name="Google Shape;306;p39"/>
            <p:cNvCxnSpPr/>
            <p:nvPr/>
          </p:nvCxnSpPr>
          <p:spPr>
            <a:xfrm>
              <a:off x="5947800" y="1619825"/>
              <a:ext cx="0" cy="19986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07" name="Google Shape;307;p39"/>
            <p:cNvSpPr/>
            <p:nvPr/>
          </p:nvSpPr>
          <p:spPr>
            <a:xfrm>
              <a:off x="2222900" y="1816175"/>
              <a:ext cx="196200" cy="18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9"/>
            <p:cNvSpPr/>
            <p:nvPr/>
          </p:nvSpPr>
          <p:spPr>
            <a:xfrm>
              <a:off x="2222900" y="2410350"/>
              <a:ext cx="3674400" cy="18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9"/>
            <p:cNvSpPr/>
            <p:nvPr/>
          </p:nvSpPr>
          <p:spPr>
            <a:xfrm>
              <a:off x="2222900" y="3011525"/>
              <a:ext cx="1641000" cy="18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9"/>
            <p:cNvSpPr/>
            <p:nvPr/>
          </p:nvSpPr>
          <p:spPr>
            <a:xfrm>
              <a:off x="2222900" y="3200825"/>
              <a:ext cx="932700" cy="18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9"/>
            <p:cNvSpPr/>
            <p:nvPr/>
          </p:nvSpPr>
          <p:spPr>
            <a:xfrm>
              <a:off x="2222900" y="2599650"/>
              <a:ext cx="2412300" cy="18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39"/>
            <p:cNvSpPr/>
            <p:nvPr/>
          </p:nvSpPr>
          <p:spPr>
            <a:xfrm>
              <a:off x="2222900" y="2005475"/>
              <a:ext cx="105300" cy="18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13" name="Google Shape;313;p39"/>
            <p:cNvCxnSpPr/>
            <p:nvPr/>
          </p:nvCxnSpPr>
          <p:spPr>
            <a:xfrm>
              <a:off x="2222900" y="1619825"/>
              <a:ext cx="0" cy="19986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14" name="Google Shape;314;p39"/>
          <p:cNvSpPr txBox="1"/>
          <p:nvPr/>
        </p:nvSpPr>
        <p:spPr>
          <a:xfrm>
            <a:off x="6708875" y="1262200"/>
            <a:ext cx="911700" cy="196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float32</a:t>
            </a:r>
            <a:endParaRPr sz="9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15" name="Google Shape;315;p39"/>
          <p:cNvSpPr txBox="1"/>
          <p:nvPr/>
        </p:nvSpPr>
        <p:spPr>
          <a:xfrm>
            <a:off x="6708875" y="1500625"/>
            <a:ext cx="911700" cy="196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int8</a:t>
            </a:r>
            <a:endParaRPr sz="9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16" name="Google Shape;316;p39"/>
          <p:cNvSpPr txBox="1"/>
          <p:nvPr/>
        </p:nvSpPr>
        <p:spPr>
          <a:xfrm>
            <a:off x="2215875" y="3471175"/>
            <a:ext cx="46560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Google Sans"/>
                <a:ea typeface="Google Sans"/>
                <a:cs typeface="Google Sans"/>
                <a:sym typeface="Google Sans"/>
              </a:rPr>
              <a:t>0                                	                  500                                                 1000                                                1500</a:t>
            </a:r>
            <a:endParaRPr sz="8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17" name="Google Shape;317;p39"/>
          <p:cNvSpPr txBox="1"/>
          <p:nvPr/>
        </p:nvSpPr>
        <p:spPr>
          <a:xfrm>
            <a:off x="1079900" y="1500625"/>
            <a:ext cx="1178100" cy="25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Google Sans"/>
                <a:ea typeface="Google Sans"/>
                <a:cs typeface="Google Sans"/>
                <a:sym typeface="Google Sans"/>
              </a:rPr>
              <a:t>MobileNet v1</a:t>
            </a:r>
            <a:endParaRPr sz="11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18" name="Google Shape;318;p39"/>
          <p:cNvSpPr txBox="1"/>
          <p:nvPr/>
        </p:nvSpPr>
        <p:spPr>
          <a:xfrm>
            <a:off x="1079900" y="2186575"/>
            <a:ext cx="1178100" cy="25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Google Sans"/>
                <a:ea typeface="Google Sans"/>
                <a:cs typeface="Google Sans"/>
                <a:sym typeface="Google Sans"/>
              </a:rPr>
              <a:t>Res</a:t>
            </a:r>
            <a:r>
              <a:rPr lang="en" sz="1100">
                <a:latin typeface="Google Sans"/>
                <a:ea typeface="Google Sans"/>
                <a:cs typeface="Google Sans"/>
                <a:sym typeface="Google Sans"/>
              </a:rPr>
              <a:t>Net v2</a:t>
            </a:r>
            <a:endParaRPr sz="11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19" name="Google Shape;319;p39"/>
          <p:cNvSpPr txBox="1"/>
          <p:nvPr/>
        </p:nvSpPr>
        <p:spPr>
          <a:xfrm>
            <a:off x="1079900" y="2828875"/>
            <a:ext cx="1178100" cy="25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Google Sans"/>
                <a:ea typeface="Google Sans"/>
                <a:cs typeface="Google Sans"/>
                <a:sym typeface="Google Sans"/>
              </a:rPr>
              <a:t>Inception</a:t>
            </a:r>
            <a:r>
              <a:rPr lang="en" sz="1100">
                <a:latin typeface="Google Sans"/>
                <a:ea typeface="Google Sans"/>
                <a:cs typeface="Google Sans"/>
                <a:sym typeface="Google Sans"/>
              </a:rPr>
              <a:t> v3</a:t>
            </a:r>
            <a:endParaRPr sz="1100"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0"/>
          <p:cNvSpPr/>
          <p:nvPr/>
        </p:nvSpPr>
        <p:spPr>
          <a:xfrm>
            <a:off x="5573248" y="2972221"/>
            <a:ext cx="1538100" cy="774900"/>
          </a:xfrm>
          <a:prstGeom prst="roundRect">
            <a:avLst>
              <a:gd fmla="val 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Portability</a:t>
            </a:r>
            <a:endParaRPr b="1" sz="13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25" name="Google Shape;325;p40"/>
          <p:cNvSpPr/>
          <p:nvPr/>
        </p:nvSpPr>
        <p:spPr>
          <a:xfrm>
            <a:off x="2032648" y="2972221"/>
            <a:ext cx="1538100" cy="774900"/>
          </a:xfrm>
          <a:prstGeom prst="roundRect">
            <a:avLst>
              <a:gd fmla="val 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Size</a:t>
            </a:r>
            <a:endParaRPr b="1" sz="13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26" name="Google Shape;326;p40"/>
          <p:cNvSpPr/>
          <p:nvPr/>
        </p:nvSpPr>
        <p:spPr>
          <a:xfrm>
            <a:off x="3802948" y="2972221"/>
            <a:ext cx="1538100" cy="774900"/>
          </a:xfrm>
          <a:prstGeom prst="roundRect">
            <a:avLst>
              <a:gd fmla="val 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Latency</a:t>
            </a:r>
            <a:endParaRPr b="1" sz="13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27" name="Google Shape;327;p40"/>
          <p:cNvSpPr/>
          <p:nvPr/>
        </p:nvSpPr>
        <p:spPr>
          <a:xfrm>
            <a:off x="2832301" y="1396400"/>
            <a:ext cx="3479400" cy="774900"/>
          </a:xfrm>
          <a:prstGeom prst="roundRect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Quantization</a:t>
            </a:r>
            <a:endParaRPr b="1" sz="18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328" name="Google Shape;328;p40"/>
          <p:cNvCxnSpPr>
            <a:stCxn id="327" idx="2"/>
            <a:endCxn id="325" idx="0"/>
          </p:cNvCxnSpPr>
          <p:nvPr/>
        </p:nvCxnSpPr>
        <p:spPr>
          <a:xfrm rot="5400000">
            <a:off x="3286351" y="1686650"/>
            <a:ext cx="801000" cy="1770300"/>
          </a:xfrm>
          <a:prstGeom prst="bentConnector3">
            <a:avLst>
              <a:gd fmla="val 49996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9" name="Google Shape;329;p40"/>
          <p:cNvCxnSpPr>
            <a:stCxn id="327" idx="2"/>
            <a:endCxn id="324" idx="0"/>
          </p:cNvCxnSpPr>
          <p:nvPr/>
        </p:nvCxnSpPr>
        <p:spPr>
          <a:xfrm flipH="1" rot="-5400000">
            <a:off x="5056651" y="1686650"/>
            <a:ext cx="801000" cy="1770300"/>
          </a:xfrm>
          <a:prstGeom prst="bentConnector3">
            <a:avLst>
              <a:gd fmla="val 49996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0" name="Google Shape;330;p40"/>
          <p:cNvCxnSpPr>
            <a:stCxn id="326" idx="0"/>
            <a:endCxn id="327" idx="2"/>
          </p:cNvCxnSpPr>
          <p:nvPr/>
        </p:nvCxnSpPr>
        <p:spPr>
          <a:xfrm rot="10800000">
            <a:off x="4571998" y="2171221"/>
            <a:ext cx="0" cy="80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1"/>
          <p:cNvSpPr txBox="1"/>
          <p:nvPr>
            <p:ph idx="1" type="body"/>
          </p:nvPr>
        </p:nvSpPr>
        <p:spPr>
          <a:xfrm>
            <a:off x="268300" y="1458545"/>
            <a:ext cx="4115400" cy="11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Not all embedded systems are created equal. </a:t>
            </a:r>
            <a:r>
              <a:rPr lang="en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Sacrifice </a:t>
            </a:r>
            <a:r>
              <a:rPr b="1" lang="en">
                <a:solidFill>
                  <a:schemeClr val="dk1"/>
                </a:solidFill>
              </a:rPr>
              <a:t>portability</a:t>
            </a:r>
            <a:r>
              <a:rPr lang="en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 across systems for </a:t>
            </a:r>
            <a:r>
              <a:rPr b="1" lang="en">
                <a:solidFill>
                  <a:schemeClr val="dk1"/>
                </a:solidFill>
              </a:rPr>
              <a:t>efficiency</a:t>
            </a:r>
            <a:r>
              <a:rPr lang="en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36" name="Google Shape;336;p41"/>
          <p:cNvSpPr txBox="1"/>
          <p:nvPr>
            <p:ph type="title"/>
          </p:nvPr>
        </p:nvSpPr>
        <p:spPr>
          <a:xfrm>
            <a:off x="257782" y="430463"/>
            <a:ext cx="3968100" cy="58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Portability </a:t>
            </a:r>
            <a:r>
              <a:rPr b="1" lang="en"/>
              <a:t>Trade-offs</a:t>
            </a:r>
            <a:endParaRPr b="1"/>
          </a:p>
        </p:txBody>
      </p:sp>
      <p:pic>
        <p:nvPicPr>
          <p:cNvPr id="337" name="Google Shape;33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996" y="2842494"/>
            <a:ext cx="1234300" cy="82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9271" y="2738318"/>
            <a:ext cx="1419050" cy="1031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9" name="Google Shape;339;p41"/>
          <p:cNvGrpSpPr/>
          <p:nvPr/>
        </p:nvGrpSpPr>
        <p:grpSpPr>
          <a:xfrm>
            <a:off x="627807" y="3932572"/>
            <a:ext cx="3340543" cy="722520"/>
            <a:chOff x="462325" y="3915412"/>
            <a:chExt cx="3620400" cy="810363"/>
          </a:xfrm>
        </p:grpSpPr>
        <p:sp>
          <p:nvSpPr>
            <p:cNvPr id="340" name="Google Shape;340;p41"/>
            <p:cNvSpPr txBox="1"/>
            <p:nvPr/>
          </p:nvSpPr>
          <p:spPr>
            <a:xfrm>
              <a:off x="462325" y="3915412"/>
              <a:ext cx="1810200" cy="5895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3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🅧</a:t>
              </a:r>
              <a:endParaRPr b="1" sz="1800"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341" name="Google Shape;341;p41"/>
            <p:cNvSpPr txBox="1"/>
            <p:nvPr/>
          </p:nvSpPr>
          <p:spPr>
            <a:xfrm>
              <a:off x="2272525" y="3915412"/>
              <a:ext cx="1810200" cy="5895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accent4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✔</a:t>
              </a:r>
              <a:endParaRPr b="1" sz="2200"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342" name="Google Shape;342;p41"/>
            <p:cNvSpPr/>
            <p:nvPr/>
          </p:nvSpPr>
          <p:spPr>
            <a:xfrm rot="10800000">
              <a:off x="462325" y="4475875"/>
              <a:ext cx="3620400" cy="2499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41"/>
            <p:cNvSpPr txBox="1"/>
            <p:nvPr/>
          </p:nvSpPr>
          <p:spPr>
            <a:xfrm>
              <a:off x="671746" y="4440159"/>
              <a:ext cx="3149700" cy="27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solidFill>
                    <a:schemeClr val="lt2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Specific HW Implementation of a Library</a:t>
              </a:r>
              <a:endParaRPr b="1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44" name="Google Shape;344;p41"/>
          <p:cNvSpPr txBox="1"/>
          <p:nvPr/>
        </p:nvSpPr>
        <p:spPr>
          <a:xfrm>
            <a:off x="4731750" y="4044766"/>
            <a:ext cx="939600" cy="5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Google Sans"/>
                <a:ea typeface="Google Sans"/>
                <a:cs typeface="Google Sans"/>
                <a:sym typeface="Google Sans"/>
              </a:rPr>
              <a:t>Option 2</a:t>
            </a:r>
            <a:endParaRPr b="1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45" name="Google Shape;345;p41"/>
          <p:cNvSpPr/>
          <p:nvPr/>
        </p:nvSpPr>
        <p:spPr>
          <a:xfrm>
            <a:off x="5799835" y="3819844"/>
            <a:ext cx="2621100" cy="249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Lower Code Portability</a:t>
            </a:r>
            <a:endParaRPr sz="1200">
              <a:solidFill>
                <a:schemeClr val="lt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346" name="Google Shape;346;p41"/>
          <p:cNvSpPr/>
          <p:nvPr/>
        </p:nvSpPr>
        <p:spPr>
          <a:xfrm>
            <a:off x="5799826" y="4084950"/>
            <a:ext cx="939600" cy="249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Cost ($)</a:t>
            </a:r>
            <a:endParaRPr sz="1200">
              <a:solidFill>
                <a:schemeClr val="lt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347" name="Google Shape;347;p41"/>
          <p:cNvSpPr/>
          <p:nvPr/>
        </p:nvSpPr>
        <p:spPr>
          <a:xfrm>
            <a:off x="5799824" y="4350075"/>
            <a:ext cx="962100" cy="249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Power (W)</a:t>
            </a:r>
            <a:endParaRPr sz="1200">
              <a:solidFill>
                <a:schemeClr val="lt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348" name="Google Shape;348;p41"/>
          <p:cNvSpPr/>
          <p:nvPr/>
        </p:nvSpPr>
        <p:spPr>
          <a:xfrm>
            <a:off x="5803631" y="4617457"/>
            <a:ext cx="1071900" cy="249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Eng. Effort</a:t>
            </a:r>
            <a:endParaRPr sz="1200">
              <a:solidFill>
                <a:schemeClr val="lt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cxnSp>
        <p:nvCxnSpPr>
          <p:cNvPr id="349" name="Google Shape;349;p41"/>
          <p:cNvCxnSpPr/>
          <p:nvPr/>
        </p:nvCxnSpPr>
        <p:spPr>
          <a:xfrm>
            <a:off x="5796039" y="3744125"/>
            <a:ext cx="0" cy="1191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0" name="Google Shape;350;p41"/>
          <p:cNvSpPr txBox="1"/>
          <p:nvPr/>
        </p:nvSpPr>
        <p:spPr>
          <a:xfrm>
            <a:off x="6703820" y="4046995"/>
            <a:ext cx="5379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4"/>
                </a:solidFill>
                <a:latin typeface="Google Sans"/>
                <a:ea typeface="Google Sans"/>
                <a:cs typeface="Google Sans"/>
                <a:sym typeface="Google Sans"/>
              </a:rPr>
              <a:t>✔</a:t>
            </a:r>
            <a:endParaRPr sz="1700">
              <a:solidFill>
                <a:schemeClr val="accent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51" name="Google Shape;351;p41"/>
          <p:cNvSpPr txBox="1"/>
          <p:nvPr/>
        </p:nvSpPr>
        <p:spPr>
          <a:xfrm>
            <a:off x="6739421" y="4312123"/>
            <a:ext cx="5379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4"/>
                </a:solidFill>
                <a:latin typeface="Google Sans"/>
                <a:ea typeface="Google Sans"/>
                <a:cs typeface="Google Sans"/>
                <a:sym typeface="Google Sans"/>
              </a:rPr>
              <a:t>✔</a:t>
            </a:r>
            <a:endParaRPr sz="1700">
              <a:solidFill>
                <a:schemeClr val="accent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52" name="Google Shape;352;p41"/>
          <p:cNvSpPr txBox="1"/>
          <p:nvPr/>
        </p:nvSpPr>
        <p:spPr>
          <a:xfrm>
            <a:off x="6841420" y="4579493"/>
            <a:ext cx="5379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4"/>
                </a:solidFill>
                <a:latin typeface="Google Sans"/>
                <a:ea typeface="Google Sans"/>
                <a:cs typeface="Google Sans"/>
                <a:sym typeface="Google Sans"/>
              </a:rPr>
              <a:t>✔</a:t>
            </a:r>
            <a:endParaRPr sz="1700">
              <a:solidFill>
                <a:schemeClr val="accent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53" name="Google Shape;353;p41"/>
          <p:cNvSpPr txBox="1"/>
          <p:nvPr/>
        </p:nvSpPr>
        <p:spPr>
          <a:xfrm>
            <a:off x="8379121" y="3781889"/>
            <a:ext cx="5379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🅧</a:t>
            </a:r>
            <a:endParaRPr sz="1700">
              <a:solidFill>
                <a:schemeClr val="accent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54" name="Google Shape;354;p41"/>
          <p:cNvSpPr txBox="1"/>
          <p:nvPr/>
        </p:nvSpPr>
        <p:spPr>
          <a:xfrm>
            <a:off x="5297375" y="221050"/>
            <a:ext cx="31743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Single Precision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IEEE 754 Floating-Point Standard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grpSp>
        <p:nvGrpSpPr>
          <p:cNvPr id="355" name="Google Shape;355;p41"/>
          <p:cNvGrpSpPr/>
          <p:nvPr/>
        </p:nvGrpSpPr>
        <p:grpSpPr>
          <a:xfrm>
            <a:off x="5622930" y="946375"/>
            <a:ext cx="2695695" cy="2660747"/>
            <a:chOff x="917355" y="2305650"/>
            <a:chExt cx="2695695" cy="2660747"/>
          </a:xfrm>
        </p:grpSpPr>
        <p:pic>
          <p:nvPicPr>
            <p:cNvPr id="356" name="Google Shape;356;p41"/>
            <p:cNvPicPr preferRelativeResize="0"/>
            <p:nvPr/>
          </p:nvPicPr>
          <p:blipFill rotWithShape="1">
            <a:blip r:embed="rId5">
              <a:alphaModFix/>
            </a:blip>
            <a:srcRect b="0" l="0" r="7697" t="842"/>
            <a:stretch/>
          </p:blipFill>
          <p:spPr>
            <a:xfrm>
              <a:off x="1012025" y="2305650"/>
              <a:ext cx="2601025" cy="26607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7" name="Google Shape;357;p41"/>
            <p:cNvSpPr/>
            <p:nvPr/>
          </p:nvSpPr>
          <p:spPr>
            <a:xfrm>
              <a:off x="1002000" y="3181300"/>
              <a:ext cx="273300" cy="63300"/>
            </a:xfrm>
            <a:prstGeom prst="roundRect">
              <a:avLst>
                <a:gd fmla="val 50000" name="adj"/>
              </a:avLst>
            </a:prstGeom>
            <a:solidFill>
              <a:srgbClr val="F8F9FA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41"/>
            <p:cNvSpPr/>
            <p:nvPr/>
          </p:nvSpPr>
          <p:spPr>
            <a:xfrm>
              <a:off x="2188750" y="3181300"/>
              <a:ext cx="273300" cy="63300"/>
            </a:xfrm>
            <a:prstGeom prst="roundRect">
              <a:avLst>
                <a:gd fmla="val 50000" name="adj"/>
              </a:avLst>
            </a:prstGeom>
            <a:solidFill>
              <a:srgbClr val="F8F9FA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41"/>
            <p:cNvSpPr/>
            <p:nvPr/>
          </p:nvSpPr>
          <p:spPr>
            <a:xfrm>
              <a:off x="2699925" y="3181300"/>
              <a:ext cx="273300" cy="63300"/>
            </a:xfrm>
            <a:prstGeom prst="roundRect">
              <a:avLst>
                <a:gd fmla="val 50000" name="adj"/>
              </a:avLst>
            </a:prstGeom>
            <a:solidFill>
              <a:srgbClr val="F8F9FA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41"/>
            <p:cNvSpPr/>
            <p:nvPr/>
          </p:nvSpPr>
          <p:spPr>
            <a:xfrm>
              <a:off x="1707975" y="4057500"/>
              <a:ext cx="273300" cy="63300"/>
            </a:xfrm>
            <a:prstGeom prst="roundRect">
              <a:avLst>
                <a:gd fmla="val 50000" name="adj"/>
              </a:avLst>
            </a:prstGeom>
            <a:solidFill>
              <a:srgbClr val="F8F9FA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41"/>
            <p:cNvSpPr/>
            <p:nvPr/>
          </p:nvSpPr>
          <p:spPr>
            <a:xfrm>
              <a:off x="2496706" y="4047519"/>
              <a:ext cx="273300" cy="63300"/>
            </a:xfrm>
            <a:prstGeom prst="roundRect">
              <a:avLst>
                <a:gd fmla="val 50000" name="adj"/>
              </a:avLst>
            </a:prstGeom>
            <a:solidFill>
              <a:srgbClr val="F8F9FA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41"/>
            <p:cNvSpPr txBox="1"/>
            <p:nvPr/>
          </p:nvSpPr>
          <p:spPr>
            <a:xfrm>
              <a:off x="956944" y="2333213"/>
              <a:ext cx="310500" cy="10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">
                  <a:solidFill>
                    <a:srgbClr val="3C4043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Sign</a:t>
              </a:r>
              <a:endParaRPr sz="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363" name="Google Shape;363;p41"/>
            <p:cNvSpPr txBox="1"/>
            <p:nvPr/>
          </p:nvSpPr>
          <p:spPr>
            <a:xfrm>
              <a:off x="1136500" y="2333225"/>
              <a:ext cx="426900" cy="10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">
                  <a:solidFill>
                    <a:srgbClr val="3C4043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Exponent</a:t>
              </a:r>
              <a:endParaRPr sz="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364" name="Google Shape;364;p41"/>
            <p:cNvSpPr txBox="1"/>
            <p:nvPr/>
          </p:nvSpPr>
          <p:spPr>
            <a:xfrm>
              <a:off x="1660750" y="2333225"/>
              <a:ext cx="426900" cy="10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">
                  <a:solidFill>
                    <a:srgbClr val="3C4043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Fraction</a:t>
              </a:r>
              <a:endParaRPr sz="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365" name="Google Shape;365;p41"/>
            <p:cNvSpPr txBox="1"/>
            <p:nvPr/>
          </p:nvSpPr>
          <p:spPr>
            <a:xfrm>
              <a:off x="2319156" y="2333213"/>
              <a:ext cx="310500" cy="10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">
                  <a:solidFill>
                    <a:srgbClr val="3C4043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Sign</a:t>
              </a:r>
              <a:endParaRPr sz="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366" name="Google Shape;366;p41"/>
            <p:cNvSpPr txBox="1"/>
            <p:nvPr/>
          </p:nvSpPr>
          <p:spPr>
            <a:xfrm>
              <a:off x="2490856" y="2333225"/>
              <a:ext cx="426900" cy="10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">
                  <a:solidFill>
                    <a:srgbClr val="3C4043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Exponent</a:t>
              </a:r>
              <a:endParaRPr sz="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367" name="Google Shape;367;p41"/>
            <p:cNvSpPr txBox="1"/>
            <p:nvPr/>
          </p:nvSpPr>
          <p:spPr>
            <a:xfrm>
              <a:off x="3022962" y="2333225"/>
              <a:ext cx="426900" cy="10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">
                  <a:solidFill>
                    <a:srgbClr val="3C4043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Fraction</a:t>
              </a:r>
              <a:endParaRPr sz="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368" name="Google Shape;368;p41"/>
            <p:cNvSpPr txBox="1"/>
            <p:nvPr/>
          </p:nvSpPr>
          <p:spPr>
            <a:xfrm>
              <a:off x="1276586" y="2702975"/>
              <a:ext cx="426900" cy="10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">
                  <a:solidFill>
                    <a:srgbClr val="3C4043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ALU</a:t>
              </a:r>
              <a:endParaRPr b="1" sz="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369" name="Google Shape;369;p41"/>
            <p:cNvSpPr txBox="1"/>
            <p:nvPr/>
          </p:nvSpPr>
          <p:spPr>
            <a:xfrm>
              <a:off x="1276575" y="2949644"/>
              <a:ext cx="426900" cy="17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">
                  <a:solidFill>
                    <a:srgbClr val="3C4043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Exponent Difference</a:t>
              </a:r>
              <a:endParaRPr sz="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370" name="Google Shape;370;p41"/>
            <p:cNvSpPr txBox="1"/>
            <p:nvPr/>
          </p:nvSpPr>
          <p:spPr>
            <a:xfrm>
              <a:off x="1591350" y="4214969"/>
              <a:ext cx="426900" cy="17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">
                  <a:solidFill>
                    <a:srgbClr val="3C4043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++ </a:t>
              </a:r>
              <a:r>
                <a:rPr lang="en" sz="400">
                  <a:solidFill>
                    <a:srgbClr val="3C4043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OR</a:t>
              </a:r>
              <a:r>
                <a:rPr b="1" lang="en" sz="400">
                  <a:solidFill>
                    <a:srgbClr val="3C4043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 --</a:t>
              </a:r>
              <a:endParaRPr b="1" sz="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371" name="Google Shape;371;p41"/>
            <p:cNvSpPr txBox="1"/>
            <p:nvPr/>
          </p:nvSpPr>
          <p:spPr>
            <a:xfrm>
              <a:off x="2173175" y="4207113"/>
              <a:ext cx="426900" cy="17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">
                  <a:solidFill>
                    <a:srgbClr val="3C4043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&gt;&gt; </a:t>
              </a:r>
              <a:r>
                <a:rPr lang="en" sz="400">
                  <a:solidFill>
                    <a:srgbClr val="3C4043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OR</a:t>
              </a:r>
              <a:r>
                <a:rPr b="1" lang="en" sz="400">
                  <a:solidFill>
                    <a:srgbClr val="3C4043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 &lt;&lt;</a:t>
              </a:r>
              <a:endParaRPr b="1" sz="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372" name="Google Shape;372;p41"/>
            <p:cNvSpPr txBox="1"/>
            <p:nvPr/>
          </p:nvSpPr>
          <p:spPr>
            <a:xfrm>
              <a:off x="2359613" y="3710600"/>
              <a:ext cx="426900" cy="17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">
                  <a:solidFill>
                    <a:srgbClr val="3C4043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ALU</a:t>
              </a:r>
              <a:endParaRPr b="1" sz="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373" name="Google Shape;373;p41"/>
            <p:cNvSpPr txBox="1"/>
            <p:nvPr/>
          </p:nvSpPr>
          <p:spPr>
            <a:xfrm>
              <a:off x="1276575" y="3368547"/>
              <a:ext cx="426900" cy="17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">
                  <a:solidFill>
                    <a:srgbClr val="5DD1FF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Control Unit</a:t>
              </a:r>
              <a:endParaRPr b="1" sz="400">
                <a:solidFill>
                  <a:srgbClr val="5DD1FF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374" name="Google Shape;374;p41"/>
            <p:cNvSpPr txBox="1"/>
            <p:nvPr/>
          </p:nvSpPr>
          <p:spPr>
            <a:xfrm>
              <a:off x="2116075" y="3352826"/>
              <a:ext cx="426900" cy="17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">
                  <a:solidFill>
                    <a:srgbClr val="3C4043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&gt;&gt;</a:t>
              </a:r>
              <a:endParaRPr b="1" sz="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375" name="Google Shape;375;p41"/>
            <p:cNvSpPr txBox="1"/>
            <p:nvPr/>
          </p:nvSpPr>
          <p:spPr>
            <a:xfrm>
              <a:off x="1605264" y="4829294"/>
              <a:ext cx="310500" cy="10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">
                  <a:solidFill>
                    <a:srgbClr val="3C4043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Sign</a:t>
              </a:r>
              <a:endParaRPr sz="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376" name="Google Shape;376;p41"/>
            <p:cNvSpPr txBox="1"/>
            <p:nvPr/>
          </p:nvSpPr>
          <p:spPr>
            <a:xfrm>
              <a:off x="1776964" y="4829306"/>
              <a:ext cx="426900" cy="10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">
                  <a:solidFill>
                    <a:srgbClr val="3C4043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Exponent</a:t>
              </a:r>
              <a:endParaRPr sz="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377" name="Google Shape;377;p41"/>
            <p:cNvSpPr txBox="1"/>
            <p:nvPr/>
          </p:nvSpPr>
          <p:spPr>
            <a:xfrm>
              <a:off x="2309070" y="4829306"/>
              <a:ext cx="426900" cy="10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">
                  <a:solidFill>
                    <a:srgbClr val="3C4043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Fraction</a:t>
              </a:r>
              <a:endParaRPr sz="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378" name="Google Shape;378;p41"/>
            <p:cNvSpPr txBox="1"/>
            <p:nvPr/>
          </p:nvSpPr>
          <p:spPr>
            <a:xfrm>
              <a:off x="1953725" y="4522126"/>
              <a:ext cx="426900" cy="17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">
                  <a:solidFill>
                    <a:srgbClr val="3C4043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Rounding</a:t>
              </a:r>
              <a:endParaRPr b="1" sz="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379" name="Google Shape;379;p41"/>
            <p:cNvSpPr txBox="1"/>
            <p:nvPr/>
          </p:nvSpPr>
          <p:spPr>
            <a:xfrm>
              <a:off x="917355" y="3160600"/>
              <a:ext cx="426900" cy="10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">
                  <a:solidFill>
                    <a:srgbClr val="3C4043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0       1</a:t>
              </a:r>
              <a:endParaRPr b="1" sz="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380" name="Google Shape;380;p41"/>
            <p:cNvSpPr txBox="1"/>
            <p:nvPr/>
          </p:nvSpPr>
          <p:spPr>
            <a:xfrm>
              <a:off x="2116080" y="3157981"/>
              <a:ext cx="426900" cy="10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">
                  <a:solidFill>
                    <a:srgbClr val="3C4043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0       1</a:t>
              </a:r>
              <a:endParaRPr b="1" sz="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381" name="Google Shape;381;p41"/>
            <p:cNvSpPr txBox="1"/>
            <p:nvPr/>
          </p:nvSpPr>
          <p:spPr>
            <a:xfrm>
              <a:off x="2623648" y="3157975"/>
              <a:ext cx="426900" cy="10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">
                  <a:solidFill>
                    <a:srgbClr val="3C4043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0       1</a:t>
              </a:r>
              <a:endParaRPr b="1" sz="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382" name="Google Shape;382;p41"/>
            <p:cNvSpPr txBox="1"/>
            <p:nvPr/>
          </p:nvSpPr>
          <p:spPr>
            <a:xfrm>
              <a:off x="1628561" y="4034681"/>
              <a:ext cx="426900" cy="10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">
                  <a:solidFill>
                    <a:srgbClr val="3C4043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0       1</a:t>
              </a:r>
              <a:endParaRPr b="1" sz="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383" name="Google Shape;383;p41"/>
            <p:cNvSpPr txBox="1"/>
            <p:nvPr/>
          </p:nvSpPr>
          <p:spPr>
            <a:xfrm>
              <a:off x="2414667" y="4023956"/>
              <a:ext cx="426900" cy="10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">
                  <a:solidFill>
                    <a:srgbClr val="3C4043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0       1</a:t>
              </a:r>
              <a:endParaRPr b="1" sz="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2"/>
          <p:cNvSpPr txBox="1"/>
          <p:nvPr>
            <p:ph type="title"/>
          </p:nvPr>
        </p:nvSpPr>
        <p:spPr>
          <a:xfrm>
            <a:off x="962188" y="2048788"/>
            <a:ext cx="7877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How</a:t>
            </a:r>
            <a:r>
              <a:rPr lang="en"/>
              <a:t> do we Quantize?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/>
        </p:nvSpPr>
        <p:spPr>
          <a:xfrm>
            <a:off x="0" y="0"/>
            <a:ext cx="9063000" cy="24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converter = tf.lite.TFLiteConverter.from_saved_model(CATS_VS_DOGS_SAVED_MODEL)</a:t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converter.optimizations = [tf.lite.Optimize.DEFAULT]</a:t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tflite_model = converter.convert()</a:t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tflite_model_file = </a:t>
            </a:r>
            <a:r>
              <a:rPr lang="en" sz="1450">
                <a:solidFill>
                  <a:srgbClr val="9CCC65"/>
                </a:solidFill>
                <a:latin typeface="Roboto Mono"/>
                <a:ea typeface="Roboto Mono"/>
                <a:cs typeface="Roboto Mono"/>
                <a:sym typeface="Roboto Mono"/>
              </a:rPr>
              <a:t>'converted_model.tflite'</a:t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4DD0E1"/>
                </a:solidFill>
                <a:latin typeface="Roboto Mono"/>
                <a:ea typeface="Roboto Mono"/>
                <a:cs typeface="Roboto Mono"/>
                <a:sym typeface="Roboto Mono"/>
              </a:rPr>
              <a:t>with</a:t>
            </a: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50">
                <a:solidFill>
                  <a:srgbClr val="CE93D8"/>
                </a:solidFill>
                <a:latin typeface="Roboto Mono"/>
                <a:ea typeface="Roboto Mono"/>
                <a:cs typeface="Roboto Mono"/>
                <a:sym typeface="Roboto Mono"/>
              </a:rPr>
              <a:t>open</a:t>
            </a: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(tflite_model_file, </a:t>
            </a:r>
            <a:r>
              <a:rPr lang="en" sz="1450">
                <a:solidFill>
                  <a:srgbClr val="9CCC65"/>
                </a:solidFill>
                <a:latin typeface="Roboto Mono"/>
                <a:ea typeface="Roboto Mono"/>
                <a:cs typeface="Roboto Mono"/>
                <a:sym typeface="Roboto Mono"/>
              </a:rPr>
              <a:t>"wb"</a:t>
            </a: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) </a:t>
            </a:r>
            <a:r>
              <a:rPr lang="en" sz="1450">
                <a:solidFill>
                  <a:srgbClr val="4DD0E1"/>
                </a:solidFill>
                <a:latin typeface="Roboto Mono"/>
                <a:ea typeface="Roboto Mono"/>
                <a:cs typeface="Roboto Mono"/>
                <a:sym typeface="Roboto Mono"/>
              </a:rPr>
              <a:t>as</a:t>
            </a: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f</a:t>
            </a: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   f.write(tflite_model)</a:t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8" name="Google Shape;128;p25"/>
          <p:cNvSpPr/>
          <p:nvPr/>
        </p:nvSpPr>
        <p:spPr>
          <a:xfrm>
            <a:off x="66925" y="588725"/>
            <a:ext cx="5791800" cy="2712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5"/>
          <p:cNvSpPr/>
          <p:nvPr/>
        </p:nvSpPr>
        <p:spPr>
          <a:xfrm>
            <a:off x="6484925" y="3432900"/>
            <a:ext cx="2659200" cy="17106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3"/>
          <p:cNvSpPr/>
          <p:nvPr/>
        </p:nvSpPr>
        <p:spPr>
          <a:xfrm>
            <a:off x="2469750" y="1210975"/>
            <a:ext cx="4204500" cy="25164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43"/>
          <p:cNvSpPr/>
          <p:nvPr/>
        </p:nvSpPr>
        <p:spPr>
          <a:xfrm rot="-5400000">
            <a:off x="3598807" y="2959739"/>
            <a:ext cx="346500" cy="346500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43"/>
          <p:cNvSpPr/>
          <p:nvPr/>
        </p:nvSpPr>
        <p:spPr>
          <a:xfrm rot="-5400000">
            <a:off x="3598807" y="2398499"/>
            <a:ext cx="346500" cy="346500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43"/>
          <p:cNvSpPr/>
          <p:nvPr/>
        </p:nvSpPr>
        <p:spPr>
          <a:xfrm rot="-5400000">
            <a:off x="3598807" y="1837258"/>
            <a:ext cx="346500" cy="346500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43"/>
          <p:cNvSpPr/>
          <p:nvPr/>
        </p:nvSpPr>
        <p:spPr>
          <a:xfrm rot="-5400000">
            <a:off x="4642248" y="2679142"/>
            <a:ext cx="346500" cy="346500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43"/>
          <p:cNvSpPr/>
          <p:nvPr/>
        </p:nvSpPr>
        <p:spPr>
          <a:xfrm rot="-5400000">
            <a:off x="4642248" y="2117901"/>
            <a:ext cx="346500" cy="346500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43"/>
          <p:cNvSpPr/>
          <p:nvPr/>
        </p:nvSpPr>
        <p:spPr>
          <a:xfrm rot="-5400000">
            <a:off x="5498160" y="2117921"/>
            <a:ext cx="346500" cy="346500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0" name="Google Shape;400;p43"/>
          <p:cNvCxnSpPr>
            <a:stCxn id="394" idx="4"/>
            <a:endCxn id="397" idx="0"/>
          </p:cNvCxnSpPr>
          <p:nvPr/>
        </p:nvCxnSpPr>
        <p:spPr>
          <a:xfrm flipH="1" rot="10800000">
            <a:off x="3945307" y="2852489"/>
            <a:ext cx="696900" cy="28050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1" name="Google Shape;401;p43"/>
          <p:cNvCxnSpPr>
            <a:stCxn id="395" idx="4"/>
            <a:endCxn id="398" idx="0"/>
          </p:cNvCxnSpPr>
          <p:nvPr/>
        </p:nvCxnSpPr>
        <p:spPr>
          <a:xfrm flipH="1" rot="10800000">
            <a:off x="3945307" y="2291249"/>
            <a:ext cx="696900" cy="28050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2" name="Google Shape;402;p43"/>
          <p:cNvCxnSpPr>
            <a:stCxn id="396" idx="4"/>
            <a:endCxn id="397" idx="0"/>
          </p:cNvCxnSpPr>
          <p:nvPr/>
        </p:nvCxnSpPr>
        <p:spPr>
          <a:xfrm>
            <a:off x="3945307" y="2010508"/>
            <a:ext cx="696900" cy="84180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3" name="Google Shape;403;p43"/>
          <p:cNvCxnSpPr>
            <a:stCxn id="397" idx="4"/>
            <a:endCxn id="399" idx="0"/>
          </p:cNvCxnSpPr>
          <p:nvPr/>
        </p:nvCxnSpPr>
        <p:spPr>
          <a:xfrm flipH="1" rot="10800000">
            <a:off x="4988748" y="2291092"/>
            <a:ext cx="509400" cy="56130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4" name="Google Shape;404;p43"/>
          <p:cNvCxnSpPr>
            <a:stCxn id="398" idx="4"/>
            <a:endCxn id="399" idx="0"/>
          </p:cNvCxnSpPr>
          <p:nvPr/>
        </p:nvCxnSpPr>
        <p:spPr>
          <a:xfrm>
            <a:off x="4988748" y="2291151"/>
            <a:ext cx="509400" cy="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5" name="Google Shape;405;p43"/>
          <p:cNvSpPr/>
          <p:nvPr/>
        </p:nvSpPr>
        <p:spPr>
          <a:xfrm rot="-5400000">
            <a:off x="5498160" y="2679150"/>
            <a:ext cx="346500" cy="346500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6" name="Google Shape;406;p43"/>
          <p:cNvCxnSpPr>
            <a:stCxn id="396" idx="4"/>
            <a:endCxn id="398" idx="0"/>
          </p:cNvCxnSpPr>
          <p:nvPr/>
        </p:nvCxnSpPr>
        <p:spPr>
          <a:xfrm>
            <a:off x="3945307" y="2010508"/>
            <a:ext cx="696900" cy="28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7" name="Google Shape;407;p43"/>
          <p:cNvCxnSpPr>
            <a:stCxn id="397" idx="4"/>
            <a:endCxn id="405" idx="0"/>
          </p:cNvCxnSpPr>
          <p:nvPr/>
        </p:nvCxnSpPr>
        <p:spPr>
          <a:xfrm>
            <a:off x="4988748" y="2852392"/>
            <a:ext cx="509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8" name="Google Shape;408;p43"/>
          <p:cNvCxnSpPr>
            <a:endCxn id="396" idx="0"/>
          </p:cNvCxnSpPr>
          <p:nvPr/>
        </p:nvCxnSpPr>
        <p:spPr>
          <a:xfrm>
            <a:off x="2889907" y="2003608"/>
            <a:ext cx="7089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9" name="Google Shape;409;p43"/>
          <p:cNvCxnSpPr>
            <a:stCxn id="399" idx="4"/>
          </p:cNvCxnSpPr>
          <p:nvPr/>
        </p:nvCxnSpPr>
        <p:spPr>
          <a:xfrm>
            <a:off x="5844660" y="2291171"/>
            <a:ext cx="409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0" name="Google Shape;410;p43"/>
          <p:cNvCxnSpPr>
            <a:stCxn id="405" idx="4"/>
          </p:cNvCxnSpPr>
          <p:nvPr/>
        </p:nvCxnSpPr>
        <p:spPr>
          <a:xfrm>
            <a:off x="5844660" y="2852400"/>
            <a:ext cx="409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1" name="Google Shape;411;p43"/>
          <p:cNvCxnSpPr/>
          <p:nvPr/>
        </p:nvCxnSpPr>
        <p:spPr>
          <a:xfrm>
            <a:off x="2889532" y="2568283"/>
            <a:ext cx="7089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2" name="Google Shape;412;p43"/>
          <p:cNvCxnSpPr/>
          <p:nvPr/>
        </p:nvCxnSpPr>
        <p:spPr>
          <a:xfrm>
            <a:off x="2889907" y="3133008"/>
            <a:ext cx="7089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13" name="Google Shape;413;p43"/>
          <p:cNvSpPr txBox="1"/>
          <p:nvPr/>
        </p:nvSpPr>
        <p:spPr>
          <a:xfrm>
            <a:off x="3488100" y="1422700"/>
            <a:ext cx="567900" cy="19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latin typeface="Google Sans"/>
                <a:ea typeface="Google Sans"/>
                <a:cs typeface="Google Sans"/>
                <a:sym typeface="Google Sans"/>
              </a:rPr>
              <a:t>Layer 1</a:t>
            </a:r>
            <a:endParaRPr i="1" sz="9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14" name="Google Shape;414;p43"/>
          <p:cNvSpPr txBox="1"/>
          <p:nvPr/>
        </p:nvSpPr>
        <p:spPr>
          <a:xfrm>
            <a:off x="4531550" y="1422700"/>
            <a:ext cx="567900" cy="19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latin typeface="Google Sans"/>
                <a:ea typeface="Google Sans"/>
                <a:cs typeface="Google Sans"/>
                <a:sym typeface="Google Sans"/>
              </a:rPr>
              <a:t>Layer 2</a:t>
            </a:r>
            <a:endParaRPr i="1" sz="9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15" name="Google Shape;415;p43"/>
          <p:cNvSpPr txBox="1"/>
          <p:nvPr/>
        </p:nvSpPr>
        <p:spPr>
          <a:xfrm>
            <a:off x="5387450" y="1422700"/>
            <a:ext cx="567900" cy="19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latin typeface="Google Sans"/>
                <a:ea typeface="Google Sans"/>
                <a:cs typeface="Google Sans"/>
                <a:sym typeface="Google Sans"/>
              </a:rPr>
              <a:t>Layer 3</a:t>
            </a:r>
            <a:endParaRPr i="1" sz="9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16" name="Google Shape;416;p43"/>
          <p:cNvSpPr txBox="1"/>
          <p:nvPr/>
        </p:nvSpPr>
        <p:spPr>
          <a:xfrm>
            <a:off x="4641138" y="2116838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b</a:t>
            </a:r>
            <a:r>
              <a:rPr baseline="30000"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endParaRPr baseline="-25000" sz="11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17" name="Google Shape;417;p43"/>
          <p:cNvSpPr txBox="1"/>
          <p:nvPr/>
        </p:nvSpPr>
        <p:spPr>
          <a:xfrm>
            <a:off x="4747570" y="2212777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1</a:t>
            </a:r>
            <a:endParaRPr sz="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18" name="Google Shape;418;p43"/>
          <p:cNvSpPr txBox="1"/>
          <p:nvPr/>
        </p:nvSpPr>
        <p:spPr>
          <a:xfrm>
            <a:off x="4638925" y="2676013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b</a:t>
            </a:r>
            <a:r>
              <a:rPr baseline="30000"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endParaRPr baseline="-25000" sz="11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19" name="Google Shape;419;p43"/>
          <p:cNvSpPr txBox="1"/>
          <p:nvPr/>
        </p:nvSpPr>
        <p:spPr>
          <a:xfrm>
            <a:off x="4745358" y="2771952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endParaRPr sz="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20" name="Google Shape;420;p43"/>
          <p:cNvSpPr txBox="1"/>
          <p:nvPr/>
        </p:nvSpPr>
        <p:spPr>
          <a:xfrm>
            <a:off x="5497038" y="2116838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b</a:t>
            </a:r>
            <a:r>
              <a:rPr baseline="30000"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3</a:t>
            </a:r>
            <a:endParaRPr baseline="-25000" sz="11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21" name="Google Shape;421;p43"/>
          <p:cNvSpPr txBox="1"/>
          <p:nvPr/>
        </p:nvSpPr>
        <p:spPr>
          <a:xfrm>
            <a:off x="5603470" y="2212777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1</a:t>
            </a:r>
            <a:endParaRPr sz="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22" name="Google Shape;422;p43"/>
          <p:cNvSpPr txBox="1"/>
          <p:nvPr/>
        </p:nvSpPr>
        <p:spPr>
          <a:xfrm>
            <a:off x="5494825" y="2676013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b</a:t>
            </a:r>
            <a:r>
              <a:rPr baseline="30000"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3</a:t>
            </a:r>
            <a:endParaRPr baseline="-25000" sz="11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23" name="Google Shape;423;p43"/>
          <p:cNvSpPr txBox="1"/>
          <p:nvPr/>
        </p:nvSpPr>
        <p:spPr>
          <a:xfrm>
            <a:off x="5601258" y="2771952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endParaRPr sz="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24" name="Google Shape;424;p43"/>
          <p:cNvSpPr txBox="1"/>
          <p:nvPr/>
        </p:nvSpPr>
        <p:spPr>
          <a:xfrm>
            <a:off x="3787153" y="1626339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a</a:t>
            </a:r>
            <a:r>
              <a:rPr baseline="30000" lang="en" sz="1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1</a:t>
            </a:r>
            <a:endParaRPr baseline="-25000" sz="11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25" name="Google Shape;425;p43"/>
          <p:cNvSpPr txBox="1"/>
          <p:nvPr/>
        </p:nvSpPr>
        <p:spPr>
          <a:xfrm>
            <a:off x="3893585" y="1722279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1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26" name="Google Shape;426;p43"/>
          <p:cNvSpPr txBox="1"/>
          <p:nvPr/>
        </p:nvSpPr>
        <p:spPr>
          <a:xfrm>
            <a:off x="3784940" y="2185514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a</a:t>
            </a:r>
            <a:r>
              <a:rPr baseline="30000" lang="en" sz="1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1</a:t>
            </a:r>
            <a:endParaRPr baseline="-25000" sz="11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27" name="Google Shape;427;p43"/>
          <p:cNvSpPr txBox="1"/>
          <p:nvPr/>
        </p:nvSpPr>
        <p:spPr>
          <a:xfrm>
            <a:off x="3891373" y="2281454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28" name="Google Shape;428;p43"/>
          <p:cNvSpPr txBox="1"/>
          <p:nvPr/>
        </p:nvSpPr>
        <p:spPr>
          <a:xfrm>
            <a:off x="3757053" y="2723976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a</a:t>
            </a:r>
            <a:r>
              <a:rPr baseline="30000" lang="en" sz="1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1</a:t>
            </a:r>
            <a:endParaRPr baseline="-25000" sz="11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29" name="Google Shape;429;p43"/>
          <p:cNvSpPr txBox="1"/>
          <p:nvPr/>
        </p:nvSpPr>
        <p:spPr>
          <a:xfrm>
            <a:off x="3863485" y="2819916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3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30" name="Google Shape;430;p43"/>
          <p:cNvSpPr txBox="1"/>
          <p:nvPr/>
        </p:nvSpPr>
        <p:spPr>
          <a:xfrm>
            <a:off x="4806754" y="1885226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a</a:t>
            </a:r>
            <a:r>
              <a:rPr baseline="30000" lang="en" sz="1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endParaRPr baseline="-25000" sz="11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31" name="Google Shape;431;p43"/>
          <p:cNvSpPr txBox="1"/>
          <p:nvPr/>
        </p:nvSpPr>
        <p:spPr>
          <a:xfrm>
            <a:off x="4913187" y="1981166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1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32" name="Google Shape;432;p43"/>
          <p:cNvSpPr txBox="1"/>
          <p:nvPr/>
        </p:nvSpPr>
        <p:spPr>
          <a:xfrm>
            <a:off x="4804542" y="2444401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a</a:t>
            </a:r>
            <a:r>
              <a:rPr baseline="30000" lang="en" sz="1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endParaRPr baseline="-25000" sz="11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33" name="Google Shape;433;p43"/>
          <p:cNvSpPr txBox="1"/>
          <p:nvPr/>
        </p:nvSpPr>
        <p:spPr>
          <a:xfrm>
            <a:off x="4910975" y="2540341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34" name="Google Shape;434;p43"/>
          <p:cNvSpPr txBox="1"/>
          <p:nvPr/>
        </p:nvSpPr>
        <p:spPr>
          <a:xfrm>
            <a:off x="5682482" y="1885214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a</a:t>
            </a:r>
            <a:r>
              <a:rPr baseline="30000" lang="en" sz="1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3</a:t>
            </a:r>
            <a:endParaRPr baseline="-25000" sz="11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35" name="Google Shape;435;p43"/>
          <p:cNvSpPr txBox="1"/>
          <p:nvPr/>
        </p:nvSpPr>
        <p:spPr>
          <a:xfrm>
            <a:off x="5788914" y="1981154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1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36" name="Google Shape;436;p43"/>
          <p:cNvSpPr txBox="1"/>
          <p:nvPr/>
        </p:nvSpPr>
        <p:spPr>
          <a:xfrm>
            <a:off x="5680269" y="2444389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a</a:t>
            </a:r>
            <a:r>
              <a:rPr baseline="30000" lang="en" sz="1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3</a:t>
            </a:r>
            <a:endParaRPr baseline="-25000" sz="11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37" name="Google Shape;437;p43"/>
          <p:cNvSpPr txBox="1"/>
          <p:nvPr/>
        </p:nvSpPr>
        <p:spPr>
          <a:xfrm>
            <a:off x="5786702" y="2540329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38" name="Google Shape;438;p43"/>
          <p:cNvSpPr txBox="1"/>
          <p:nvPr/>
        </p:nvSpPr>
        <p:spPr>
          <a:xfrm>
            <a:off x="4292132" y="1895626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w</a:t>
            </a:r>
            <a:r>
              <a:rPr baseline="30000" lang="en" sz="1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endParaRPr baseline="-25000" sz="11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39" name="Google Shape;439;p43"/>
          <p:cNvSpPr txBox="1"/>
          <p:nvPr/>
        </p:nvSpPr>
        <p:spPr>
          <a:xfrm>
            <a:off x="4398577" y="1991575"/>
            <a:ext cx="277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1,1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40" name="Google Shape;440;p43"/>
          <p:cNvSpPr txBox="1"/>
          <p:nvPr/>
        </p:nvSpPr>
        <p:spPr>
          <a:xfrm>
            <a:off x="4213602" y="2528042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w</a:t>
            </a:r>
            <a:r>
              <a:rPr baseline="30000" lang="en" sz="1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endParaRPr baseline="-25000" sz="11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41" name="Google Shape;441;p43"/>
          <p:cNvSpPr txBox="1"/>
          <p:nvPr/>
        </p:nvSpPr>
        <p:spPr>
          <a:xfrm>
            <a:off x="4320050" y="2624000"/>
            <a:ext cx="3186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,1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42" name="Google Shape;442;p43"/>
          <p:cNvSpPr txBox="1"/>
          <p:nvPr/>
        </p:nvSpPr>
        <p:spPr>
          <a:xfrm>
            <a:off x="4335952" y="2878692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w</a:t>
            </a:r>
            <a:r>
              <a:rPr baseline="30000" lang="en" sz="1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endParaRPr baseline="-25000" sz="11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43" name="Google Shape;443;p43"/>
          <p:cNvSpPr txBox="1"/>
          <p:nvPr/>
        </p:nvSpPr>
        <p:spPr>
          <a:xfrm>
            <a:off x="4442400" y="2974650"/>
            <a:ext cx="3186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2,3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44" name="Google Shape;444;p43"/>
          <p:cNvSpPr txBox="1"/>
          <p:nvPr/>
        </p:nvSpPr>
        <p:spPr>
          <a:xfrm>
            <a:off x="4332586" y="2259804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w</a:t>
            </a:r>
            <a:r>
              <a:rPr baseline="30000" lang="en" sz="1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endParaRPr baseline="-25000" sz="11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45" name="Google Shape;445;p43"/>
          <p:cNvSpPr txBox="1"/>
          <p:nvPr/>
        </p:nvSpPr>
        <p:spPr>
          <a:xfrm>
            <a:off x="4439035" y="2355763"/>
            <a:ext cx="3186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1</a:t>
            </a: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,2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46" name="Google Shape;446;p43"/>
          <p:cNvSpPr txBox="1"/>
          <p:nvPr/>
        </p:nvSpPr>
        <p:spPr>
          <a:xfrm>
            <a:off x="5167157" y="1973939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w</a:t>
            </a:r>
            <a:r>
              <a:rPr baseline="30000" lang="en" sz="1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3</a:t>
            </a:r>
            <a:endParaRPr baseline="-25000" sz="11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47" name="Google Shape;447;p43"/>
          <p:cNvSpPr txBox="1"/>
          <p:nvPr/>
        </p:nvSpPr>
        <p:spPr>
          <a:xfrm>
            <a:off x="5273602" y="2069888"/>
            <a:ext cx="277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1,1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48" name="Google Shape;448;p43"/>
          <p:cNvSpPr txBox="1"/>
          <p:nvPr/>
        </p:nvSpPr>
        <p:spPr>
          <a:xfrm>
            <a:off x="5273629" y="2337478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w</a:t>
            </a:r>
            <a:r>
              <a:rPr baseline="30000" lang="en" sz="1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3</a:t>
            </a:r>
            <a:endParaRPr baseline="-25000" sz="11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49" name="Google Shape;449;p43"/>
          <p:cNvSpPr txBox="1"/>
          <p:nvPr/>
        </p:nvSpPr>
        <p:spPr>
          <a:xfrm>
            <a:off x="5380077" y="2433436"/>
            <a:ext cx="3186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1,2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50" name="Google Shape;450;p43"/>
          <p:cNvSpPr txBox="1"/>
          <p:nvPr/>
        </p:nvSpPr>
        <p:spPr>
          <a:xfrm>
            <a:off x="5177548" y="2778226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w</a:t>
            </a:r>
            <a:r>
              <a:rPr baseline="30000" lang="en" sz="1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3</a:t>
            </a:r>
            <a:endParaRPr baseline="-25000" sz="11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51" name="Google Shape;451;p43"/>
          <p:cNvSpPr txBox="1"/>
          <p:nvPr/>
        </p:nvSpPr>
        <p:spPr>
          <a:xfrm>
            <a:off x="5283996" y="2874185"/>
            <a:ext cx="3186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2,</a:t>
            </a: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4"/>
          <p:cNvSpPr/>
          <p:nvPr/>
        </p:nvSpPr>
        <p:spPr>
          <a:xfrm>
            <a:off x="2469750" y="1210975"/>
            <a:ext cx="4204500" cy="25164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44"/>
          <p:cNvSpPr/>
          <p:nvPr/>
        </p:nvSpPr>
        <p:spPr>
          <a:xfrm rot="-5400000">
            <a:off x="3598807" y="2959739"/>
            <a:ext cx="346500" cy="346500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44"/>
          <p:cNvSpPr/>
          <p:nvPr/>
        </p:nvSpPr>
        <p:spPr>
          <a:xfrm rot="-5400000">
            <a:off x="3598807" y="2398499"/>
            <a:ext cx="346500" cy="346500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44"/>
          <p:cNvSpPr/>
          <p:nvPr/>
        </p:nvSpPr>
        <p:spPr>
          <a:xfrm rot="-5400000">
            <a:off x="3598807" y="1837258"/>
            <a:ext cx="346500" cy="346500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44"/>
          <p:cNvSpPr/>
          <p:nvPr/>
        </p:nvSpPr>
        <p:spPr>
          <a:xfrm rot="-5400000">
            <a:off x="4642248" y="2679142"/>
            <a:ext cx="346500" cy="346500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44"/>
          <p:cNvSpPr/>
          <p:nvPr/>
        </p:nvSpPr>
        <p:spPr>
          <a:xfrm rot="-5400000">
            <a:off x="4642248" y="2117901"/>
            <a:ext cx="346500" cy="346500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44"/>
          <p:cNvSpPr/>
          <p:nvPr/>
        </p:nvSpPr>
        <p:spPr>
          <a:xfrm rot="-5400000">
            <a:off x="5498160" y="2117921"/>
            <a:ext cx="346500" cy="346500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63" name="Google Shape;463;p44"/>
          <p:cNvCxnSpPr>
            <a:stCxn id="457" idx="4"/>
            <a:endCxn id="460" idx="0"/>
          </p:cNvCxnSpPr>
          <p:nvPr/>
        </p:nvCxnSpPr>
        <p:spPr>
          <a:xfrm flipH="1" rot="10800000">
            <a:off x="3945307" y="2852489"/>
            <a:ext cx="696900" cy="28050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4" name="Google Shape;464;p44"/>
          <p:cNvCxnSpPr>
            <a:stCxn id="458" idx="4"/>
            <a:endCxn id="461" idx="0"/>
          </p:cNvCxnSpPr>
          <p:nvPr/>
        </p:nvCxnSpPr>
        <p:spPr>
          <a:xfrm flipH="1" rot="10800000">
            <a:off x="3945307" y="2291249"/>
            <a:ext cx="696900" cy="28050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5" name="Google Shape;465;p44"/>
          <p:cNvCxnSpPr>
            <a:stCxn id="459" idx="4"/>
            <a:endCxn id="460" idx="0"/>
          </p:cNvCxnSpPr>
          <p:nvPr/>
        </p:nvCxnSpPr>
        <p:spPr>
          <a:xfrm>
            <a:off x="3945307" y="2010508"/>
            <a:ext cx="696900" cy="84180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6" name="Google Shape;466;p44"/>
          <p:cNvCxnSpPr>
            <a:stCxn id="460" idx="4"/>
            <a:endCxn id="462" idx="0"/>
          </p:cNvCxnSpPr>
          <p:nvPr/>
        </p:nvCxnSpPr>
        <p:spPr>
          <a:xfrm flipH="1" rot="10800000">
            <a:off x="4988748" y="2291092"/>
            <a:ext cx="509400" cy="56130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7" name="Google Shape;467;p44"/>
          <p:cNvCxnSpPr>
            <a:stCxn id="461" idx="4"/>
            <a:endCxn id="462" idx="0"/>
          </p:cNvCxnSpPr>
          <p:nvPr/>
        </p:nvCxnSpPr>
        <p:spPr>
          <a:xfrm>
            <a:off x="4988748" y="2291151"/>
            <a:ext cx="509400" cy="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8" name="Google Shape;468;p44"/>
          <p:cNvSpPr/>
          <p:nvPr/>
        </p:nvSpPr>
        <p:spPr>
          <a:xfrm rot="-5400000">
            <a:off x="5498160" y="2679150"/>
            <a:ext cx="346500" cy="346500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69" name="Google Shape;469;p44"/>
          <p:cNvCxnSpPr>
            <a:stCxn id="459" idx="4"/>
            <a:endCxn id="461" idx="0"/>
          </p:cNvCxnSpPr>
          <p:nvPr/>
        </p:nvCxnSpPr>
        <p:spPr>
          <a:xfrm>
            <a:off x="3945307" y="2010508"/>
            <a:ext cx="696900" cy="28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0" name="Google Shape;470;p44"/>
          <p:cNvCxnSpPr>
            <a:stCxn id="460" idx="4"/>
            <a:endCxn id="468" idx="0"/>
          </p:cNvCxnSpPr>
          <p:nvPr/>
        </p:nvCxnSpPr>
        <p:spPr>
          <a:xfrm>
            <a:off x="4988748" y="2852392"/>
            <a:ext cx="509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1" name="Google Shape;471;p44"/>
          <p:cNvCxnSpPr>
            <a:endCxn id="459" idx="0"/>
          </p:cNvCxnSpPr>
          <p:nvPr/>
        </p:nvCxnSpPr>
        <p:spPr>
          <a:xfrm>
            <a:off x="2889907" y="2003608"/>
            <a:ext cx="7089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2" name="Google Shape;472;p44"/>
          <p:cNvCxnSpPr>
            <a:stCxn id="462" idx="4"/>
          </p:cNvCxnSpPr>
          <p:nvPr/>
        </p:nvCxnSpPr>
        <p:spPr>
          <a:xfrm>
            <a:off x="5844660" y="2291171"/>
            <a:ext cx="409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3" name="Google Shape;473;p44"/>
          <p:cNvCxnSpPr>
            <a:stCxn id="468" idx="4"/>
          </p:cNvCxnSpPr>
          <p:nvPr/>
        </p:nvCxnSpPr>
        <p:spPr>
          <a:xfrm>
            <a:off x="5844660" y="2852400"/>
            <a:ext cx="409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4" name="Google Shape;474;p44"/>
          <p:cNvCxnSpPr/>
          <p:nvPr/>
        </p:nvCxnSpPr>
        <p:spPr>
          <a:xfrm>
            <a:off x="2889532" y="2568283"/>
            <a:ext cx="7089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5" name="Google Shape;475;p44"/>
          <p:cNvCxnSpPr/>
          <p:nvPr/>
        </p:nvCxnSpPr>
        <p:spPr>
          <a:xfrm>
            <a:off x="2889907" y="3133008"/>
            <a:ext cx="7089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76" name="Google Shape;476;p44"/>
          <p:cNvSpPr txBox="1"/>
          <p:nvPr/>
        </p:nvSpPr>
        <p:spPr>
          <a:xfrm>
            <a:off x="3488100" y="1422700"/>
            <a:ext cx="567900" cy="19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Layer 1</a:t>
            </a:r>
            <a:endParaRPr i="1" sz="9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77" name="Google Shape;477;p44"/>
          <p:cNvSpPr txBox="1"/>
          <p:nvPr/>
        </p:nvSpPr>
        <p:spPr>
          <a:xfrm>
            <a:off x="4531550" y="1422700"/>
            <a:ext cx="567900" cy="19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Layer 2</a:t>
            </a:r>
            <a:endParaRPr i="1" sz="9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78" name="Google Shape;478;p44"/>
          <p:cNvSpPr txBox="1"/>
          <p:nvPr/>
        </p:nvSpPr>
        <p:spPr>
          <a:xfrm>
            <a:off x="5387450" y="1422700"/>
            <a:ext cx="567900" cy="19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Layer 3</a:t>
            </a:r>
            <a:endParaRPr i="1" sz="9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79" name="Google Shape;479;p44"/>
          <p:cNvSpPr txBox="1"/>
          <p:nvPr/>
        </p:nvSpPr>
        <p:spPr>
          <a:xfrm>
            <a:off x="4641138" y="2116838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b</a:t>
            </a:r>
            <a:r>
              <a:rPr baseline="30000"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endParaRPr baseline="-25000" sz="11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80" name="Google Shape;480;p44"/>
          <p:cNvSpPr txBox="1"/>
          <p:nvPr/>
        </p:nvSpPr>
        <p:spPr>
          <a:xfrm>
            <a:off x="4747570" y="2212777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1</a:t>
            </a:r>
            <a:endParaRPr sz="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81" name="Google Shape;481;p44"/>
          <p:cNvSpPr txBox="1"/>
          <p:nvPr/>
        </p:nvSpPr>
        <p:spPr>
          <a:xfrm>
            <a:off x="4638925" y="2676013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b</a:t>
            </a:r>
            <a:r>
              <a:rPr baseline="30000"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endParaRPr baseline="-25000" sz="11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82" name="Google Shape;482;p44"/>
          <p:cNvSpPr txBox="1"/>
          <p:nvPr/>
        </p:nvSpPr>
        <p:spPr>
          <a:xfrm>
            <a:off x="4745358" y="2771952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endParaRPr sz="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83" name="Google Shape;483;p44"/>
          <p:cNvSpPr txBox="1"/>
          <p:nvPr/>
        </p:nvSpPr>
        <p:spPr>
          <a:xfrm>
            <a:off x="5497038" y="2116838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b</a:t>
            </a:r>
            <a:r>
              <a:rPr baseline="30000"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3</a:t>
            </a:r>
            <a:endParaRPr baseline="-25000" sz="11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84" name="Google Shape;484;p44"/>
          <p:cNvSpPr txBox="1"/>
          <p:nvPr/>
        </p:nvSpPr>
        <p:spPr>
          <a:xfrm>
            <a:off x="5603470" y="2212777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1</a:t>
            </a:r>
            <a:endParaRPr sz="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85" name="Google Shape;485;p44"/>
          <p:cNvSpPr txBox="1"/>
          <p:nvPr/>
        </p:nvSpPr>
        <p:spPr>
          <a:xfrm>
            <a:off x="5494825" y="2676013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b</a:t>
            </a:r>
            <a:r>
              <a:rPr baseline="30000"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3</a:t>
            </a:r>
            <a:endParaRPr baseline="-25000" sz="11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86" name="Google Shape;486;p44"/>
          <p:cNvSpPr txBox="1"/>
          <p:nvPr/>
        </p:nvSpPr>
        <p:spPr>
          <a:xfrm>
            <a:off x="5601258" y="2771952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endParaRPr sz="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87" name="Google Shape;487;p44"/>
          <p:cNvSpPr txBox="1"/>
          <p:nvPr/>
        </p:nvSpPr>
        <p:spPr>
          <a:xfrm>
            <a:off x="3787153" y="1626339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a</a:t>
            </a:r>
            <a:r>
              <a:rPr baseline="30000" lang="en" sz="11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1</a:t>
            </a:r>
            <a:endParaRPr baseline="-25000" sz="11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88" name="Google Shape;488;p44"/>
          <p:cNvSpPr txBox="1"/>
          <p:nvPr/>
        </p:nvSpPr>
        <p:spPr>
          <a:xfrm>
            <a:off x="3893585" y="1722279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1</a:t>
            </a:r>
            <a:endParaRPr sz="7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89" name="Google Shape;489;p44"/>
          <p:cNvSpPr txBox="1"/>
          <p:nvPr/>
        </p:nvSpPr>
        <p:spPr>
          <a:xfrm>
            <a:off x="3784940" y="2185514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a</a:t>
            </a:r>
            <a:r>
              <a:rPr baseline="30000" lang="en" sz="11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1</a:t>
            </a:r>
            <a:endParaRPr baseline="-25000" sz="11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90" name="Google Shape;490;p44"/>
          <p:cNvSpPr txBox="1"/>
          <p:nvPr/>
        </p:nvSpPr>
        <p:spPr>
          <a:xfrm>
            <a:off x="3891373" y="2281454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endParaRPr sz="7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91" name="Google Shape;491;p44"/>
          <p:cNvSpPr txBox="1"/>
          <p:nvPr/>
        </p:nvSpPr>
        <p:spPr>
          <a:xfrm>
            <a:off x="3757053" y="2723976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a</a:t>
            </a:r>
            <a:r>
              <a:rPr baseline="30000" lang="en" sz="11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1</a:t>
            </a:r>
            <a:endParaRPr baseline="-25000" sz="11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92" name="Google Shape;492;p44"/>
          <p:cNvSpPr txBox="1"/>
          <p:nvPr/>
        </p:nvSpPr>
        <p:spPr>
          <a:xfrm>
            <a:off x="3863485" y="2819916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3</a:t>
            </a:r>
            <a:endParaRPr sz="7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93" name="Google Shape;493;p44"/>
          <p:cNvSpPr txBox="1"/>
          <p:nvPr/>
        </p:nvSpPr>
        <p:spPr>
          <a:xfrm>
            <a:off x="4806754" y="1885226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a</a:t>
            </a:r>
            <a:r>
              <a:rPr baseline="30000" lang="en" sz="11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endParaRPr baseline="-25000" sz="11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94" name="Google Shape;494;p44"/>
          <p:cNvSpPr txBox="1"/>
          <p:nvPr/>
        </p:nvSpPr>
        <p:spPr>
          <a:xfrm>
            <a:off x="4913187" y="1981166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1</a:t>
            </a:r>
            <a:endParaRPr sz="7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95" name="Google Shape;495;p44"/>
          <p:cNvSpPr txBox="1"/>
          <p:nvPr/>
        </p:nvSpPr>
        <p:spPr>
          <a:xfrm>
            <a:off x="4804542" y="2444401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a</a:t>
            </a:r>
            <a:r>
              <a:rPr baseline="30000" lang="en" sz="11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endParaRPr baseline="-25000" sz="11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96" name="Google Shape;496;p44"/>
          <p:cNvSpPr txBox="1"/>
          <p:nvPr/>
        </p:nvSpPr>
        <p:spPr>
          <a:xfrm>
            <a:off x="4910975" y="2540341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endParaRPr sz="7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97" name="Google Shape;497;p44"/>
          <p:cNvSpPr txBox="1"/>
          <p:nvPr/>
        </p:nvSpPr>
        <p:spPr>
          <a:xfrm>
            <a:off x="5682482" y="1885214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a</a:t>
            </a:r>
            <a:r>
              <a:rPr baseline="30000" lang="en" sz="11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3</a:t>
            </a:r>
            <a:endParaRPr baseline="-25000" sz="11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98" name="Google Shape;498;p44"/>
          <p:cNvSpPr txBox="1"/>
          <p:nvPr/>
        </p:nvSpPr>
        <p:spPr>
          <a:xfrm>
            <a:off x="5788914" y="1981154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1</a:t>
            </a:r>
            <a:endParaRPr sz="7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99" name="Google Shape;499;p44"/>
          <p:cNvSpPr txBox="1"/>
          <p:nvPr/>
        </p:nvSpPr>
        <p:spPr>
          <a:xfrm>
            <a:off x="5680269" y="2444389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a</a:t>
            </a:r>
            <a:r>
              <a:rPr baseline="30000" lang="en" sz="11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3</a:t>
            </a:r>
            <a:endParaRPr baseline="-25000" sz="11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00" name="Google Shape;500;p44"/>
          <p:cNvSpPr txBox="1"/>
          <p:nvPr/>
        </p:nvSpPr>
        <p:spPr>
          <a:xfrm>
            <a:off x="5786702" y="2540329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endParaRPr sz="7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01" name="Google Shape;501;p44"/>
          <p:cNvSpPr txBox="1"/>
          <p:nvPr/>
        </p:nvSpPr>
        <p:spPr>
          <a:xfrm>
            <a:off x="4292132" y="1895626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w</a:t>
            </a:r>
            <a:r>
              <a:rPr baseline="30000" lang="en" sz="1100">
                <a:solidFill>
                  <a:schemeClr val="accen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2</a:t>
            </a:r>
            <a:endParaRPr baseline="-25000" sz="1100">
              <a:solidFill>
                <a:schemeClr val="accent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502" name="Google Shape;502;p44"/>
          <p:cNvSpPr txBox="1"/>
          <p:nvPr/>
        </p:nvSpPr>
        <p:spPr>
          <a:xfrm>
            <a:off x="4398577" y="1991575"/>
            <a:ext cx="277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accen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1,1</a:t>
            </a:r>
            <a:endParaRPr sz="700">
              <a:solidFill>
                <a:schemeClr val="accent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503" name="Google Shape;503;p44"/>
          <p:cNvSpPr txBox="1"/>
          <p:nvPr/>
        </p:nvSpPr>
        <p:spPr>
          <a:xfrm>
            <a:off x="4213602" y="2528042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w</a:t>
            </a:r>
            <a:r>
              <a:rPr baseline="30000" lang="en" sz="1100">
                <a:solidFill>
                  <a:schemeClr val="accen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2</a:t>
            </a:r>
            <a:endParaRPr baseline="-25000" sz="1100">
              <a:solidFill>
                <a:schemeClr val="accent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504" name="Google Shape;504;p44"/>
          <p:cNvSpPr txBox="1"/>
          <p:nvPr/>
        </p:nvSpPr>
        <p:spPr>
          <a:xfrm>
            <a:off x="4320050" y="2624000"/>
            <a:ext cx="3186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accen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2,1</a:t>
            </a:r>
            <a:endParaRPr sz="700">
              <a:solidFill>
                <a:schemeClr val="accent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505" name="Google Shape;505;p44"/>
          <p:cNvSpPr txBox="1"/>
          <p:nvPr/>
        </p:nvSpPr>
        <p:spPr>
          <a:xfrm>
            <a:off x="4335952" y="2878692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w</a:t>
            </a:r>
            <a:r>
              <a:rPr baseline="30000" lang="en" sz="1100">
                <a:solidFill>
                  <a:schemeClr val="accen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2</a:t>
            </a:r>
            <a:endParaRPr baseline="-25000" sz="1100">
              <a:solidFill>
                <a:schemeClr val="accent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506" name="Google Shape;506;p44"/>
          <p:cNvSpPr txBox="1"/>
          <p:nvPr/>
        </p:nvSpPr>
        <p:spPr>
          <a:xfrm>
            <a:off x="4442400" y="2974650"/>
            <a:ext cx="3186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accen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2,3</a:t>
            </a:r>
            <a:endParaRPr sz="700">
              <a:solidFill>
                <a:schemeClr val="accent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507" name="Google Shape;507;p44"/>
          <p:cNvSpPr txBox="1"/>
          <p:nvPr/>
        </p:nvSpPr>
        <p:spPr>
          <a:xfrm>
            <a:off x="4332586" y="2259804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w</a:t>
            </a:r>
            <a:r>
              <a:rPr baseline="30000" lang="en" sz="1100">
                <a:solidFill>
                  <a:schemeClr val="accen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2</a:t>
            </a:r>
            <a:endParaRPr baseline="-25000" sz="1100">
              <a:solidFill>
                <a:schemeClr val="accent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508" name="Google Shape;508;p44"/>
          <p:cNvSpPr txBox="1"/>
          <p:nvPr/>
        </p:nvSpPr>
        <p:spPr>
          <a:xfrm>
            <a:off x="4439035" y="2355763"/>
            <a:ext cx="3186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accen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1,2</a:t>
            </a:r>
            <a:endParaRPr sz="700">
              <a:solidFill>
                <a:schemeClr val="accent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509" name="Google Shape;509;p44"/>
          <p:cNvSpPr txBox="1"/>
          <p:nvPr/>
        </p:nvSpPr>
        <p:spPr>
          <a:xfrm>
            <a:off x="5167157" y="1973939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w</a:t>
            </a:r>
            <a:r>
              <a:rPr baseline="30000" lang="en" sz="1100">
                <a:solidFill>
                  <a:schemeClr val="accen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3</a:t>
            </a:r>
            <a:endParaRPr baseline="-25000" sz="1100">
              <a:solidFill>
                <a:schemeClr val="accent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510" name="Google Shape;510;p44"/>
          <p:cNvSpPr txBox="1"/>
          <p:nvPr/>
        </p:nvSpPr>
        <p:spPr>
          <a:xfrm>
            <a:off x="5273602" y="2069888"/>
            <a:ext cx="277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accen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1,1</a:t>
            </a:r>
            <a:endParaRPr sz="700">
              <a:solidFill>
                <a:schemeClr val="accent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511" name="Google Shape;511;p44"/>
          <p:cNvSpPr txBox="1"/>
          <p:nvPr/>
        </p:nvSpPr>
        <p:spPr>
          <a:xfrm>
            <a:off x="5273629" y="2337478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w</a:t>
            </a:r>
            <a:r>
              <a:rPr baseline="30000" lang="en" sz="1100">
                <a:solidFill>
                  <a:schemeClr val="accen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3</a:t>
            </a:r>
            <a:endParaRPr baseline="-25000" sz="1100">
              <a:solidFill>
                <a:schemeClr val="accent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512" name="Google Shape;512;p44"/>
          <p:cNvSpPr txBox="1"/>
          <p:nvPr/>
        </p:nvSpPr>
        <p:spPr>
          <a:xfrm>
            <a:off x="5380077" y="2433436"/>
            <a:ext cx="3186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accen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1,2</a:t>
            </a:r>
            <a:endParaRPr sz="700">
              <a:solidFill>
                <a:schemeClr val="accent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513" name="Google Shape;513;p44"/>
          <p:cNvSpPr txBox="1"/>
          <p:nvPr/>
        </p:nvSpPr>
        <p:spPr>
          <a:xfrm>
            <a:off x="5177548" y="2778226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w</a:t>
            </a:r>
            <a:r>
              <a:rPr baseline="30000" lang="en" sz="1100">
                <a:solidFill>
                  <a:schemeClr val="accen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3</a:t>
            </a:r>
            <a:endParaRPr baseline="-25000" sz="1100">
              <a:solidFill>
                <a:schemeClr val="accent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514" name="Google Shape;514;p44"/>
          <p:cNvSpPr txBox="1"/>
          <p:nvPr/>
        </p:nvSpPr>
        <p:spPr>
          <a:xfrm>
            <a:off x="5283996" y="2874185"/>
            <a:ext cx="3186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accen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2,2</a:t>
            </a:r>
            <a:endParaRPr sz="700">
              <a:solidFill>
                <a:schemeClr val="accent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515" name="Google Shape;515;p44"/>
          <p:cNvSpPr txBox="1"/>
          <p:nvPr/>
        </p:nvSpPr>
        <p:spPr>
          <a:xfrm>
            <a:off x="568000" y="374525"/>
            <a:ext cx="1167300" cy="346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Weights</a:t>
            </a:r>
            <a:endParaRPr b="1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5"/>
          <p:cNvSpPr/>
          <p:nvPr/>
        </p:nvSpPr>
        <p:spPr>
          <a:xfrm>
            <a:off x="2469750" y="1210975"/>
            <a:ext cx="4204500" cy="25164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45"/>
          <p:cNvSpPr/>
          <p:nvPr/>
        </p:nvSpPr>
        <p:spPr>
          <a:xfrm rot="-5400000">
            <a:off x="3598807" y="2959739"/>
            <a:ext cx="346500" cy="346500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45"/>
          <p:cNvSpPr/>
          <p:nvPr/>
        </p:nvSpPr>
        <p:spPr>
          <a:xfrm rot="-5400000">
            <a:off x="3598807" y="2398499"/>
            <a:ext cx="346500" cy="346500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45"/>
          <p:cNvSpPr/>
          <p:nvPr/>
        </p:nvSpPr>
        <p:spPr>
          <a:xfrm rot="-5400000">
            <a:off x="3598807" y="1837258"/>
            <a:ext cx="346500" cy="346500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45"/>
          <p:cNvSpPr/>
          <p:nvPr/>
        </p:nvSpPr>
        <p:spPr>
          <a:xfrm rot="-5400000">
            <a:off x="4642248" y="2679142"/>
            <a:ext cx="346500" cy="346500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45"/>
          <p:cNvSpPr/>
          <p:nvPr/>
        </p:nvSpPr>
        <p:spPr>
          <a:xfrm rot="-5400000">
            <a:off x="4642248" y="2117901"/>
            <a:ext cx="346500" cy="346500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45"/>
          <p:cNvSpPr/>
          <p:nvPr/>
        </p:nvSpPr>
        <p:spPr>
          <a:xfrm rot="-5400000">
            <a:off x="5498160" y="2117921"/>
            <a:ext cx="346500" cy="346500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27" name="Google Shape;527;p45"/>
          <p:cNvCxnSpPr>
            <a:stCxn id="521" idx="4"/>
            <a:endCxn id="524" idx="0"/>
          </p:cNvCxnSpPr>
          <p:nvPr/>
        </p:nvCxnSpPr>
        <p:spPr>
          <a:xfrm flipH="1" rot="10800000">
            <a:off x="3945307" y="2852489"/>
            <a:ext cx="696900" cy="28050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8" name="Google Shape;528;p45"/>
          <p:cNvCxnSpPr>
            <a:stCxn id="522" idx="4"/>
            <a:endCxn id="525" idx="0"/>
          </p:cNvCxnSpPr>
          <p:nvPr/>
        </p:nvCxnSpPr>
        <p:spPr>
          <a:xfrm flipH="1" rot="10800000">
            <a:off x="3945307" y="2291249"/>
            <a:ext cx="696900" cy="28050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9" name="Google Shape;529;p45"/>
          <p:cNvCxnSpPr>
            <a:stCxn id="523" idx="4"/>
            <a:endCxn id="524" idx="0"/>
          </p:cNvCxnSpPr>
          <p:nvPr/>
        </p:nvCxnSpPr>
        <p:spPr>
          <a:xfrm>
            <a:off x="3945307" y="2010508"/>
            <a:ext cx="696900" cy="84180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0" name="Google Shape;530;p45"/>
          <p:cNvCxnSpPr>
            <a:stCxn id="524" idx="4"/>
            <a:endCxn id="526" idx="0"/>
          </p:cNvCxnSpPr>
          <p:nvPr/>
        </p:nvCxnSpPr>
        <p:spPr>
          <a:xfrm flipH="1" rot="10800000">
            <a:off x="4988748" y="2291092"/>
            <a:ext cx="509400" cy="56130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1" name="Google Shape;531;p45"/>
          <p:cNvCxnSpPr>
            <a:stCxn id="525" idx="4"/>
            <a:endCxn id="526" idx="0"/>
          </p:cNvCxnSpPr>
          <p:nvPr/>
        </p:nvCxnSpPr>
        <p:spPr>
          <a:xfrm>
            <a:off x="4988748" y="2291151"/>
            <a:ext cx="509400" cy="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2" name="Google Shape;532;p45"/>
          <p:cNvSpPr/>
          <p:nvPr/>
        </p:nvSpPr>
        <p:spPr>
          <a:xfrm rot="-5400000">
            <a:off x="5498160" y="2679150"/>
            <a:ext cx="346500" cy="346500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33" name="Google Shape;533;p45"/>
          <p:cNvCxnSpPr>
            <a:stCxn id="523" idx="4"/>
            <a:endCxn id="525" idx="0"/>
          </p:cNvCxnSpPr>
          <p:nvPr/>
        </p:nvCxnSpPr>
        <p:spPr>
          <a:xfrm>
            <a:off x="3945307" y="2010508"/>
            <a:ext cx="696900" cy="28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4" name="Google Shape;534;p45"/>
          <p:cNvCxnSpPr>
            <a:stCxn id="524" idx="4"/>
            <a:endCxn id="532" idx="0"/>
          </p:cNvCxnSpPr>
          <p:nvPr/>
        </p:nvCxnSpPr>
        <p:spPr>
          <a:xfrm>
            <a:off x="4988748" y="2852392"/>
            <a:ext cx="509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5" name="Google Shape;535;p45"/>
          <p:cNvCxnSpPr>
            <a:endCxn id="523" idx="0"/>
          </p:cNvCxnSpPr>
          <p:nvPr/>
        </p:nvCxnSpPr>
        <p:spPr>
          <a:xfrm>
            <a:off x="2889907" y="2003608"/>
            <a:ext cx="7089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36" name="Google Shape;536;p45"/>
          <p:cNvCxnSpPr>
            <a:stCxn id="526" idx="4"/>
          </p:cNvCxnSpPr>
          <p:nvPr/>
        </p:nvCxnSpPr>
        <p:spPr>
          <a:xfrm>
            <a:off x="5844660" y="2291171"/>
            <a:ext cx="409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37" name="Google Shape;537;p45"/>
          <p:cNvCxnSpPr>
            <a:stCxn id="532" idx="4"/>
          </p:cNvCxnSpPr>
          <p:nvPr/>
        </p:nvCxnSpPr>
        <p:spPr>
          <a:xfrm>
            <a:off x="5844660" y="2852400"/>
            <a:ext cx="409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38" name="Google Shape;538;p45"/>
          <p:cNvCxnSpPr/>
          <p:nvPr/>
        </p:nvCxnSpPr>
        <p:spPr>
          <a:xfrm>
            <a:off x="2889532" y="2568283"/>
            <a:ext cx="7089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39" name="Google Shape;539;p45"/>
          <p:cNvCxnSpPr/>
          <p:nvPr/>
        </p:nvCxnSpPr>
        <p:spPr>
          <a:xfrm>
            <a:off x="2889907" y="3133008"/>
            <a:ext cx="7089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40" name="Google Shape;540;p45"/>
          <p:cNvSpPr txBox="1"/>
          <p:nvPr/>
        </p:nvSpPr>
        <p:spPr>
          <a:xfrm>
            <a:off x="3488100" y="1422700"/>
            <a:ext cx="567900" cy="19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Layer 1</a:t>
            </a:r>
            <a:endParaRPr i="1" sz="9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41" name="Google Shape;541;p45"/>
          <p:cNvSpPr txBox="1"/>
          <p:nvPr/>
        </p:nvSpPr>
        <p:spPr>
          <a:xfrm>
            <a:off x="4531550" y="1422700"/>
            <a:ext cx="567900" cy="19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Layer 2</a:t>
            </a:r>
            <a:endParaRPr i="1" sz="9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42" name="Google Shape;542;p45"/>
          <p:cNvSpPr txBox="1"/>
          <p:nvPr/>
        </p:nvSpPr>
        <p:spPr>
          <a:xfrm>
            <a:off x="5387450" y="1422700"/>
            <a:ext cx="567900" cy="19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Layer 3</a:t>
            </a:r>
            <a:endParaRPr i="1" sz="9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43" name="Google Shape;543;p45"/>
          <p:cNvSpPr txBox="1"/>
          <p:nvPr/>
        </p:nvSpPr>
        <p:spPr>
          <a:xfrm>
            <a:off x="4641138" y="2116838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b</a:t>
            </a:r>
            <a:r>
              <a:rPr b="1" baseline="30000"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endParaRPr b="1" baseline="-25000" sz="11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44" name="Google Shape;544;p45"/>
          <p:cNvSpPr txBox="1"/>
          <p:nvPr/>
        </p:nvSpPr>
        <p:spPr>
          <a:xfrm>
            <a:off x="4747570" y="2212777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1</a:t>
            </a:r>
            <a:endParaRPr b="1" sz="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45" name="Google Shape;545;p45"/>
          <p:cNvSpPr txBox="1"/>
          <p:nvPr/>
        </p:nvSpPr>
        <p:spPr>
          <a:xfrm>
            <a:off x="4638925" y="2676013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b</a:t>
            </a:r>
            <a:r>
              <a:rPr b="1" baseline="30000"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endParaRPr b="1" baseline="-25000" sz="11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46" name="Google Shape;546;p45"/>
          <p:cNvSpPr txBox="1"/>
          <p:nvPr/>
        </p:nvSpPr>
        <p:spPr>
          <a:xfrm>
            <a:off x="4745358" y="2771952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endParaRPr b="1" sz="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47" name="Google Shape;547;p45"/>
          <p:cNvSpPr txBox="1"/>
          <p:nvPr/>
        </p:nvSpPr>
        <p:spPr>
          <a:xfrm>
            <a:off x="5497038" y="2116838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b</a:t>
            </a:r>
            <a:r>
              <a:rPr b="1" baseline="30000"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3</a:t>
            </a:r>
            <a:endParaRPr b="1" baseline="-25000" sz="11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48" name="Google Shape;548;p45"/>
          <p:cNvSpPr txBox="1"/>
          <p:nvPr/>
        </p:nvSpPr>
        <p:spPr>
          <a:xfrm>
            <a:off x="5603470" y="2212777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1</a:t>
            </a:r>
            <a:endParaRPr b="1" sz="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49" name="Google Shape;549;p45"/>
          <p:cNvSpPr txBox="1"/>
          <p:nvPr/>
        </p:nvSpPr>
        <p:spPr>
          <a:xfrm>
            <a:off x="5494825" y="2676013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b</a:t>
            </a:r>
            <a:r>
              <a:rPr b="1" baseline="30000"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3</a:t>
            </a:r>
            <a:endParaRPr b="1" baseline="-25000" sz="11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50" name="Google Shape;550;p45"/>
          <p:cNvSpPr txBox="1"/>
          <p:nvPr/>
        </p:nvSpPr>
        <p:spPr>
          <a:xfrm>
            <a:off x="5601258" y="2771952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endParaRPr b="1" sz="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51" name="Google Shape;551;p45"/>
          <p:cNvSpPr txBox="1"/>
          <p:nvPr/>
        </p:nvSpPr>
        <p:spPr>
          <a:xfrm>
            <a:off x="3787153" y="1626339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a</a:t>
            </a:r>
            <a:r>
              <a:rPr baseline="30000" lang="en" sz="11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1</a:t>
            </a:r>
            <a:endParaRPr baseline="-25000" sz="11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52" name="Google Shape;552;p45"/>
          <p:cNvSpPr txBox="1"/>
          <p:nvPr/>
        </p:nvSpPr>
        <p:spPr>
          <a:xfrm>
            <a:off x="3893585" y="1722279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1</a:t>
            </a:r>
            <a:endParaRPr sz="7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53" name="Google Shape;553;p45"/>
          <p:cNvSpPr txBox="1"/>
          <p:nvPr/>
        </p:nvSpPr>
        <p:spPr>
          <a:xfrm>
            <a:off x="3784940" y="2185514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a</a:t>
            </a:r>
            <a:r>
              <a:rPr baseline="30000" lang="en" sz="11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1</a:t>
            </a:r>
            <a:endParaRPr baseline="-25000" sz="11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54" name="Google Shape;554;p45"/>
          <p:cNvSpPr txBox="1"/>
          <p:nvPr/>
        </p:nvSpPr>
        <p:spPr>
          <a:xfrm>
            <a:off x="3891373" y="2281454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endParaRPr sz="7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55" name="Google Shape;555;p45"/>
          <p:cNvSpPr txBox="1"/>
          <p:nvPr/>
        </p:nvSpPr>
        <p:spPr>
          <a:xfrm>
            <a:off x="3757053" y="2723976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a</a:t>
            </a:r>
            <a:r>
              <a:rPr baseline="30000" lang="en" sz="11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1</a:t>
            </a:r>
            <a:endParaRPr baseline="-25000" sz="11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56" name="Google Shape;556;p45"/>
          <p:cNvSpPr txBox="1"/>
          <p:nvPr/>
        </p:nvSpPr>
        <p:spPr>
          <a:xfrm>
            <a:off x="3863485" y="2819916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3</a:t>
            </a:r>
            <a:endParaRPr sz="7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57" name="Google Shape;557;p45"/>
          <p:cNvSpPr txBox="1"/>
          <p:nvPr/>
        </p:nvSpPr>
        <p:spPr>
          <a:xfrm>
            <a:off x="4806754" y="1885226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a</a:t>
            </a:r>
            <a:r>
              <a:rPr baseline="30000" lang="en" sz="11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endParaRPr baseline="-25000" sz="11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58" name="Google Shape;558;p45"/>
          <p:cNvSpPr txBox="1"/>
          <p:nvPr/>
        </p:nvSpPr>
        <p:spPr>
          <a:xfrm>
            <a:off x="4913187" y="1981166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1</a:t>
            </a:r>
            <a:endParaRPr sz="7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59" name="Google Shape;559;p45"/>
          <p:cNvSpPr txBox="1"/>
          <p:nvPr/>
        </p:nvSpPr>
        <p:spPr>
          <a:xfrm>
            <a:off x="4804542" y="2444401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a</a:t>
            </a:r>
            <a:r>
              <a:rPr baseline="30000" lang="en" sz="11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endParaRPr baseline="-25000" sz="11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60" name="Google Shape;560;p45"/>
          <p:cNvSpPr txBox="1"/>
          <p:nvPr/>
        </p:nvSpPr>
        <p:spPr>
          <a:xfrm>
            <a:off x="4910975" y="2540341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endParaRPr sz="7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61" name="Google Shape;561;p45"/>
          <p:cNvSpPr txBox="1"/>
          <p:nvPr/>
        </p:nvSpPr>
        <p:spPr>
          <a:xfrm>
            <a:off x="5682482" y="1885214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a</a:t>
            </a:r>
            <a:r>
              <a:rPr baseline="30000" lang="en" sz="11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3</a:t>
            </a:r>
            <a:endParaRPr baseline="-25000" sz="11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62" name="Google Shape;562;p45"/>
          <p:cNvSpPr txBox="1"/>
          <p:nvPr/>
        </p:nvSpPr>
        <p:spPr>
          <a:xfrm>
            <a:off x="5788914" y="1981154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1</a:t>
            </a:r>
            <a:endParaRPr sz="7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63" name="Google Shape;563;p45"/>
          <p:cNvSpPr txBox="1"/>
          <p:nvPr/>
        </p:nvSpPr>
        <p:spPr>
          <a:xfrm>
            <a:off x="5680269" y="2444389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a</a:t>
            </a:r>
            <a:r>
              <a:rPr baseline="30000" lang="en" sz="11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3</a:t>
            </a:r>
            <a:endParaRPr baseline="-25000" sz="11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64" name="Google Shape;564;p45"/>
          <p:cNvSpPr txBox="1"/>
          <p:nvPr/>
        </p:nvSpPr>
        <p:spPr>
          <a:xfrm>
            <a:off x="5786702" y="2540329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endParaRPr sz="7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65" name="Google Shape;565;p45"/>
          <p:cNvSpPr txBox="1"/>
          <p:nvPr/>
        </p:nvSpPr>
        <p:spPr>
          <a:xfrm>
            <a:off x="4292132" y="1895626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w</a:t>
            </a:r>
            <a:r>
              <a:rPr baseline="30000" lang="en" sz="1100">
                <a:solidFill>
                  <a:schemeClr val="dk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2</a:t>
            </a:r>
            <a:endParaRPr baseline="-25000" sz="1100">
              <a:solidFill>
                <a:schemeClr val="dk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566" name="Google Shape;566;p45"/>
          <p:cNvSpPr txBox="1"/>
          <p:nvPr/>
        </p:nvSpPr>
        <p:spPr>
          <a:xfrm>
            <a:off x="4398577" y="1991575"/>
            <a:ext cx="277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1,1</a:t>
            </a:r>
            <a:endParaRPr sz="700">
              <a:solidFill>
                <a:schemeClr val="dk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567" name="Google Shape;567;p45"/>
          <p:cNvSpPr txBox="1"/>
          <p:nvPr/>
        </p:nvSpPr>
        <p:spPr>
          <a:xfrm>
            <a:off x="4213602" y="2528042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w</a:t>
            </a:r>
            <a:r>
              <a:rPr baseline="30000" lang="en" sz="1100">
                <a:solidFill>
                  <a:schemeClr val="dk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2</a:t>
            </a:r>
            <a:endParaRPr baseline="-25000" sz="1100">
              <a:solidFill>
                <a:schemeClr val="dk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568" name="Google Shape;568;p45"/>
          <p:cNvSpPr txBox="1"/>
          <p:nvPr/>
        </p:nvSpPr>
        <p:spPr>
          <a:xfrm>
            <a:off x="4320050" y="2624000"/>
            <a:ext cx="3186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2,1</a:t>
            </a:r>
            <a:endParaRPr sz="700">
              <a:solidFill>
                <a:schemeClr val="dk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569" name="Google Shape;569;p45"/>
          <p:cNvSpPr txBox="1"/>
          <p:nvPr/>
        </p:nvSpPr>
        <p:spPr>
          <a:xfrm>
            <a:off x="4335952" y="2878692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w</a:t>
            </a:r>
            <a:r>
              <a:rPr baseline="30000" lang="en" sz="1100">
                <a:solidFill>
                  <a:schemeClr val="dk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2</a:t>
            </a:r>
            <a:endParaRPr baseline="-25000" sz="1100">
              <a:solidFill>
                <a:schemeClr val="dk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570" name="Google Shape;570;p45"/>
          <p:cNvSpPr txBox="1"/>
          <p:nvPr/>
        </p:nvSpPr>
        <p:spPr>
          <a:xfrm>
            <a:off x="4442400" y="2974650"/>
            <a:ext cx="3186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2,3</a:t>
            </a:r>
            <a:endParaRPr sz="700">
              <a:solidFill>
                <a:schemeClr val="dk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571" name="Google Shape;571;p45"/>
          <p:cNvSpPr txBox="1"/>
          <p:nvPr/>
        </p:nvSpPr>
        <p:spPr>
          <a:xfrm>
            <a:off x="4332586" y="2259804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w</a:t>
            </a:r>
            <a:r>
              <a:rPr baseline="30000" lang="en" sz="1100">
                <a:solidFill>
                  <a:schemeClr val="dk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2</a:t>
            </a:r>
            <a:endParaRPr baseline="-25000" sz="1100">
              <a:solidFill>
                <a:schemeClr val="dk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572" name="Google Shape;572;p45"/>
          <p:cNvSpPr txBox="1"/>
          <p:nvPr/>
        </p:nvSpPr>
        <p:spPr>
          <a:xfrm>
            <a:off x="4439035" y="2355763"/>
            <a:ext cx="3186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1,2</a:t>
            </a:r>
            <a:endParaRPr sz="700">
              <a:solidFill>
                <a:schemeClr val="dk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573" name="Google Shape;573;p45"/>
          <p:cNvSpPr txBox="1"/>
          <p:nvPr/>
        </p:nvSpPr>
        <p:spPr>
          <a:xfrm>
            <a:off x="5167157" y="1973939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w</a:t>
            </a:r>
            <a:r>
              <a:rPr baseline="30000" lang="en" sz="1100">
                <a:solidFill>
                  <a:schemeClr val="dk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3</a:t>
            </a:r>
            <a:endParaRPr baseline="-25000" sz="1100">
              <a:solidFill>
                <a:schemeClr val="dk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574" name="Google Shape;574;p45"/>
          <p:cNvSpPr txBox="1"/>
          <p:nvPr/>
        </p:nvSpPr>
        <p:spPr>
          <a:xfrm>
            <a:off x="5273602" y="2069888"/>
            <a:ext cx="277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1,1</a:t>
            </a:r>
            <a:endParaRPr sz="700">
              <a:solidFill>
                <a:schemeClr val="dk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575" name="Google Shape;575;p45"/>
          <p:cNvSpPr txBox="1"/>
          <p:nvPr/>
        </p:nvSpPr>
        <p:spPr>
          <a:xfrm>
            <a:off x="5273629" y="2337478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w</a:t>
            </a:r>
            <a:r>
              <a:rPr baseline="30000" lang="en" sz="1100">
                <a:solidFill>
                  <a:schemeClr val="dk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3</a:t>
            </a:r>
            <a:endParaRPr baseline="-25000" sz="1100">
              <a:solidFill>
                <a:schemeClr val="dk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576" name="Google Shape;576;p45"/>
          <p:cNvSpPr txBox="1"/>
          <p:nvPr/>
        </p:nvSpPr>
        <p:spPr>
          <a:xfrm>
            <a:off x="5380077" y="2433436"/>
            <a:ext cx="3186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1,2</a:t>
            </a:r>
            <a:endParaRPr sz="700">
              <a:solidFill>
                <a:schemeClr val="dk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577" name="Google Shape;577;p45"/>
          <p:cNvSpPr txBox="1"/>
          <p:nvPr/>
        </p:nvSpPr>
        <p:spPr>
          <a:xfrm>
            <a:off x="5177548" y="2778226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w</a:t>
            </a:r>
            <a:r>
              <a:rPr baseline="30000" lang="en" sz="1100">
                <a:solidFill>
                  <a:schemeClr val="dk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3</a:t>
            </a:r>
            <a:endParaRPr baseline="-25000" sz="1100">
              <a:solidFill>
                <a:schemeClr val="dk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578" name="Google Shape;578;p45"/>
          <p:cNvSpPr txBox="1"/>
          <p:nvPr/>
        </p:nvSpPr>
        <p:spPr>
          <a:xfrm>
            <a:off x="5283996" y="2874185"/>
            <a:ext cx="3186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2,2</a:t>
            </a:r>
            <a:endParaRPr sz="700">
              <a:solidFill>
                <a:schemeClr val="dk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579" name="Google Shape;579;p45"/>
          <p:cNvSpPr txBox="1"/>
          <p:nvPr/>
        </p:nvSpPr>
        <p:spPr>
          <a:xfrm>
            <a:off x="568000" y="374525"/>
            <a:ext cx="1167300" cy="346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Weights</a:t>
            </a:r>
            <a:endParaRPr b="1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80" name="Google Shape;580;p45"/>
          <p:cNvSpPr txBox="1"/>
          <p:nvPr/>
        </p:nvSpPr>
        <p:spPr>
          <a:xfrm>
            <a:off x="568000" y="721025"/>
            <a:ext cx="1167300" cy="34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Biases</a:t>
            </a:r>
            <a:endParaRPr b="1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46"/>
          <p:cNvSpPr/>
          <p:nvPr/>
        </p:nvSpPr>
        <p:spPr>
          <a:xfrm>
            <a:off x="2469750" y="1210975"/>
            <a:ext cx="4204500" cy="25164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46"/>
          <p:cNvSpPr/>
          <p:nvPr/>
        </p:nvSpPr>
        <p:spPr>
          <a:xfrm rot="-5400000">
            <a:off x="3598807" y="2959739"/>
            <a:ext cx="346500" cy="346500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46"/>
          <p:cNvSpPr/>
          <p:nvPr/>
        </p:nvSpPr>
        <p:spPr>
          <a:xfrm rot="-5400000">
            <a:off x="3598807" y="2398499"/>
            <a:ext cx="346500" cy="346500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46"/>
          <p:cNvSpPr/>
          <p:nvPr/>
        </p:nvSpPr>
        <p:spPr>
          <a:xfrm rot="-5400000">
            <a:off x="3598807" y="1837258"/>
            <a:ext cx="346500" cy="346500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46"/>
          <p:cNvSpPr/>
          <p:nvPr/>
        </p:nvSpPr>
        <p:spPr>
          <a:xfrm rot="-5400000">
            <a:off x="4642248" y="2679142"/>
            <a:ext cx="346500" cy="346500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46"/>
          <p:cNvSpPr/>
          <p:nvPr/>
        </p:nvSpPr>
        <p:spPr>
          <a:xfrm rot="-5400000">
            <a:off x="4642248" y="2117901"/>
            <a:ext cx="346500" cy="346500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46"/>
          <p:cNvSpPr/>
          <p:nvPr/>
        </p:nvSpPr>
        <p:spPr>
          <a:xfrm rot="-5400000">
            <a:off x="5498160" y="2117921"/>
            <a:ext cx="346500" cy="346500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92" name="Google Shape;592;p46"/>
          <p:cNvCxnSpPr>
            <a:stCxn id="586" idx="4"/>
            <a:endCxn id="589" idx="0"/>
          </p:cNvCxnSpPr>
          <p:nvPr/>
        </p:nvCxnSpPr>
        <p:spPr>
          <a:xfrm flipH="1" rot="10800000">
            <a:off x="3945307" y="2852489"/>
            <a:ext cx="696900" cy="28050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3" name="Google Shape;593;p46"/>
          <p:cNvCxnSpPr>
            <a:stCxn id="587" idx="4"/>
            <a:endCxn id="590" idx="0"/>
          </p:cNvCxnSpPr>
          <p:nvPr/>
        </p:nvCxnSpPr>
        <p:spPr>
          <a:xfrm flipH="1" rot="10800000">
            <a:off x="3945307" y="2291249"/>
            <a:ext cx="696900" cy="28050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4" name="Google Shape;594;p46"/>
          <p:cNvCxnSpPr>
            <a:stCxn id="588" idx="4"/>
            <a:endCxn id="589" idx="0"/>
          </p:cNvCxnSpPr>
          <p:nvPr/>
        </p:nvCxnSpPr>
        <p:spPr>
          <a:xfrm>
            <a:off x="3945307" y="2010508"/>
            <a:ext cx="696900" cy="84180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5" name="Google Shape;595;p46"/>
          <p:cNvCxnSpPr>
            <a:stCxn id="589" idx="4"/>
            <a:endCxn id="591" idx="0"/>
          </p:cNvCxnSpPr>
          <p:nvPr/>
        </p:nvCxnSpPr>
        <p:spPr>
          <a:xfrm flipH="1" rot="10800000">
            <a:off x="4988748" y="2291092"/>
            <a:ext cx="509400" cy="56130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6" name="Google Shape;596;p46"/>
          <p:cNvCxnSpPr>
            <a:stCxn id="590" idx="4"/>
            <a:endCxn id="591" idx="0"/>
          </p:cNvCxnSpPr>
          <p:nvPr/>
        </p:nvCxnSpPr>
        <p:spPr>
          <a:xfrm>
            <a:off x="4988748" y="2291151"/>
            <a:ext cx="509400" cy="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7" name="Google Shape;597;p46"/>
          <p:cNvSpPr/>
          <p:nvPr/>
        </p:nvSpPr>
        <p:spPr>
          <a:xfrm rot="-5400000">
            <a:off x="5498160" y="2679150"/>
            <a:ext cx="346500" cy="346500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98" name="Google Shape;598;p46"/>
          <p:cNvCxnSpPr>
            <a:stCxn id="588" idx="4"/>
            <a:endCxn id="590" idx="0"/>
          </p:cNvCxnSpPr>
          <p:nvPr/>
        </p:nvCxnSpPr>
        <p:spPr>
          <a:xfrm>
            <a:off x="3945307" y="2010508"/>
            <a:ext cx="696900" cy="28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9" name="Google Shape;599;p46"/>
          <p:cNvCxnSpPr>
            <a:stCxn id="589" idx="4"/>
            <a:endCxn id="597" idx="0"/>
          </p:cNvCxnSpPr>
          <p:nvPr/>
        </p:nvCxnSpPr>
        <p:spPr>
          <a:xfrm>
            <a:off x="4988748" y="2852392"/>
            <a:ext cx="509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0" name="Google Shape;600;p46"/>
          <p:cNvCxnSpPr>
            <a:endCxn id="588" idx="0"/>
          </p:cNvCxnSpPr>
          <p:nvPr/>
        </p:nvCxnSpPr>
        <p:spPr>
          <a:xfrm>
            <a:off x="2889907" y="2003608"/>
            <a:ext cx="7089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01" name="Google Shape;601;p46"/>
          <p:cNvCxnSpPr>
            <a:stCxn id="591" idx="4"/>
          </p:cNvCxnSpPr>
          <p:nvPr/>
        </p:nvCxnSpPr>
        <p:spPr>
          <a:xfrm>
            <a:off x="5844660" y="2291171"/>
            <a:ext cx="409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02" name="Google Shape;602;p46"/>
          <p:cNvCxnSpPr>
            <a:stCxn id="597" idx="4"/>
          </p:cNvCxnSpPr>
          <p:nvPr/>
        </p:nvCxnSpPr>
        <p:spPr>
          <a:xfrm>
            <a:off x="5844660" y="2852400"/>
            <a:ext cx="409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03" name="Google Shape;603;p46"/>
          <p:cNvCxnSpPr/>
          <p:nvPr/>
        </p:nvCxnSpPr>
        <p:spPr>
          <a:xfrm>
            <a:off x="2889532" y="2568283"/>
            <a:ext cx="7089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04" name="Google Shape;604;p46"/>
          <p:cNvCxnSpPr/>
          <p:nvPr/>
        </p:nvCxnSpPr>
        <p:spPr>
          <a:xfrm>
            <a:off x="2889907" y="3133008"/>
            <a:ext cx="7089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05" name="Google Shape;605;p46"/>
          <p:cNvSpPr txBox="1"/>
          <p:nvPr/>
        </p:nvSpPr>
        <p:spPr>
          <a:xfrm>
            <a:off x="3488100" y="1422700"/>
            <a:ext cx="567900" cy="19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Layer 1</a:t>
            </a:r>
            <a:endParaRPr i="1" sz="9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06" name="Google Shape;606;p46"/>
          <p:cNvSpPr txBox="1"/>
          <p:nvPr/>
        </p:nvSpPr>
        <p:spPr>
          <a:xfrm>
            <a:off x="4531550" y="1422700"/>
            <a:ext cx="567900" cy="19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Layer 2</a:t>
            </a:r>
            <a:endParaRPr i="1" sz="9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07" name="Google Shape;607;p46"/>
          <p:cNvSpPr txBox="1"/>
          <p:nvPr/>
        </p:nvSpPr>
        <p:spPr>
          <a:xfrm>
            <a:off x="5387450" y="1422700"/>
            <a:ext cx="567900" cy="19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Layer 3</a:t>
            </a:r>
            <a:endParaRPr i="1" sz="9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08" name="Google Shape;608;p46"/>
          <p:cNvSpPr txBox="1"/>
          <p:nvPr/>
        </p:nvSpPr>
        <p:spPr>
          <a:xfrm>
            <a:off x="4641138" y="2116838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b</a:t>
            </a:r>
            <a:r>
              <a:rPr baseline="30000"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endParaRPr baseline="-25000" sz="11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09" name="Google Shape;609;p46"/>
          <p:cNvSpPr txBox="1"/>
          <p:nvPr/>
        </p:nvSpPr>
        <p:spPr>
          <a:xfrm>
            <a:off x="4747570" y="2212777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1</a:t>
            </a:r>
            <a:endParaRPr sz="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10" name="Google Shape;610;p46"/>
          <p:cNvSpPr txBox="1"/>
          <p:nvPr/>
        </p:nvSpPr>
        <p:spPr>
          <a:xfrm>
            <a:off x="4638925" y="2676013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b</a:t>
            </a:r>
            <a:r>
              <a:rPr baseline="30000"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endParaRPr baseline="-25000" sz="11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11" name="Google Shape;611;p46"/>
          <p:cNvSpPr txBox="1"/>
          <p:nvPr/>
        </p:nvSpPr>
        <p:spPr>
          <a:xfrm>
            <a:off x="4745358" y="2771952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endParaRPr sz="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12" name="Google Shape;612;p46"/>
          <p:cNvSpPr txBox="1"/>
          <p:nvPr/>
        </p:nvSpPr>
        <p:spPr>
          <a:xfrm>
            <a:off x="5497038" y="2116838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b</a:t>
            </a:r>
            <a:r>
              <a:rPr baseline="30000"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3</a:t>
            </a:r>
            <a:endParaRPr baseline="-25000" sz="11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13" name="Google Shape;613;p46"/>
          <p:cNvSpPr txBox="1"/>
          <p:nvPr/>
        </p:nvSpPr>
        <p:spPr>
          <a:xfrm>
            <a:off x="5603470" y="2212777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1</a:t>
            </a:r>
            <a:endParaRPr sz="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14" name="Google Shape;614;p46"/>
          <p:cNvSpPr txBox="1"/>
          <p:nvPr/>
        </p:nvSpPr>
        <p:spPr>
          <a:xfrm>
            <a:off x="5494825" y="2676013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b</a:t>
            </a:r>
            <a:r>
              <a:rPr baseline="30000"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3</a:t>
            </a:r>
            <a:endParaRPr baseline="-25000" sz="11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15" name="Google Shape;615;p46"/>
          <p:cNvSpPr txBox="1"/>
          <p:nvPr/>
        </p:nvSpPr>
        <p:spPr>
          <a:xfrm>
            <a:off x="5601258" y="2771952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endParaRPr sz="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16" name="Google Shape;616;p46"/>
          <p:cNvSpPr txBox="1"/>
          <p:nvPr/>
        </p:nvSpPr>
        <p:spPr>
          <a:xfrm>
            <a:off x="3787153" y="1626339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accent4"/>
                </a:solidFill>
                <a:latin typeface="Google Sans"/>
                <a:ea typeface="Google Sans"/>
                <a:cs typeface="Google Sans"/>
                <a:sym typeface="Google Sans"/>
              </a:rPr>
              <a:t>a</a:t>
            </a:r>
            <a:r>
              <a:rPr b="1" baseline="30000" lang="en" sz="1100">
                <a:solidFill>
                  <a:schemeClr val="accent4"/>
                </a:solidFill>
                <a:latin typeface="Google Sans"/>
                <a:ea typeface="Google Sans"/>
                <a:cs typeface="Google Sans"/>
                <a:sym typeface="Google Sans"/>
              </a:rPr>
              <a:t>1</a:t>
            </a:r>
            <a:endParaRPr b="1" baseline="-25000" sz="1100">
              <a:solidFill>
                <a:schemeClr val="accent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17" name="Google Shape;617;p46"/>
          <p:cNvSpPr txBox="1"/>
          <p:nvPr/>
        </p:nvSpPr>
        <p:spPr>
          <a:xfrm>
            <a:off x="3893585" y="1722279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accent4"/>
                </a:solidFill>
                <a:latin typeface="Google Sans"/>
                <a:ea typeface="Google Sans"/>
                <a:cs typeface="Google Sans"/>
                <a:sym typeface="Google Sans"/>
              </a:rPr>
              <a:t>1</a:t>
            </a:r>
            <a:endParaRPr b="1" sz="700">
              <a:solidFill>
                <a:schemeClr val="accent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18" name="Google Shape;618;p46"/>
          <p:cNvSpPr txBox="1"/>
          <p:nvPr/>
        </p:nvSpPr>
        <p:spPr>
          <a:xfrm>
            <a:off x="3784940" y="2185514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accent4"/>
                </a:solidFill>
                <a:latin typeface="Google Sans"/>
                <a:ea typeface="Google Sans"/>
                <a:cs typeface="Google Sans"/>
                <a:sym typeface="Google Sans"/>
              </a:rPr>
              <a:t>a</a:t>
            </a:r>
            <a:r>
              <a:rPr b="1" baseline="30000" lang="en" sz="1100">
                <a:solidFill>
                  <a:schemeClr val="accent4"/>
                </a:solidFill>
                <a:latin typeface="Google Sans"/>
                <a:ea typeface="Google Sans"/>
                <a:cs typeface="Google Sans"/>
                <a:sym typeface="Google Sans"/>
              </a:rPr>
              <a:t>1</a:t>
            </a:r>
            <a:endParaRPr b="1" baseline="-25000" sz="1100">
              <a:solidFill>
                <a:schemeClr val="accent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19" name="Google Shape;619;p46"/>
          <p:cNvSpPr txBox="1"/>
          <p:nvPr/>
        </p:nvSpPr>
        <p:spPr>
          <a:xfrm>
            <a:off x="3891373" y="2281454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accent4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endParaRPr b="1" sz="700">
              <a:solidFill>
                <a:schemeClr val="accent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20" name="Google Shape;620;p46"/>
          <p:cNvSpPr txBox="1"/>
          <p:nvPr/>
        </p:nvSpPr>
        <p:spPr>
          <a:xfrm>
            <a:off x="3757053" y="2723976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accent4"/>
                </a:solidFill>
                <a:latin typeface="Google Sans"/>
                <a:ea typeface="Google Sans"/>
                <a:cs typeface="Google Sans"/>
                <a:sym typeface="Google Sans"/>
              </a:rPr>
              <a:t>a</a:t>
            </a:r>
            <a:r>
              <a:rPr b="1" baseline="30000" lang="en" sz="1100">
                <a:solidFill>
                  <a:schemeClr val="accent4"/>
                </a:solidFill>
                <a:latin typeface="Google Sans"/>
                <a:ea typeface="Google Sans"/>
                <a:cs typeface="Google Sans"/>
                <a:sym typeface="Google Sans"/>
              </a:rPr>
              <a:t>1</a:t>
            </a:r>
            <a:endParaRPr b="1" baseline="-25000" sz="1100">
              <a:solidFill>
                <a:schemeClr val="accent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21" name="Google Shape;621;p46"/>
          <p:cNvSpPr txBox="1"/>
          <p:nvPr/>
        </p:nvSpPr>
        <p:spPr>
          <a:xfrm>
            <a:off x="3863485" y="2819916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accent4"/>
                </a:solidFill>
                <a:latin typeface="Google Sans"/>
                <a:ea typeface="Google Sans"/>
                <a:cs typeface="Google Sans"/>
                <a:sym typeface="Google Sans"/>
              </a:rPr>
              <a:t>3</a:t>
            </a:r>
            <a:endParaRPr b="1" sz="700">
              <a:solidFill>
                <a:schemeClr val="accent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22" name="Google Shape;622;p46"/>
          <p:cNvSpPr txBox="1"/>
          <p:nvPr/>
        </p:nvSpPr>
        <p:spPr>
          <a:xfrm>
            <a:off x="4806754" y="1885226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accent4"/>
                </a:solidFill>
                <a:latin typeface="Google Sans"/>
                <a:ea typeface="Google Sans"/>
                <a:cs typeface="Google Sans"/>
                <a:sym typeface="Google Sans"/>
              </a:rPr>
              <a:t>a</a:t>
            </a:r>
            <a:r>
              <a:rPr b="1" baseline="30000" lang="en" sz="1100">
                <a:solidFill>
                  <a:schemeClr val="accent4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endParaRPr b="1" baseline="-25000" sz="1100">
              <a:solidFill>
                <a:schemeClr val="accent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23" name="Google Shape;623;p46"/>
          <p:cNvSpPr txBox="1"/>
          <p:nvPr/>
        </p:nvSpPr>
        <p:spPr>
          <a:xfrm>
            <a:off x="4913187" y="1981166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accent4"/>
                </a:solidFill>
                <a:latin typeface="Google Sans"/>
                <a:ea typeface="Google Sans"/>
                <a:cs typeface="Google Sans"/>
                <a:sym typeface="Google Sans"/>
              </a:rPr>
              <a:t>1</a:t>
            </a:r>
            <a:endParaRPr b="1" sz="700">
              <a:solidFill>
                <a:schemeClr val="accent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24" name="Google Shape;624;p46"/>
          <p:cNvSpPr txBox="1"/>
          <p:nvPr/>
        </p:nvSpPr>
        <p:spPr>
          <a:xfrm>
            <a:off x="4804542" y="2444401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accent4"/>
                </a:solidFill>
                <a:latin typeface="Google Sans"/>
                <a:ea typeface="Google Sans"/>
                <a:cs typeface="Google Sans"/>
                <a:sym typeface="Google Sans"/>
              </a:rPr>
              <a:t>a</a:t>
            </a:r>
            <a:r>
              <a:rPr b="1" baseline="30000" lang="en" sz="1100">
                <a:solidFill>
                  <a:schemeClr val="accent4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endParaRPr b="1" baseline="-25000" sz="1100">
              <a:solidFill>
                <a:schemeClr val="accent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25" name="Google Shape;625;p46"/>
          <p:cNvSpPr txBox="1"/>
          <p:nvPr/>
        </p:nvSpPr>
        <p:spPr>
          <a:xfrm>
            <a:off x="4910975" y="2540341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accent4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endParaRPr b="1" sz="700">
              <a:solidFill>
                <a:schemeClr val="accent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26" name="Google Shape;626;p46"/>
          <p:cNvSpPr txBox="1"/>
          <p:nvPr/>
        </p:nvSpPr>
        <p:spPr>
          <a:xfrm>
            <a:off x="5682482" y="1885214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accent4"/>
                </a:solidFill>
                <a:latin typeface="Google Sans"/>
                <a:ea typeface="Google Sans"/>
                <a:cs typeface="Google Sans"/>
                <a:sym typeface="Google Sans"/>
              </a:rPr>
              <a:t>a</a:t>
            </a:r>
            <a:r>
              <a:rPr b="1" baseline="30000" lang="en" sz="1100">
                <a:solidFill>
                  <a:schemeClr val="accent4"/>
                </a:solidFill>
                <a:latin typeface="Google Sans"/>
                <a:ea typeface="Google Sans"/>
                <a:cs typeface="Google Sans"/>
                <a:sym typeface="Google Sans"/>
              </a:rPr>
              <a:t>3</a:t>
            </a:r>
            <a:endParaRPr b="1" baseline="-25000" sz="1100">
              <a:solidFill>
                <a:schemeClr val="accent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27" name="Google Shape;627;p46"/>
          <p:cNvSpPr txBox="1"/>
          <p:nvPr/>
        </p:nvSpPr>
        <p:spPr>
          <a:xfrm>
            <a:off x="5788914" y="1981154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accent4"/>
                </a:solidFill>
                <a:latin typeface="Google Sans"/>
                <a:ea typeface="Google Sans"/>
                <a:cs typeface="Google Sans"/>
                <a:sym typeface="Google Sans"/>
              </a:rPr>
              <a:t>1</a:t>
            </a:r>
            <a:endParaRPr b="1" sz="700">
              <a:solidFill>
                <a:schemeClr val="accent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28" name="Google Shape;628;p46"/>
          <p:cNvSpPr txBox="1"/>
          <p:nvPr/>
        </p:nvSpPr>
        <p:spPr>
          <a:xfrm>
            <a:off x="5680269" y="2444389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accent4"/>
                </a:solidFill>
                <a:latin typeface="Google Sans"/>
                <a:ea typeface="Google Sans"/>
                <a:cs typeface="Google Sans"/>
                <a:sym typeface="Google Sans"/>
              </a:rPr>
              <a:t>a</a:t>
            </a:r>
            <a:r>
              <a:rPr b="1" baseline="30000" lang="en" sz="1100">
                <a:solidFill>
                  <a:schemeClr val="accent4"/>
                </a:solidFill>
                <a:latin typeface="Google Sans"/>
                <a:ea typeface="Google Sans"/>
                <a:cs typeface="Google Sans"/>
                <a:sym typeface="Google Sans"/>
              </a:rPr>
              <a:t>3</a:t>
            </a:r>
            <a:endParaRPr b="1" baseline="-25000" sz="1100">
              <a:solidFill>
                <a:schemeClr val="accent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29" name="Google Shape;629;p46"/>
          <p:cNvSpPr txBox="1"/>
          <p:nvPr/>
        </p:nvSpPr>
        <p:spPr>
          <a:xfrm>
            <a:off x="5786702" y="2540329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accent4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endParaRPr b="1" sz="700">
              <a:solidFill>
                <a:schemeClr val="accent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30" name="Google Shape;630;p46"/>
          <p:cNvSpPr txBox="1"/>
          <p:nvPr/>
        </p:nvSpPr>
        <p:spPr>
          <a:xfrm>
            <a:off x="4292132" y="1895626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w</a:t>
            </a:r>
            <a:r>
              <a:rPr baseline="30000" lang="en" sz="1100">
                <a:solidFill>
                  <a:schemeClr val="dk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2</a:t>
            </a:r>
            <a:endParaRPr baseline="-25000" sz="1100">
              <a:solidFill>
                <a:schemeClr val="dk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631" name="Google Shape;631;p46"/>
          <p:cNvSpPr txBox="1"/>
          <p:nvPr/>
        </p:nvSpPr>
        <p:spPr>
          <a:xfrm>
            <a:off x="4398577" y="1991575"/>
            <a:ext cx="277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1,1</a:t>
            </a:r>
            <a:endParaRPr sz="700">
              <a:solidFill>
                <a:schemeClr val="dk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632" name="Google Shape;632;p46"/>
          <p:cNvSpPr txBox="1"/>
          <p:nvPr/>
        </p:nvSpPr>
        <p:spPr>
          <a:xfrm>
            <a:off x="4213602" y="2528042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w</a:t>
            </a:r>
            <a:r>
              <a:rPr baseline="30000" lang="en" sz="1100">
                <a:solidFill>
                  <a:schemeClr val="dk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2</a:t>
            </a:r>
            <a:endParaRPr baseline="-25000" sz="1100">
              <a:solidFill>
                <a:schemeClr val="dk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633" name="Google Shape;633;p46"/>
          <p:cNvSpPr txBox="1"/>
          <p:nvPr/>
        </p:nvSpPr>
        <p:spPr>
          <a:xfrm>
            <a:off x="4320050" y="2624000"/>
            <a:ext cx="3186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2,1</a:t>
            </a:r>
            <a:endParaRPr sz="700">
              <a:solidFill>
                <a:schemeClr val="dk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634" name="Google Shape;634;p46"/>
          <p:cNvSpPr txBox="1"/>
          <p:nvPr/>
        </p:nvSpPr>
        <p:spPr>
          <a:xfrm>
            <a:off x="4335952" y="2878692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w</a:t>
            </a:r>
            <a:r>
              <a:rPr baseline="30000" lang="en" sz="1100">
                <a:solidFill>
                  <a:schemeClr val="dk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2</a:t>
            </a:r>
            <a:endParaRPr baseline="-25000" sz="1100">
              <a:solidFill>
                <a:schemeClr val="dk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635" name="Google Shape;635;p46"/>
          <p:cNvSpPr txBox="1"/>
          <p:nvPr/>
        </p:nvSpPr>
        <p:spPr>
          <a:xfrm>
            <a:off x="4442400" y="2974650"/>
            <a:ext cx="3186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2,3</a:t>
            </a:r>
            <a:endParaRPr sz="700">
              <a:solidFill>
                <a:schemeClr val="dk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636" name="Google Shape;636;p46"/>
          <p:cNvSpPr txBox="1"/>
          <p:nvPr/>
        </p:nvSpPr>
        <p:spPr>
          <a:xfrm>
            <a:off x="4332586" y="2259804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w</a:t>
            </a:r>
            <a:r>
              <a:rPr baseline="30000" lang="en" sz="1100">
                <a:solidFill>
                  <a:schemeClr val="dk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2</a:t>
            </a:r>
            <a:endParaRPr baseline="-25000" sz="1100">
              <a:solidFill>
                <a:schemeClr val="dk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637" name="Google Shape;637;p46"/>
          <p:cNvSpPr txBox="1"/>
          <p:nvPr/>
        </p:nvSpPr>
        <p:spPr>
          <a:xfrm>
            <a:off x="4439035" y="2355763"/>
            <a:ext cx="3186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1,2</a:t>
            </a:r>
            <a:endParaRPr sz="700">
              <a:solidFill>
                <a:schemeClr val="dk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638" name="Google Shape;638;p46"/>
          <p:cNvSpPr txBox="1"/>
          <p:nvPr/>
        </p:nvSpPr>
        <p:spPr>
          <a:xfrm>
            <a:off x="5167157" y="1973939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w</a:t>
            </a:r>
            <a:r>
              <a:rPr baseline="30000" lang="en" sz="1100">
                <a:solidFill>
                  <a:schemeClr val="dk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3</a:t>
            </a:r>
            <a:endParaRPr baseline="-25000" sz="1100">
              <a:solidFill>
                <a:schemeClr val="dk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639" name="Google Shape;639;p46"/>
          <p:cNvSpPr txBox="1"/>
          <p:nvPr/>
        </p:nvSpPr>
        <p:spPr>
          <a:xfrm>
            <a:off x="5273602" y="2069888"/>
            <a:ext cx="277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1,1</a:t>
            </a:r>
            <a:endParaRPr sz="700">
              <a:solidFill>
                <a:schemeClr val="dk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640" name="Google Shape;640;p46"/>
          <p:cNvSpPr txBox="1"/>
          <p:nvPr/>
        </p:nvSpPr>
        <p:spPr>
          <a:xfrm>
            <a:off x="5273629" y="2337478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w</a:t>
            </a:r>
            <a:r>
              <a:rPr baseline="30000" lang="en" sz="1100">
                <a:solidFill>
                  <a:schemeClr val="dk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3</a:t>
            </a:r>
            <a:endParaRPr baseline="-25000" sz="1100">
              <a:solidFill>
                <a:schemeClr val="dk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641" name="Google Shape;641;p46"/>
          <p:cNvSpPr txBox="1"/>
          <p:nvPr/>
        </p:nvSpPr>
        <p:spPr>
          <a:xfrm>
            <a:off x="5380077" y="2433436"/>
            <a:ext cx="3186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1,2</a:t>
            </a:r>
            <a:endParaRPr sz="700">
              <a:solidFill>
                <a:schemeClr val="dk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642" name="Google Shape;642;p46"/>
          <p:cNvSpPr txBox="1"/>
          <p:nvPr/>
        </p:nvSpPr>
        <p:spPr>
          <a:xfrm>
            <a:off x="5177548" y="2778226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w</a:t>
            </a:r>
            <a:r>
              <a:rPr baseline="30000" lang="en" sz="1100">
                <a:solidFill>
                  <a:schemeClr val="dk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3</a:t>
            </a:r>
            <a:endParaRPr baseline="-25000" sz="1100">
              <a:solidFill>
                <a:schemeClr val="dk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643" name="Google Shape;643;p46"/>
          <p:cNvSpPr txBox="1"/>
          <p:nvPr/>
        </p:nvSpPr>
        <p:spPr>
          <a:xfrm>
            <a:off x="5283996" y="2874185"/>
            <a:ext cx="3186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2,2</a:t>
            </a:r>
            <a:endParaRPr sz="700">
              <a:solidFill>
                <a:schemeClr val="dk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644" name="Google Shape;644;p46"/>
          <p:cNvSpPr txBox="1"/>
          <p:nvPr/>
        </p:nvSpPr>
        <p:spPr>
          <a:xfrm>
            <a:off x="568000" y="374525"/>
            <a:ext cx="1167300" cy="346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Weights</a:t>
            </a:r>
            <a:endParaRPr b="1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45" name="Google Shape;645;p46"/>
          <p:cNvSpPr txBox="1"/>
          <p:nvPr/>
        </p:nvSpPr>
        <p:spPr>
          <a:xfrm>
            <a:off x="568000" y="721025"/>
            <a:ext cx="1167300" cy="34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Biases</a:t>
            </a:r>
            <a:endParaRPr b="1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46" name="Google Shape;646;p46"/>
          <p:cNvSpPr txBox="1"/>
          <p:nvPr/>
        </p:nvSpPr>
        <p:spPr>
          <a:xfrm>
            <a:off x="568000" y="1067525"/>
            <a:ext cx="1167300" cy="346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Activations</a:t>
            </a:r>
            <a:endParaRPr b="1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47"/>
          <p:cNvSpPr/>
          <p:nvPr/>
        </p:nvSpPr>
        <p:spPr>
          <a:xfrm>
            <a:off x="2469750" y="1210975"/>
            <a:ext cx="4204500" cy="25164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47"/>
          <p:cNvSpPr/>
          <p:nvPr/>
        </p:nvSpPr>
        <p:spPr>
          <a:xfrm rot="-5400000">
            <a:off x="3598807" y="2959739"/>
            <a:ext cx="346500" cy="346500"/>
          </a:xfrm>
          <a:prstGeom prst="ellipse">
            <a:avLst/>
          </a:prstGeom>
          <a:solidFill>
            <a:srgbClr val="4285F4">
              <a:alpha val="52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47"/>
          <p:cNvSpPr/>
          <p:nvPr/>
        </p:nvSpPr>
        <p:spPr>
          <a:xfrm rot="-5400000">
            <a:off x="3598807" y="2398499"/>
            <a:ext cx="346500" cy="346500"/>
          </a:xfrm>
          <a:prstGeom prst="ellipse">
            <a:avLst/>
          </a:prstGeom>
          <a:solidFill>
            <a:srgbClr val="4285F4">
              <a:alpha val="52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47"/>
          <p:cNvSpPr/>
          <p:nvPr/>
        </p:nvSpPr>
        <p:spPr>
          <a:xfrm rot="-5400000">
            <a:off x="3598807" y="1837258"/>
            <a:ext cx="346500" cy="346500"/>
          </a:xfrm>
          <a:prstGeom prst="ellipse">
            <a:avLst/>
          </a:prstGeom>
          <a:solidFill>
            <a:srgbClr val="4285F4">
              <a:alpha val="52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47"/>
          <p:cNvSpPr/>
          <p:nvPr/>
        </p:nvSpPr>
        <p:spPr>
          <a:xfrm rot="-5400000">
            <a:off x="4642248" y="2679142"/>
            <a:ext cx="346500" cy="346500"/>
          </a:xfrm>
          <a:prstGeom prst="ellipse">
            <a:avLst/>
          </a:prstGeom>
          <a:solidFill>
            <a:srgbClr val="4285F4">
              <a:alpha val="52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47"/>
          <p:cNvSpPr/>
          <p:nvPr/>
        </p:nvSpPr>
        <p:spPr>
          <a:xfrm rot="-5400000">
            <a:off x="4642248" y="2117901"/>
            <a:ext cx="346500" cy="346500"/>
          </a:xfrm>
          <a:prstGeom prst="ellipse">
            <a:avLst/>
          </a:prstGeom>
          <a:solidFill>
            <a:srgbClr val="4285F4">
              <a:alpha val="52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47"/>
          <p:cNvSpPr/>
          <p:nvPr/>
        </p:nvSpPr>
        <p:spPr>
          <a:xfrm rot="-5400000">
            <a:off x="5498160" y="2117921"/>
            <a:ext cx="346500" cy="346500"/>
          </a:xfrm>
          <a:prstGeom prst="ellipse">
            <a:avLst/>
          </a:prstGeom>
          <a:solidFill>
            <a:srgbClr val="4285F4">
              <a:alpha val="52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58" name="Google Shape;658;p47"/>
          <p:cNvCxnSpPr>
            <a:stCxn id="652" idx="4"/>
            <a:endCxn id="655" idx="0"/>
          </p:cNvCxnSpPr>
          <p:nvPr/>
        </p:nvCxnSpPr>
        <p:spPr>
          <a:xfrm flipH="1" rot="10800000">
            <a:off x="3945307" y="2852489"/>
            <a:ext cx="696900" cy="28050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9" name="Google Shape;659;p47"/>
          <p:cNvCxnSpPr>
            <a:stCxn id="653" idx="4"/>
            <a:endCxn id="656" idx="0"/>
          </p:cNvCxnSpPr>
          <p:nvPr/>
        </p:nvCxnSpPr>
        <p:spPr>
          <a:xfrm flipH="1" rot="10800000">
            <a:off x="3945307" y="2291249"/>
            <a:ext cx="696900" cy="28050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0" name="Google Shape;660;p47"/>
          <p:cNvCxnSpPr>
            <a:stCxn id="654" idx="4"/>
            <a:endCxn id="655" idx="0"/>
          </p:cNvCxnSpPr>
          <p:nvPr/>
        </p:nvCxnSpPr>
        <p:spPr>
          <a:xfrm>
            <a:off x="3945307" y="2010508"/>
            <a:ext cx="696900" cy="84180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1" name="Google Shape;661;p47"/>
          <p:cNvCxnSpPr>
            <a:stCxn id="655" idx="4"/>
            <a:endCxn id="657" idx="0"/>
          </p:cNvCxnSpPr>
          <p:nvPr/>
        </p:nvCxnSpPr>
        <p:spPr>
          <a:xfrm flipH="1" rot="10800000">
            <a:off x="4988748" y="2291092"/>
            <a:ext cx="509400" cy="56130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2" name="Google Shape;662;p47"/>
          <p:cNvCxnSpPr>
            <a:stCxn id="656" idx="4"/>
            <a:endCxn id="657" idx="0"/>
          </p:cNvCxnSpPr>
          <p:nvPr/>
        </p:nvCxnSpPr>
        <p:spPr>
          <a:xfrm>
            <a:off x="4988748" y="2291151"/>
            <a:ext cx="509400" cy="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63" name="Google Shape;663;p47"/>
          <p:cNvSpPr/>
          <p:nvPr/>
        </p:nvSpPr>
        <p:spPr>
          <a:xfrm rot="-5400000">
            <a:off x="5498160" y="2679150"/>
            <a:ext cx="346500" cy="346500"/>
          </a:xfrm>
          <a:prstGeom prst="ellipse">
            <a:avLst/>
          </a:prstGeom>
          <a:solidFill>
            <a:srgbClr val="4285F4">
              <a:alpha val="52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64" name="Google Shape;664;p47"/>
          <p:cNvCxnSpPr>
            <a:stCxn id="654" idx="4"/>
            <a:endCxn id="656" idx="0"/>
          </p:cNvCxnSpPr>
          <p:nvPr/>
        </p:nvCxnSpPr>
        <p:spPr>
          <a:xfrm>
            <a:off x="3945307" y="2010508"/>
            <a:ext cx="696900" cy="28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5" name="Google Shape;665;p47"/>
          <p:cNvCxnSpPr>
            <a:stCxn id="655" idx="4"/>
            <a:endCxn id="663" idx="0"/>
          </p:cNvCxnSpPr>
          <p:nvPr/>
        </p:nvCxnSpPr>
        <p:spPr>
          <a:xfrm>
            <a:off x="4988748" y="2852392"/>
            <a:ext cx="509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6" name="Google Shape;666;p47"/>
          <p:cNvCxnSpPr>
            <a:endCxn id="654" idx="0"/>
          </p:cNvCxnSpPr>
          <p:nvPr/>
        </p:nvCxnSpPr>
        <p:spPr>
          <a:xfrm>
            <a:off x="2889907" y="2003608"/>
            <a:ext cx="7089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67" name="Google Shape;667;p47"/>
          <p:cNvCxnSpPr>
            <a:stCxn id="657" idx="4"/>
          </p:cNvCxnSpPr>
          <p:nvPr/>
        </p:nvCxnSpPr>
        <p:spPr>
          <a:xfrm>
            <a:off x="5844660" y="2291171"/>
            <a:ext cx="409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68" name="Google Shape;668;p47"/>
          <p:cNvCxnSpPr>
            <a:stCxn id="663" idx="4"/>
          </p:cNvCxnSpPr>
          <p:nvPr/>
        </p:nvCxnSpPr>
        <p:spPr>
          <a:xfrm>
            <a:off x="5844660" y="2852400"/>
            <a:ext cx="409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69" name="Google Shape;669;p47"/>
          <p:cNvCxnSpPr/>
          <p:nvPr/>
        </p:nvCxnSpPr>
        <p:spPr>
          <a:xfrm>
            <a:off x="2889532" y="2568283"/>
            <a:ext cx="7089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70" name="Google Shape;670;p47"/>
          <p:cNvCxnSpPr/>
          <p:nvPr/>
        </p:nvCxnSpPr>
        <p:spPr>
          <a:xfrm>
            <a:off x="2889907" y="3133008"/>
            <a:ext cx="7089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71" name="Google Shape;671;p47"/>
          <p:cNvSpPr txBox="1"/>
          <p:nvPr/>
        </p:nvSpPr>
        <p:spPr>
          <a:xfrm>
            <a:off x="3488100" y="1422700"/>
            <a:ext cx="567900" cy="19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Layer 1</a:t>
            </a:r>
            <a:endParaRPr i="1" sz="9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72" name="Google Shape;672;p47"/>
          <p:cNvSpPr txBox="1"/>
          <p:nvPr/>
        </p:nvSpPr>
        <p:spPr>
          <a:xfrm>
            <a:off x="4531550" y="1422700"/>
            <a:ext cx="567900" cy="19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Layer 2</a:t>
            </a:r>
            <a:endParaRPr i="1" sz="9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73" name="Google Shape;673;p47"/>
          <p:cNvSpPr txBox="1"/>
          <p:nvPr/>
        </p:nvSpPr>
        <p:spPr>
          <a:xfrm>
            <a:off x="5387450" y="1422700"/>
            <a:ext cx="567900" cy="19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Layer 3</a:t>
            </a:r>
            <a:endParaRPr i="1" sz="9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74" name="Google Shape;674;p47"/>
          <p:cNvSpPr txBox="1"/>
          <p:nvPr/>
        </p:nvSpPr>
        <p:spPr>
          <a:xfrm>
            <a:off x="4747570" y="2212777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1</a:t>
            </a:r>
            <a:endParaRPr sz="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75" name="Google Shape;675;p47"/>
          <p:cNvSpPr txBox="1"/>
          <p:nvPr/>
        </p:nvSpPr>
        <p:spPr>
          <a:xfrm>
            <a:off x="4745358" y="2771952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endParaRPr sz="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76" name="Google Shape;676;p47"/>
          <p:cNvSpPr txBox="1"/>
          <p:nvPr/>
        </p:nvSpPr>
        <p:spPr>
          <a:xfrm>
            <a:off x="5603470" y="2212777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1</a:t>
            </a:r>
            <a:endParaRPr sz="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77" name="Google Shape;677;p47"/>
          <p:cNvSpPr txBox="1"/>
          <p:nvPr/>
        </p:nvSpPr>
        <p:spPr>
          <a:xfrm>
            <a:off x="5601258" y="2771952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endParaRPr sz="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78" name="Google Shape;678;p47"/>
          <p:cNvSpPr txBox="1"/>
          <p:nvPr/>
        </p:nvSpPr>
        <p:spPr>
          <a:xfrm>
            <a:off x="3787153" y="1626339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a</a:t>
            </a:r>
            <a:r>
              <a:rPr baseline="30000" lang="en" sz="11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1</a:t>
            </a:r>
            <a:endParaRPr baseline="-25000" sz="11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79" name="Google Shape;679;p47"/>
          <p:cNvSpPr txBox="1"/>
          <p:nvPr/>
        </p:nvSpPr>
        <p:spPr>
          <a:xfrm>
            <a:off x="3893585" y="1722279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1</a:t>
            </a:r>
            <a:endParaRPr sz="7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80" name="Google Shape;680;p47"/>
          <p:cNvSpPr txBox="1"/>
          <p:nvPr/>
        </p:nvSpPr>
        <p:spPr>
          <a:xfrm>
            <a:off x="3784940" y="2185514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a</a:t>
            </a:r>
            <a:r>
              <a:rPr baseline="30000" lang="en" sz="11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1</a:t>
            </a:r>
            <a:endParaRPr baseline="-25000" sz="11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81" name="Google Shape;681;p47"/>
          <p:cNvSpPr txBox="1"/>
          <p:nvPr/>
        </p:nvSpPr>
        <p:spPr>
          <a:xfrm>
            <a:off x="3891373" y="2281454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endParaRPr sz="7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82" name="Google Shape;682;p47"/>
          <p:cNvSpPr txBox="1"/>
          <p:nvPr/>
        </p:nvSpPr>
        <p:spPr>
          <a:xfrm>
            <a:off x="3757053" y="2723976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a</a:t>
            </a:r>
            <a:r>
              <a:rPr baseline="30000" lang="en" sz="11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1</a:t>
            </a:r>
            <a:endParaRPr baseline="-25000" sz="11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83" name="Google Shape;683;p47"/>
          <p:cNvSpPr txBox="1"/>
          <p:nvPr/>
        </p:nvSpPr>
        <p:spPr>
          <a:xfrm>
            <a:off x="3863485" y="2819916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3</a:t>
            </a:r>
            <a:endParaRPr sz="7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84" name="Google Shape;684;p47"/>
          <p:cNvSpPr txBox="1"/>
          <p:nvPr/>
        </p:nvSpPr>
        <p:spPr>
          <a:xfrm>
            <a:off x="4806754" y="1885226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a</a:t>
            </a:r>
            <a:r>
              <a:rPr baseline="30000" lang="en" sz="11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endParaRPr baseline="-25000" sz="11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85" name="Google Shape;685;p47"/>
          <p:cNvSpPr txBox="1"/>
          <p:nvPr/>
        </p:nvSpPr>
        <p:spPr>
          <a:xfrm>
            <a:off x="4913187" y="1981166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1</a:t>
            </a:r>
            <a:endParaRPr sz="7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86" name="Google Shape;686;p47"/>
          <p:cNvSpPr txBox="1"/>
          <p:nvPr/>
        </p:nvSpPr>
        <p:spPr>
          <a:xfrm>
            <a:off x="4804542" y="2444401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a</a:t>
            </a:r>
            <a:r>
              <a:rPr baseline="30000" lang="en" sz="11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endParaRPr baseline="-25000" sz="11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87" name="Google Shape;687;p47"/>
          <p:cNvSpPr txBox="1"/>
          <p:nvPr/>
        </p:nvSpPr>
        <p:spPr>
          <a:xfrm>
            <a:off x="4910975" y="2540341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endParaRPr sz="7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88" name="Google Shape;688;p47"/>
          <p:cNvSpPr txBox="1"/>
          <p:nvPr/>
        </p:nvSpPr>
        <p:spPr>
          <a:xfrm>
            <a:off x="5682482" y="1885214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a</a:t>
            </a:r>
            <a:r>
              <a:rPr baseline="30000" lang="en" sz="11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3</a:t>
            </a:r>
            <a:endParaRPr baseline="-25000" sz="11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89" name="Google Shape;689;p47"/>
          <p:cNvSpPr txBox="1"/>
          <p:nvPr/>
        </p:nvSpPr>
        <p:spPr>
          <a:xfrm>
            <a:off x="5788914" y="1981154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1</a:t>
            </a:r>
            <a:endParaRPr sz="7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90" name="Google Shape;690;p47"/>
          <p:cNvSpPr txBox="1"/>
          <p:nvPr/>
        </p:nvSpPr>
        <p:spPr>
          <a:xfrm>
            <a:off x="5680269" y="2444389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a</a:t>
            </a:r>
            <a:r>
              <a:rPr baseline="30000" lang="en" sz="11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3</a:t>
            </a:r>
            <a:endParaRPr baseline="-25000" sz="11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91" name="Google Shape;691;p47"/>
          <p:cNvSpPr txBox="1"/>
          <p:nvPr/>
        </p:nvSpPr>
        <p:spPr>
          <a:xfrm>
            <a:off x="5786702" y="2540329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endParaRPr sz="7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92" name="Google Shape;692;p47"/>
          <p:cNvSpPr txBox="1"/>
          <p:nvPr/>
        </p:nvSpPr>
        <p:spPr>
          <a:xfrm>
            <a:off x="4292132" y="1895626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w</a:t>
            </a:r>
            <a:r>
              <a:rPr baseline="30000" lang="en" sz="1100">
                <a:solidFill>
                  <a:schemeClr val="accen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2</a:t>
            </a:r>
            <a:endParaRPr baseline="-25000" sz="1100">
              <a:solidFill>
                <a:schemeClr val="accent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693" name="Google Shape;693;p47"/>
          <p:cNvSpPr txBox="1"/>
          <p:nvPr/>
        </p:nvSpPr>
        <p:spPr>
          <a:xfrm>
            <a:off x="4398577" y="1991575"/>
            <a:ext cx="277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accen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1,1</a:t>
            </a:r>
            <a:endParaRPr sz="700">
              <a:solidFill>
                <a:schemeClr val="accent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694" name="Google Shape;694;p47"/>
          <p:cNvSpPr txBox="1"/>
          <p:nvPr/>
        </p:nvSpPr>
        <p:spPr>
          <a:xfrm>
            <a:off x="4213602" y="2528042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w</a:t>
            </a:r>
            <a:r>
              <a:rPr baseline="30000" lang="en" sz="1100">
                <a:solidFill>
                  <a:schemeClr val="accen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2</a:t>
            </a:r>
            <a:endParaRPr baseline="-25000" sz="1100">
              <a:solidFill>
                <a:schemeClr val="accent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695" name="Google Shape;695;p47"/>
          <p:cNvSpPr txBox="1"/>
          <p:nvPr/>
        </p:nvSpPr>
        <p:spPr>
          <a:xfrm>
            <a:off x="4320050" y="2624000"/>
            <a:ext cx="3186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accen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2,1</a:t>
            </a:r>
            <a:endParaRPr sz="700">
              <a:solidFill>
                <a:schemeClr val="accent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696" name="Google Shape;696;p47"/>
          <p:cNvSpPr txBox="1"/>
          <p:nvPr/>
        </p:nvSpPr>
        <p:spPr>
          <a:xfrm>
            <a:off x="4335952" y="2878692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w</a:t>
            </a:r>
            <a:r>
              <a:rPr baseline="30000" lang="en" sz="1100">
                <a:solidFill>
                  <a:schemeClr val="accen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2</a:t>
            </a:r>
            <a:endParaRPr baseline="-25000" sz="1100">
              <a:solidFill>
                <a:schemeClr val="accent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697" name="Google Shape;697;p47"/>
          <p:cNvSpPr txBox="1"/>
          <p:nvPr/>
        </p:nvSpPr>
        <p:spPr>
          <a:xfrm>
            <a:off x="4442400" y="2974650"/>
            <a:ext cx="3186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accen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2,3</a:t>
            </a:r>
            <a:endParaRPr sz="700">
              <a:solidFill>
                <a:schemeClr val="accent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698" name="Google Shape;698;p47"/>
          <p:cNvSpPr txBox="1"/>
          <p:nvPr/>
        </p:nvSpPr>
        <p:spPr>
          <a:xfrm>
            <a:off x="4332586" y="2259804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w</a:t>
            </a:r>
            <a:r>
              <a:rPr baseline="30000" lang="en" sz="1100">
                <a:solidFill>
                  <a:schemeClr val="accen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2</a:t>
            </a:r>
            <a:endParaRPr baseline="-25000" sz="1100">
              <a:solidFill>
                <a:schemeClr val="accent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699" name="Google Shape;699;p47"/>
          <p:cNvSpPr txBox="1"/>
          <p:nvPr/>
        </p:nvSpPr>
        <p:spPr>
          <a:xfrm>
            <a:off x="4439035" y="2355763"/>
            <a:ext cx="3186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accen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1,2</a:t>
            </a:r>
            <a:endParaRPr sz="700">
              <a:solidFill>
                <a:schemeClr val="accent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700" name="Google Shape;700;p47"/>
          <p:cNvSpPr txBox="1"/>
          <p:nvPr/>
        </p:nvSpPr>
        <p:spPr>
          <a:xfrm>
            <a:off x="5167157" y="1973939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w</a:t>
            </a:r>
            <a:r>
              <a:rPr baseline="30000" lang="en" sz="1100">
                <a:solidFill>
                  <a:schemeClr val="accen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3</a:t>
            </a:r>
            <a:endParaRPr baseline="-25000" sz="1100">
              <a:solidFill>
                <a:schemeClr val="accent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701" name="Google Shape;701;p47"/>
          <p:cNvSpPr txBox="1"/>
          <p:nvPr/>
        </p:nvSpPr>
        <p:spPr>
          <a:xfrm>
            <a:off x="5273602" y="2069888"/>
            <a:ext cx="277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accen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1,1</a:t>
            </a:r>
            <a:endParaRPr sz="700">
              <a:solidFill>
                <a:schemeClr val="accent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702" name="Google Shape;702;p47"/>
          <p:cNvSpPr txBox="1"/>
          <p:nvPr/>
        </p:nvSpPr>
        <p:spPr>
          <a:xfrm>
            <a:off x="5273629" y="2337478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w</a:t>
            </a:r>
            <a:r>
              <a:rPr baseline="30000" lang="en" sz="1100">
                <a:solidFill>
                  <a:schemeClr val="accen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3</a:t>
            </a:r>
            <a:endParaRPr baseline="-25000" sz="1100">
              <a:solidFill>
                <a:schemeClr val="accent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703" name="Google Shape;703;p47"/>
          <p:cNvSpPr txBox="1"/>
          <p:nvPr/>
        </p:nvSpPr>
        <p:spPr>
          <a:xfrm>
            <a:off x="5380077" y="2433436"/>
            <a:ext cx="3186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accen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1,2</a:t>
            </a:r>
            <a:endParaRPr sz="700">
              <a:solidFill>
                <a:schemeClr val="accent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704" name="Google Shape;704;p47"/>
          <p:cNvSpPr txBox="1"/>
          <p:nvPr/>
        </p:nvSpPr>
        <p:spPr>
          <a:xfrm>
            <a:off x="5177548" y="2778226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w</a:t>
            </a:r>
            <a:r>
              <a:rPr baseline="30000" lang="en" sz="1100">
                <a:solidFill>
                  <a:schemeClr val="accen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3</a:t>
            </a:r>
            <a:endParaRPr baseline="-25000" sz="1100">
              <a:solidFill>
                <a:schemeClr val="accent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705" name="Google Shape;705;p47"/>
          <p:cNvSpPr txBox="1"/>
          <p:nvPr/>
        </p:nvSpPr>
        <p:spPr>
          <a:xfrm>
            <a:off x="5283996" y="2874185"/>
            <a:ext cx="3186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accen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2,2</a:t>
            </a:r>
            <a:endParaRPr sz="700">
              <a:solidFill>
                <a:schemeClr val="accent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706" name="Google Shape;706;p47"/>
          <p:cNvSpPr txBox="1"/>
          <p:nvPr/>
        </p:nvSpPr>
        <p:spPr>
          <a:xfrm>
            <a:off x="568000" y="374525"/>
            <a:ext cx="1167300" cy="346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Weights</a:t>
            </a:r>
            <a:endParaRPr b="1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07" name="Google Shape;707;p47"/>
          <p:cNvSpPr txBox="1"/>
          <p:nvPr/>
        </p:nvSpPr>
        <p:spPr>
          <a:xfrm>
            <a:off x="568000" y="721025"/>
            <a:ext cx="1167300" cy="34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Biases</a:t>
            </a:r>
            <a:endParaRPr b="1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08" name="Google Shape;708;p47"/>
          <p:cNvSpPr txBox="1"/>
          <p:nvPr/>
        </p:nvSpPr>
        <p:spPr>
          <a:xfrm>
            <a:off x="568000" y="1067525"/>
            <a:ext cx="1167300" cy="346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Activations</a:t>
            </a:r>
            <a:endParaRPr b="1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09" name="Google Shape;709;p47"/>
          <p:cNvSpPr txBox="1"/>
          <p:nvPr/>
        </p:nvSpPr>
        <p:spPr>
          <a:xfrm>
            <a:off x="4641138" y="2116838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b</a:t>
            </a:r>
            <a:r>
              <a:rPr baseline="30000"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endParaRPr baseline="-25000" sz="11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10" name="Google Shape;710;p47"/>
          <p:cNvSpPr txBox="1"/>
          <p:nvPr/>
        </p:nvSpPr>
        <p:spPr>
          <a:xfrm>
            <a:off x="4638925" y="2676013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b</a:t>
            </a:r>
            <a:r>
              <a:rPr baseline="30000"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endParaRPr baseline="-25000" sz="11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11" name="Google Shape;711;p47"/>
          <p:cNvSpPr txBox="1"/>
          <p:nvPr/>
        </p:nvSpPr>
        <p:spPr>
          <a:xfrm>
            <a:off x="5497038" y="2116838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b</a:t>
            </a:r>
            <a:r>
              <a:rPr baseline="30000"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3</a:t>
            </a:r>
            <a:endParaRPr baseline="-25000" sz="11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12" name="Google Shape;712;p47"/>
          <p:cNvSpPr txBox="1"/>
          <p:nvPr/>
        </p:nvSpPr>
        <p:spPr>
          <a:xfrm>
            <a:off x="5494825" y="2676013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b</a:t>
            </a:r>
            <a:r>
              <a:rPr baseline="30000"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3</a:t>
            </a:r>
            <a:endParaRPr baseline="-25000" sz="11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13" name="Google Shape;713;p47"/>
          <p:cNvSpPr/>
          <p:nvPr/>
        </p:nvSpPr>
        <p:spPr>
          <a:xfrm>
            <a:off x="343325" y="721025"/>
            <a:ext cx="1635300" cy="945600"/>
          </a:xfrm>
          <a:prstGeom prst="rect">
            <a:avLst/>
          </a:prstGeom>
          <a:solidFill>
            <a:srgbClr val="FFFFFF">
              <a:alpha val="709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48"/>
          <p:cNvSpPr txBox="1"/>
          <p:nvPr/>
        </p:nvSpPr>
        <p:spPr>
          <a:xfrm rot="-5400000">
            <a:off x="3804200" y="2667125"/>
            <a:ext cx="19212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Count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19" name="Google Shape;719;p48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Reduce Precision (</a:t>
            </a:r>
            <a:r>
              <a:rPr b="1" lang="en"/>
              <a:t>Discretize</a:t>
            </a:r>
            <a:r>
              <a:rPr lang="en"/>
              <a:t>)</a:t>
            </a:r>
            <a:endParaRPr/>
          </a:p>
        </p:txBody>
      </p:sp>
      <p:pic>
        <p:nvPicPr>
          <p:cNvPr id="720" name="Google Shape;720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78776" y="2980138"/>
            <a:ext cx="2338499" cy="986928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Google Shape;721;p48"/>
          <p:cNvSpPr/>
          <p:nvPr/>
        </p:nvSpPr>
        <p:spPr>
          <a:xfrm>
            <a:off x="2748250" y="1897394"/>
            <a:ext cx="3209600" cy="624575"/>
          </a:xfrm>
          <a:custGeom>
            <a:rect b="b" l="l" r="r" t="t"/>
            <a:pathLst>
              <a:path extrusionOk="0" h="24983" w="128384">
                <a:moveTo>
                  <a:pt x="0" y="21726"/>
                </a:moveTo>
                <a:cubicBezTo>
                  <a:pt x="11943" y="18107"/>
                  <a:pt x="50259" y="-531"/>
                  <a:pt x="71656" y="12"/>
                </a:cubicBezTo>
                <a:cubicBezTo>
                  <a:pt x="93053" y="555"/>
                  <a:pt x="118929" y="20821"/>
                  <a:pt x="128384" y="24983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stealth"/>
          </a:ln>
        </p:spPr>
      </p:sp>
      <p:cxnSp>
        <p:nvCxnSpPr>
          <p:cNvPr id="722" name="Google Shape;722;p48"/>
          <p:cNvCxnSpPr/>
          <p:nvPr/>
        </p:nvCxnSpPr>
        <p:spPr>
          <a:xfrm rot="10800000">
            <a:off x="1668925" y="1766085"/>
            <a:ext cx="0" cy="2244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23" name="Google Shape;723;p48"/>
          <p:cNvCxnSpPr/>
          <p:nvPr/>
        </p:nvCxnSpPr>
        <p:spPr>
          <a:xfrm>
            <a:off x="1661900" y="4010085"/>
            <a:ext cx="27909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24" name="Google Shape;724;p48"/>
          <p:cNvSpPr/>
          <p:nvPr/>
        </p:nvSpPr>
        <p:spPr>
          <a:xfrm>
            <a:off x="1675925" y="2526839"/>
            <a:ext cx="2636625" cy="1489000"/>
          </a:xfrm>
          <a:custGeom>
            <a:rect b="b" l="l" r="r" t="t"/>
            <a:pathLst>
              <a:path extrusionOk="0" h="59560" w="105465">
                <a:moveTo>
                  <a:pt x="0" y="59049"/>
                </a:moveTo>
                <a:cubicBezTo>
                  <a:pt x="3179" y="59002"/>
                  <a:pt x="14399" y="59657"/>
                  <a:pt x="19074" y="58769"/>
                </a:cubicBezTo>
                <a:cubicBezTo>
                  <a:pt x="23749" y="57881"/>
                  <a:pt x="24356" y="63444"/>
                  <a:pt x="28049" y="53720"/>
                </a:cubicBezTo>
                <a:cubicBezTo>
                  <a:pt x="31742" y="43996"/>
                  <a:pt x="37913" y="4354"/>
                  <a:pt x="41232" y="427"/>
                </a:cubicBezTo>
                <a:cubicBezTo>
                  <a:pt x="44551" y="-3500"/>
                  <a:pt x="45767" y="20716"/>
                  <a:pt x="47964" y="30159"/>
                </a:cubicBezTo>
                <a:cubicBezTo>
                  <a:pt x="50161" y="39602"/>
                  <a:pt x="52172" y="53907"/>
                  <a:pt x="54416" y="57086"/>
                </a:cubicBezTo>
                <a:cubicBezTo>
                  <a:pt x="56660" y="60265"/>
                  <a:pt x="59091" y="53112"/>
                  <a:pt x="61428" y="49232"/>
                </a:cubicBezTo>
                <a:cubicBezTo>
                  <a:pt x="63765" y="45352"/>
                  <a:pt x="65214" y="33571"/>
                  <a:pt x="68440" y="33805"/>
                </a:cubicBezTo>
                <a:cubicBezTo>
                  <a:pt x="71666" y="34039"/>
                  <a:pt x="74611" y="46428"/>
                  <a:pt x="80782" y="50635"/>
                </a:cubicBezTo>
                <a:cubicBezTo>
                  <a:pt x="86953" y="54842"/>
                  <a:pt x="101351" y="57647"/>
                  <a:pt x="105465" y="59049"/>
                </a:cubicBezTo>
              </a:path>
            </a:pathLst>
          </a:cu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725" name="Google Shape;725;p48"/>
          <p:cNvCxnSpPr/>
          <p:nvPr/>
        </p:nvCxnSpPr>
        <p:spPr>
          <a:xfrm>
            <a:off x="5371400" y="3939973"/>
            <a:ext cx="0" cy="702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6" name="Google Shape;726;p48"/>
          <p:cNvCxnSpPr/>
          <p:nvPr/>
        </p:nvCxnSpPr>
        <p:spPr>
          <a:xfrm>
            <a:off x="5623850" y="3610385"/>
            <a:ext cx="0" cy="4068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7" name="Google Shape;727;p48"/>
          <p:cNvCxnSpPr/>
          <p:nvPr/>
        </p:nvCxnSpPr>
        <p:spPr>
          <a:xfrm>
            <a:off x="5883300" y="2565560"/>
            <a:ext cx="0" cy="14514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8" name="Google Shape;728;p48"/>
          <p:cNvCxnSpPr/>
          <p:nvPr/>
        </p:nvCxnSpPr>
        <p:spPr>
          <a:xfrm>
            <a:off x="5960425" y="2691785"/>
            <a:ext cx="0" cy="13182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9" name="Google Shape;729;p48"/>
          <p:cNvCxnSpPr/>
          <p:nvPr/>
        </p:nvCxnSpPr>
        <p:spPr>
          <a:xfrm>
            <a:off x="6030550" y="2544523"/>
            <a:ext cx="0" cy="14727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0" name="Google Shape;730;p48"/>
          <p:cNvCxnSpPr/>
          <p:nvPr/>
        </p:nvCxnSpPr>
        <p:spPr>
          <a:xfrm>
            <a:off x="6079650" y="2593610"/>
            <a:ext cx="0" cy="14166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1" name="Google Shape;731;p48"/>
          <p:cNvCxnSpPr/>
          <p:nvPr/>
        </p:nvCxnSpPr>
        <p:spPr>
          <a:xfrm>
            <a:off x="6156775" y="2902135"/>
            <a:ext cx="0" cy="11151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2" name="Google Shape;732;p48"/>
          <p:cNvCxnSpPr/>
          <p:nvPr/>
        </p:nvCxnSpPr>
        <p:spPr>
          <a:xfrm>
            <a:off x="6261950" y="3708560"/>
            <a:ext cx="0" cy="3084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3" name="Google Shape;733;p48"/>
          <p:cNvCxnSpPr/>
          <p:nvPr/>
        </p:nvCxnSpPr>
        <p:spPr>
          <a:xfrm>
            <a:off x="6577500" y="2937210"/>
            <a:ext cx="0" cy="10728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4" name="Google Shape;734;p48"/>
          <p:cNvCxnSpPr/>
          <p:nvPr/>
        </p:nvCxnSpPr>
        <p:spPr>
          <a:xfrm>
            <a:off x="6738800" y="2649710"/>
            <a:ext cx="0" cy="13533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5" name="Google Shape;735;p48"/>
          <p:cNvCxnSpPr/>
          <p:nvPr/>
        </p:nvCxnSpPr>
        <p:spPr>
          <a:xfrm>
            <a:off x="6872025" y="3091485"/>
            <a:ext cx="0" cy="9255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6" name="Google Shape;736;p48"/>
          <p:cNvCxnSpPr/>
          <p:nvPr/>
        </p:nvCxnSpPr>
        <p:spPr>
          <a:xfrm>
            <a:off x="7019275" y="3491185"/>
            <a:ext cx="0" cy="519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7" name="Google Shape;737;p48"/>
          <p:cNvCxnSpPr/>
          <p:nvPr/>
        </p:nvCxnSpPr>
        <p:spPr>
          <a:xfrm>
            <a:off x="7180575" y="3715560"/>
            <a:ext cx="0" cy="2946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8" name="Google Shape;738;p48"/>
          <p:cNvCxnSpPr/>
          <p:nvPr/>
        </p:nvCxnSpPr>
        <p:spPr>
          <a:xfrm>
            <a:off x="7376900" y="3827760"/>
            <a:ext cx="0" cy="1965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9" name="Google Shape;739;p48"/>
          <p:cNvCxnSpPr/>
          <p:nvPr/>
        </p:nvCxnSpPr>
        <p:spPr>
          <a:xfrm>
            <a:off x="7608325" y="3897898"/>
            <a:ext cx="0" cy="1191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40" name="Google Shape;740;p48"/>
          <p:cNvCxnSpPr/>
          <p:nvPr/>
        </p:nvCxnSpPr>
        <p:spPr>
          <a:xfrm rot="10800000">
            <a:off x="4990850" y="1766085"/>
            <a:ext cx="0" cy="2244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41" name="Google Shape;741;p48"/>
          <p:cNvCxnSpPr/>
          <p:nvPr/>
        </p:nvCxnSpPr>
        <p:spPr>
          <a:xfrm>
            <a:off x="4990850" y="4010085"/>
            <a:ext cx="27909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42" name="Google Shape;742;p48"/>
          <p:cNvSpPr txBox="1"/>
          <p:nvPr/>
        </p:nvSpPr>
        <p:spPr>
          <a:xfrm>
            <a:off x="2033638" y="4098350"/>
            <a:ext cx="19212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latin typeface="Google Sans"/>
                <a:ea typeface="Google Sans"/>
                <a:cs typeface="Google Sans"/>
                <a:sym typeface="Google Sans"/>
              </a:rPr>
              <a:t>Weight Value</a:t>
            </a:r>
            <a:endParaRPr b="1" i="1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43" name="Google Shape;743;p48"/>
          <p:cNvSpPr txBox="1"/>
          <p:nvPr/>
        </p:nvSpPr>
        <p:spPr>
          <a:xfrm>
            <a:off x="5387825" y="4098350"/>
            <a:ext cx="19212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latin typeface="Google Sans"/>
                <a:ea typeface="Google Sans"/>
                <a:cs typeface="Google Sans"/>
                <a:sym typeface="Google Sans"/>
              </a:rPr>
              <a:t>Weight Value</a:t>
            </a:r>
            <a:endParaRPr b="1" i="1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44" name="Google Shape;744;p48"/>
          <p:cNvSpPr txBox="1"/>
          <p:nvPr/>
        </p:nvSpPr>
        <p:spPr>
          <a:xfrm rot="-5400000">
            <a:off x="480375" y="2667125"/>
            <a:ext cx="19212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Count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45" name="Google Shape;745;p48"/>
          <p:cNvSpPr/>
          <p:nvPr/>
        </p:nvSpPr>
        <p:spPr>
          <a:xfrm>
            <a:off x="3677875" y="3232646"/>
            <a:ext cx="2829600" cy="354657"/>
          </a:xfrm>
          <a:custGeom>
            <a:rect b="b" l="l" r="r" t="t"/>
            <a:pathLst>
              <a:path extrusionOk="0" h="22173" w="113184">
                <a:moveTo>
                  <a:pt x="0" y="22173"/>
                </a:moveTo>
                <a:cubicBezTo>
                  <a:pt x="8595" y="18509"/>
                  <a:pt x="32707" y="1951"/>
                  <a:pt x="51571" y="187"/>
                </a:cubicBezTo>
                <a:cubicBezTo>
                  <a:pt x="70435" y="-1577"/>
                  <a:pt x="102915" y="9687"/>
                  <a:pt x="113184" y="11587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9"/>
          <p:cNvSpPr/>
          <p:nvPr/>
        </p:nvSpPr>
        <p:spPr>
          <a:xfrm>
            <a:off x="867150" y="1662938"/>
            <a:ext cx="7404300" cy="438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p49"/>
          <p:cNvSpPr txBox="1"/>
          <p:nvPr/>
        </p:nvSpPr>
        <p:spPr>
          <a:xfrm>
            <a:off x="849625" y="1286163"/>
            <a:ext cx="633300" cy="1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-5.4</a:t>
            </a:r>
            <a:endParaRPr/>
          </a:p>
        </p:txBody>
      </p:sp>
      <p:sp>
        <p:nvSpPr>
          <p:cNvPr id="752" name="Google Shape;752;p49"/>
          <p:cNvSpPr txBox="1"/>
          <p:nvPr/>
        </p:nvSpPr>
        <p:spPr>
          <a:xfrm>
            <a:off x="7728050" y="1286163"/>
            <a:ext cx="633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+4.5</a:t>
            </a:r>
            <a:endParaRPr/>
          </a:p>
        </p:txBody>
      </p:sp>
      <p:sp>
        <p:nvSpPr>
          <p:cNvPr id="753" name="Google Shape;753;p49"/>
          <p:cNvSpPr txBox="1"/>
          <p:nvPr/>
        </p:nvSpPr>
        <p:spPr>
          <a:xfrm>
            <a:off x="4497075" y="1286163"/>
            <a:ext cx="633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0.0</a:t>
            </a:r>
            <a:endParaRPr/>
          </a:p>
        </p:txBody>
      </p:sp>
      <p:sp>
        <p:nvSpPr>
          <p:cNvPr id="754" name="Google Shape;754;p49"/>
          <p:cNvSpPr/>
          <p:nvPr/>
        </p:nvSpPr>
        <p:spPr>
          <a:xfrm>
            <a:off x="1051150" y="1650738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5" name="Google Shape;755;p49"/>
          <p:cNvSpPr/>
          <p:nvPr/>
        </p:nvSpPr>
        <p:spPr>
          <a:xfrm>
            <a:off x="1962450" y="1650738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Google Shape;756;p49"/>
          <p:cNvSpPr/>
          <p:nvPr/>
        </p:nvSpPr>
        <p:spPr>
          <a:xfrm>
            <a:off x="2488200" y="1650738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p49"/>
          <p:cNvSpPr/>
          <p:nvPr/>
        </p:nvSpPr>
        <p:spPr>
          <a:xfrm>
            <a:off x="5993375" y="1636688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49"/>
          <p:cNvSpPr/>
          <p:nvPr/>
        </p:nvSpPr>
        <p:spPr>
          <a:xfrm>
            <a:off x="6361400" y="1636688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p49"/>
          <p:cNvSpPr/>
          <p:nvPr/>
        </p:nvSpPr>
        <p:spPr>
          <a:xfrm>
            <a:off x="7447925" y="1636688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49"/>
          <p:cNvSpPr/>
          <p:nvPr/>
        </p:nvSpPr>
        <p:spPr>
          <a:xfrm>
            <a:off x="2225313" y="1650738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" name="Google Shape;761;p49"/>
          <p:cNvSpPr txBox="1"/>
          <p:nvPr/>
        </p:nvSpPr>
        <p:spPr>
          <a:xfrm>
            <a:off x="1702225" y="1265200"/>
            <a:ext cx="2582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6"/>
                </a:solidFill>
              </a:rPr>
              <a:t>Original 32-bit float values</a:t>
            </a:r>
            <a:endParaRPr b="1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50"/>
          <p:cNvSpPr/>
          <p:nvPr/>
        </p:nvSpPr>
        <p:spPr>
          <a:xfrm>
            <a:off x="1045050" y="2190238"/>
            <a:ext cx="7009800" cy="48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7" name="Google Shape;767;p50"/>
          <p:cNvSpPr/>
          <p:nvPr/>
        </p:nvSpPr>
        <p:spPr>
          <a:xfrm>
            <a:off x="1045050" y="2190238"/>
            <a:ext cx="438000" cy="48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0</a:t>
            </a:r>
            <a:endParaRPr sz="1200"/>
          </a:p>
        </p:txBody>
      </p:sp>
      <p:sp>
        <p:nvSpPr>
          <p:cNvPr id="768" name="Google Shape;768;p50"/>
          <p:cNvSpPr/>
          <p:nvPr/>
        </p:nvSpPr>
        <p:spPr>
          <a:xfrm>
            <a:off x="1483050" y="2190238"/>
            <a:ext cx="438000" cy="48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1</a:t>
            </a:r>
            <a:endParaRPr sz="1200"/>
          </a:p>
        </p:txBody>
      </p:sp>
      <p:sp>
        <p:nvSpPr>
          <p:cNvPr id="769" name="Google Shape;769;p50"/>
          <p:cNvSpPr/>
          <p:nvPr/>
        </p:nvSpPr>
        <p:spPr>
          <a:xfrm>
            <a:off x="1921050" y="2190238"/>
            <a:ext cx="438000" cy="48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</a:t>
            </a:r>
            <a:endParaRPr sz="1200"/>
          </a:p>
        </p:txBody>
      </p:sp>
      <p:sp>
        <p:nvSpPr>
          <p:cNvPr id="770" name="Google Shape;770;p50"/>
          <p:cNvSpPr/>
          <p:nvPr/>
        </p:nvSpPr>
        <p:spPr>
          <a:xfrm>
            <a:off x="2359050" y="2190238"/>
            <a:ext cx="438000" cy="48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3</a:t>
            </a:r>
            <a:endParaRPr sz="1200"/>
          </a:p>
        </p:txBody>
      </p:sp>
      <p:sp>
        <p:nvSpPr>
          <p:cNvPr id="771" name="Google Shape;771;p50"/>
          <p:cNvSpPr/>
          <p:nvPr/>
        </p:nvSpPr>
        <p:spPr>
          <a:xfrm>
            <a:off x="2797050" y="2190238"/>
            <a:ext cx="438000" cy="48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4</a:t>
            </a:r>
            <a:endParaRPr sz="1200"/>
          </a:p>
        </p:txBody>
      </p:sp>
      <p:sp>
        <p:nvSpPr>
          <p:cNvPr id="772" name="Google Shape;772;p50"/>
          <p:cNvSpPr/>
          <p:nvPr/>
        </p:nvSpPr>
        <p:spPr>
          <a:xfrm>
            <a:off x="7616850" y="2190238"/>
            <a:ext cx="438000" cy="48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255</a:t>
            </a:r>
            <a:endParaRPr sz="1200"/>
          </a:p>
        </p:txBody>
      </p:sp>
      <p:sp>
        <p:nvSpPr>
          <p:cNvPr id="773" name="Google Shape;773;p50"/>
          <p:cNvSpPr/>
          <p:nvPr/>
        </p:nvSpPr>
        <p:spPr>
          <a:xfrm>
            <a:off x="7178850" y="2190238"/>
            <a:ext cx="438000" cy="48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254</a:t>
            </a:r>
            <a:endParaRPr sz="1200"/>
          </a:p>
        </p:txBody>
      </p:sp>
      <p:sp>
        <p:nvSpPr>
          <p:cNvPr id="774" name="Google Shape;774;p50"/>
          <p:cNvSpPr/>
          <p:nvPr/>
        </p:nvSpPr>
        <p:spPr>
          <a:xfrm>
            <a:off x="6740850" y="2190238"/>
            <a:ext cx="438000" cy="48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253</a:t>
            </a:r>
            <a:endParaRPr sz="1200"/>
          </a:p>
        </p:txBody>
      </p:sp>
      <p:sp>
        <p:nvSpPr>
          <p:cNvPr id="775" name="Google Shape;775;p50"/>
          <p:cNvSpPr/>
          <p:nvPr/>
        </p:nvSpPr>
        <p:spPr>
          <a:xfrm>
            <a:off x="6302850" y="2190238"/>
            <a:ext cx="438000" cy="48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252</a:t>
            </a:r>
            <a:endParaRPr sz="1200"/>
          </a:p>
        </p:txBody>
      </p:sp>
      <p:sp>
        <p:nvSpPr>
          <p:cNvPr id="776" name="Google Shape;776;p50"/>
          <p:cNvSpPr/>
          <p:nvPr/>
        </p:nvSpPr>
        <p:spPr>
          <a:xfrm>
            <a:off x="5864850" y="2190238"/>
            <a:ext cx="438000" cy="48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251</a:t>
            </a:r>
            <a:endParaRPr sz="1200"/>
          </a:p>
        </p:txBody>
      </p:sp>
      <p:sp>
        <p:nvSpPr>
          <p:cNvPr id="777" name="Google Shape;777;p50"/>
          <p:cNvSpPr txBox="1"/>
          <p:nvPr/>
        </p:nvSpPr>
        <p:spPr>
          <a:xfrm>
            <a:off x="4286025" y="2287713"/>
            <a:ext cx="4380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...</a:t>
            </a:r>
            <a:endParaRPr/>
          </a:p>
        </p:txBody>
      </p:sp>
      <p:sp>
        <p:nvSpPr>
          <p:cNvPr id="778" name="Google Shape;778;p50"/>
          <p:cNvSpPr/>
          <p:nvPr/>
        </p:nvSpPr>
        <p:spPr>
          <a:xfrm>
            <a:off x="867150" y="1662938"/>
            <a:ext cx="7404300" cy="438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9" name="Google Shape;779;p50"/>
          <p:cNvSpPr txBox="1"/>
          <p:nvPr/>
        </p:nvSpPr>
        <p:spPr>
          <a:xfrm>
            <a:off x="849625" y="1286163"/>
            <a:ext cx="633300" cy="1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-5.4</a:t>
            </a:r>
            <a:endParaRPr/>
          </a:p>
        </p:txBody>
      </p:sp>
      <p:sp>
        <p:nvSpPr>
          <p:cNvPr id="780" name="Google Shape;780;p50"/>
          <p:cNvSpPr txBox="1"/>
          <p:nvPr/>
        </p:nvSpPr>
        <p:spPr>
          <a:xfrm>
            <a:off x="7728050" y="1286163"/>
            <a:ext cx="633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+4.5</a:t>
            </a:r>
            <a:endParaRPr/>
          </a:p>
        </p:txBody>
      </p:sp>
      <p:sp>
        <p:nvSpPr>
          <p:cNvPr id="781" name="Google Shape;781;p50"/>
          <p:cNvSpPr txBox="1"/>
          <p:nvPr/>
        </p:nvSpPr>
        <p:spPr>
          <a:xfrm>
            <a:off x="4497075" y="1286163"/>
            <a:ext cx="633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0.0</a:t>
            </a:r>
            <a:endParaRPr/>
          </a:p>
        </p:txBody>
      </p:sp>
      <p:sp>
        <p:nvSpPr>
          <p:cNvPr id="782" name="Google Shape;782;p50"/>
          <p:cNvSpPr/>
          <p:nvPr/>
        </p:nvSpPr>
        <p:spPr>
          <a:xfrm>
            <a:off x="1051150" y="1650738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3" name="Google Shape;783;p50"/>
          <p:cNvSpPr/>
          <p:nvPr/>
        </p:nvSpPr>
        <p:spPr>
          <a:xfrm>
            <a:off x="1962450" y="1650738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4" name="Google Shape;784;p50"/>
          <p:cNvSpPr/>
          <p:nvPr/>
        </p:nvSpPr>
        <p:spPr>
          <a:xfrm>
            <a:off x="2488200" y="1650738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Google Shape;785;p50"/>
          <p:cNvSpPr/>
          <p:nvPr/>
        </p:nvSpPr>
        <p:spPr>
          <a:xfrm>
            <a:off x="5993375" y="1636688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6" name="Google Shape;786;p50"/>
          <p:cNvSpPr/>
          <p:nvPr/>
        </p:nvSpPr>
        <p:spPr>
          <a:xfrm>
            <a:off x="6361400" y="1636688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50"/>
          <p:cNvSpPr/>
          <p:nvPr/>
        </p:nvSpPr>
        <p:spPr>
          <a:xfrm>
            <a:off x="7447925" y="1636688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88" name="Google Shape;788;p50"/>
          <p:cNvCxnSpPr>
            <a:stCxn id="782" idx="4"/>
            <a:endCxn id="767" idx="0"/>
          </p:cNvCxnSpPr>
          <p:nvPr/>
        </p:nvCxnSpPr>
        <p:spPr>
          <a:xfrm>
            <a:off x="1099300" y="1747038"/>
            <a:ext cx="164700" cy="443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89" name="Google Shape;789;p50"/>
          <p:cNvCxnSpPr>
            <a:stCxn id="783" idx="4"/>
            <a:endCxn id="769" idx="0"/>
          </p:cNvCxnSpPr>
          <p:nvPr/>
        </p:nvCxnSpPr>
        <p:spPr>
          <a:xfrm>
            <a:off x="2010600" y="1747038"/>
            <a:ext cx="129600" cy="443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90" name="Google Shape;790;p50"/>
          <p:cNvCxnSpPr>
            <a:stCxn id="784" idx="4"/>
            <a:endCxn id="770" idx="0"/>
          </p:cNvCxnSpPr>
          <p:nvPr/>
        </p:nvCxnSpPr>
        <p:spPr>
          <a:xfrm>
            <a:off x="2536350" y="1747038"/>
            <a:ext cx="41700" cy="443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91" name="Google Shape;791;p50"/>
          <p:cNvSpPr/>
          <p:nvPr/>
        </p:nvSpPr>
        <p:spPr>
          <a:xfrm>
            <a:off x="2225313" y="1650738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92" name="Google Shape;792;p50"/>
          <p:cNvCxnSpPr>
            <a:stCxn id="791" idx="5"/>
            <a:endCxn id="769" idx="0"/>
          </p:cNvCxnSpPr>
          <p:nvPr/>
        </p:nvCxnSpPr>
        <p:spPr>
          <a:xfrm flipH="1">
            <a:off x="2140110" y="1732935"/>
            <a:ext cx="167400" cy="457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93" name="Google Shape;793;p50"/>
          <p:cNvCxnSpPr>
            <a:stCxn id="785" idx="4"/>
            <a:endCxn id="776" idx="0"/>
          </p:cNvCxnSpPr>
          <p:nvPr/>
        </p:nvCxnSpPr>
        <p:spPr>
          <a:xfrm>
            <a:off x="6041525" y="1732988"/>
            <a:ext cx="42300" cy="457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94" name="Google Shape;794;p50"/>
          <p:cNvCxnSpPr>
            <a:stCxn id="786" idx="4"/>
            <a:endCxn id="775" idx="0"/>
          </p:cNvCxnSpPr>
          <p:nvPr/>
        </p:nvCxnSpPr>
        <p:spPr>
          <a:xfrm>
            <a:off x="6409550" y="1732988"/>
            <a:ext cx="112200" cy="457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95" name="Google Shape;795;p50"/>
          <p:cNvCxnSpPr>
            <a:stCxn id="787" idx="4"/>
            <a:endCxn id="773" idx="0"/>
          </p:cNvCxnSpPr>
          <p:nvPr/>
        </p:nvCxnSpPr>
        <p:spPr>
          <a:xfrm flipH="1">
            <a:off x="7397975" y="1732988"/>
            <a:ext cx="98100" cy="457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96" name="Google Shape;796;p50"/>
          <p:cNvSpPr txBox="1"/>
          <p:nvPr/>
        </p:nvSpPr>
        <p:spPr>
          <a:xfrm>
            <a:off x="3815550" y="2148225"/>
            <a:ext cx="1468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6"/>
                </a:solidFill>
              </a:rPr>
              <a:t>8-bit encoding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797" name="Google Shape;797;p50"/>
          <p:cNvSpPr txBox="1"/>
          <p:nvPr/>
        </p:nvSpPr>
        <p:spPr>
          <a:xfrm>
            <a:off x="1702225" y="1265188"/>
            <a:ext cx="2278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Original 32-bit float values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51"/>
          <p:cNvSpPr/>
          <p:nvPr/>
        </p:nvSpPr>
        <p:spPr>
          <a:xfrm>
            <a:off x="1045050" y="2190238"/>
            <a:ext cx="7009800" cy="48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Google Shape;803;p51"/>
          <p:cNvSpPr/>
          <p:nvPr/>
        </p:nvSpPr>
        <p:spPr>
          <a:xfrm>
            <a:off x="1045050" y="2190238"/>
            <a:ext cx="438000" cy="48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0</a:t>
            </a:r>
            <a:endParaRPr sz="1200"/>
          </a:p>
        </p:txBody>
      </p:sp>
      <p:sp>
        <p:nvSpPr>
          <p:cNvPr id="804" name="Google Shape;804;p51"/>
          <p:cNvSpPr/>
          <p:nvPr/>
        </p:nvSpPr>
        <p:spPr>
          <a:xfrm>
            <a:off x="1483050" y="2190238"/>
            <a:ext cx="438000" cy="48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1</a:t>
            </a:r>
            <a:endParaRPr sz="1200"/>
          </a:p>
        </p:txBody>
      </p:sp>
      <p:sp>
        <p:nvSpPr>
          <p:cNvPr id="805" name="Google Shape;805;p51"/>
          <p:cNvSpPr/>
          <p:nvPr/>
        </p:nvSpPr>
        <p:spPr>
          <a:xfrm>
            <a:off x="1921050" y="2190238"/>
            <a:ext cx="438000" cy="48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</a:t>
            </a:r>
            <a:endParaRPr sz="1200"/>
          </a:p>
        </p:txBody>
      </p:sp>
      <p:sp>
        <p:nvSpPr>
          <p:cNvPr id="806" name="Google Shape;806;p51"/>
          <p:cNvSpPr/>
          <p:nvPr/>
        </p:nvSpPr>
        <p:spPr>
          <a:xfrm>
            <a:off x="2359050" y="2190238"/>
            <a:ext cx="438000" cy="48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3</a:t>
            </a:r>
            <a:endParaRPr sz="1200"/>
          </a:p>
        </p:txBody>
      </p:sp>
      <p:sp>
        <p:nvSpPr>
          <p:cNvPr id="807" name="Google Shape;807;p51"/>
          <p:cNvSpPr/>
          <p:nvPr/>
        </p:nvSpPr>
        <p:spPr>
          <a:xfrm>
            <a:off x="2797050" y="2190238"/>
            <a:ext cx="438000" cy="48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4</a:t>
            </a:r>
            <a:endParaRPr sz="1200"/>
          </a:p>
        </p:txBody>
      </p:sp>
      <p:sp>
        <p:nvSpPr>
          <p:cNvPr id="808" name="Google Shape;808;p51"/>
          <p:cNvSpPr/>
          <p:nvPr/>
        </p:nvSpPr>
        <p:spPr>
          <a:xfrm>
            <a:off x="7616850" y="2190238"/>
            <a:ext cx="438000" cy="48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255</a:t>
            </a:r>
            <a:endParaRPr sz="1200"/>
          </a:p>
        </p:txBody>
      </p:sp>
      <p:sp>
        <p:nvSpPr>
          <p:cNvPr id="809" name="Google Shape;809;p51"/>
          <p:cNvSpPr/>
          <p:nvPr/>
        </p:nvSpPr>
        <p:spPr>
          <a:xfrm>
            <a:off x="7178850" y="2190238"/>
            <a:ext cx="438000" cy="48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254</a:t>
            </a:r>
            <a:endParaRPr sz="1200"/>
          </a:p>
        </p:txBody>
      </p:sp>
      <p:sp>
        <p:nvSpPr>
          <p:cNvPr id="810" name="Google Shape;810;p51"/>
          <p:cNvSpPr/>
          <p:nvPr/>
        </p:nvSpPr>
        <p:spPr>
          <a:xfrm>
            <a:off x="6740850" y="2190238"/>
            <a:ext cx="438000" cy="48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253</a:t>
            </a:r>
            <a:endParaRPr sz="1200"/>
          </a:p>
        </p:txBody>
      </p:sp>
      <p:sp>
        <p:nvSpPr>
          <p:cNvPr id="811" name="Google Shape;811;p51"/>
          <p:cNvSpPr/>
          <p:nvPr/>
        </p:nvSpPr>
        <p:spPr>
          <a:xfrm>
            <a:off x="6302850" y="2190238"/>
            <a:ext cx="438000" cy="48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252</a:t>
            </a:r>
            <a:endParaRPr sz="1200"/>
          </a:p>
        </p:txBody>
      </p:sp>
      <p:sp>
        <p:nvSpPr>
          <p:cNvPr id="812" name="Google Shape;812;p51"/>
          <p:cNvSpPr/>
          <p:nvPr/>
        </p:nvSpPr>
        <p:spPr>
          <a:xfrm>
            <a:off x="5864850" y="2190238"/>
            <a:ext cx="438000" cy="48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251</a:t>
            </a:r>
            <a:endParaRPr sz="1200"/>
          </a:p>
        </p:txBody>
      </p:sp>
      <p:sp>
        <p:nvSpPr>
          <p:cNvPr id="813" name="Google Shape;813;p51"/>
          <p:cNvSpPr txBox="1"/>
          <p:nvPr/>
        </p:nvSpPr>
        <p:spPr>
          <a:xfrm>
            <a:off x="4286025" y="2287713"/>
            <a:ext cx="4380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...</a:t>
            </a:r>
            <a:endParaRPr/>
          </a:p>
        </p:txBody>
      </p:sp>
      <p:sp>
        <p:nvSpPr>
          <p:cNvPr id="814" name="Google Shape;814;p51"/>
          <p:cNvSpPr/>
          <p:nvPr/>
        </p:nvSpPr>
        <p:spPr>
          <a:xfrm>
            <a:off x="867150" y="1662938"/>
            <a:ext cx="7404300" cy="438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5" name="Google Shape;815;p51"/>
          <p:cNvSpPr txBox="1"/>
          <p:nvPr/>
        </p:nvSpPr>
        <p:spPr>
          <a:xfrm>
            <a:off x="849625" y="1286163"/>
            <a:ext cx="633300" cy="1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-5.4</a:t>
            </a:r>
            <a:endParaRPr/>
          </a:p>
        </p:txBody>
      </p:sp>
      <p:sp>
        <p:nvSpPr>
          <p:cNvPr id="816" name="Google Shape;816;p51"/>
          <p:cNvSpPr txBox="1"/>
          <p:nvPr/>
        </p:nvSpPr>
        <p:spPr>
          <a:xfrm>
            <a:off x="7728050" y="1286163"/>
            <a:ext cx="633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+4.5</a:t>
            </a:r>
            <a:endParaRPr/>
          </a:p>
        </p:txBody>
      </p:sp>
      <p:sp>
        <p:nvSpPr>
          <p:cNvPr id="817" name="Google Shape;817;p51"/>
          <p:cNvSpPr txBox="1"/>
          <p:nvPr/>
        </p:nvSpPr>
        <p:spPr>
          <a:xfrm>
            <a:off x="4497075" y="1286163"/>
            <a:ext cx="633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0.0</a:t>
            </a:r>
            <a:endParaRPr/>
          </a:p>
        </p:txBody>
      </p:sp>
      <p:sp>
        <p:nvSpPr>
          <p:cNvPr id="818" name="Google Shape;818;p51"/>
          <p:cNvSpPr/>
          <p:nvPr/>
        </p:nvSpPr>
        <p:spPr>
          <a:xfrm>
            <a:off x="1051150" y="1650738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9" name="Google Shape;819;p51"/>
          <p:cNvSpPr/>
          <p:nvPr/>
        </p:nvSpPr>
        <p:spPr>
          <a:xfrm>
            <a:off x="1962450" y="1650738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0" name="Google Shape;820;p51"/>
          <p:cNvSpPr/>
          <p:nvPr/>
        </p:nvSpPr>
        <p:spPr>
          <a:xfrm>
            <a:off x="2488200" y="1650738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" name="Google Shape;821;p51"/>
          <p:cNvSpPr/>
          <p:nvPr/>
        </p:nvSpPr>
        <p:spPr>
          <a:xfrm>
            <a:off x="5993375" y="1636688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" name="Google Shape;822;p51"/>
          <p:cNvSpPr/>
          <p:nvPr/>
        </p:nvSpPr>
        <p:spPr>
          <a:xfrm>
            <a:off x="6361400" y="1636688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" name="Google Shape;823;p51"/>
          <p:cNvSpPr/>
          <p:nvPr/>
        </p:nvSpPr>
        <p:spPr>
          <a:xfrm>
            <a:off x="7447925" y="1636688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24" name="Google Shape;824;p51"/>
          <p:cNvCxnSpPr>
            <a:stCxn id="818" idx="4"/>
            <a:endCxn id="803" idx="0"/>
          </p:cNvCxnSpPr>
          <p:nvPr/>
        </p:nvCxnSpPr>
        <p:spPr>
          <a:xfrm>
            <a:off x="1099300" y="1747038"/>
            <a:ext cx="164700" cy="443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25" name="Google Shape;825;p51"/>
          <p:cNvCxnSpPr>
            <a:stCxn id="819" idx="4"/>
            <a:endCxn id="805" idx="0"/>
          </p:cNvCxnSpPr>
          <p:nvPr/>
        </p:nvCxnSpPr>
        <p:spPr>
          <a:xfrm>
            <a:off x="2010600" y="1747038"/>
            <a:ext cx="129600" cy="443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26" name="Google Shape;826;p51"/>
          <p:cNvCxnSpPr>
            <a:stCxn id="820" idx="4"/>
            <a:endCxn id="806" idx="0"/>
          </p:cNvCxnSpPr>
          <p:nvPr/>
        </p:nvCxnSpPr>
        <p:spPr>
          <a:xfrm>
            <a:off x="2536350" y="1747038"/>
            <a:ext cx="41700" cy="443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27" name="Google Shape;827;p51"/>
          <p:cNvSpPr/>
          <p:nvPr/>
        </p:nvSpPr>
        <p:spPr>
          <a:xfrm>
            <a:off x="2225313" y="1650738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28" name="Google Shape;828;p51"/>
          <p:cNvCxnSpPr>
            <a:stCxn id="827" idx="5"/>
            <a:endCxn id="805" idx="0"/>
          </p:cNvCxnSpPr>
          <p:nvPr/>
        </p:nvCxnSpPr>
        <p:spPr>
          <a:xfrm flipH="1">
            <a:off x="2140110" y="1732935"/>
            <a:ext cx="167400" cy="457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29" name="Google Shape;829;p51"/>
          <p:cNvCxnSpPr>
            <a:stCxn id="821" idx="4"/>
            <a:endCxn id="812" idx="0"/>
          </p:cNvCxnSpPr>
          <p:nvPr/>
        </p:nvCxnSpPr>
        <p:spPr>
          <a:xfrm>
            <a:off x="6041525" y="1732988"/>
            <a:ext cx="42300" cy="457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30" name="Google Shape;830;p51"/>
          <p:cNvCxnSpPr>
            <a:stCxn id="822" idx="4"/>
            <a:endCxn id="811" idx="0"/>
          </p:cNvCxnSpPr>
          <p:nvPr/>
        </p:nvCxnSpPr>
        <p:spPr>
          <a:xfrm>
            <a:off x="6409550" y="1732988"/>
            <a:ext cx="112200" cy="457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31" name="Google Shape;831;p51"/>
          <p:cNvCxnSpPr>
            <a:stCxn id="823" idx="4"/>
            <a:endCxn id="809" idx="0"/>
          </p:cNvCxnSpPr>
          <p:nvPr/>
        </p:nvCxnSpPr>
        <p:spPr>
          <a:xfrm flipH="1">
            <a:off x="7397975" y="1732988"/>
            <a:ext cx="98100" cy="457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32" name="Google Shape;832;p51"/>
          <p:cNvSpPr/>
          <p:nvPr/>
        </p:nvSpPr>
        <p:spPr>
          <a:xfrm>
            <a:off x="867150" y="3345313"/>
            <a:ext cx="7404300" cy="438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3" name="Google Shape;833;p51"/>
          <p:cNvSpPr/>
          <p:nvPr/>
        </p:nvSpPr>
        <p:spPr>
          <a:xfrm>
            <a:off x="1215900" y="3319063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4" name="Google Shape;834;p51"/>
          <p:cNvSpPr/>
          <p:nvPr/>
        </p:nvSpPr>
        <p:spPr>
          <a:xfrm>
            <a:off x="2091900" y="3319063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5" name="Google Shape;835;p51"/>
          <p:cNvSpPr/>
          <p:nvPr/>
        </p:nvSpPr>
        <p:spPr>
          <a:xfrm>
            <a:off x="2529900" y="3319063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6" name="Google Shape;836;p51"/>
          <p:cNvSpPr/>
          <p:nvPr/>
        </p:nvSpPr>
        <p:spPr>
          <a:xfrm>
            <a:off x="6035700" y="3319063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7" name="Google Shape;837;p51"/>
          <p:cNvSpPr/>
          <p:nvPr/>
        </p:nvSpPr>
        <p:spPr>
          <a:xfrm>
            <a:off x="6473700" y="3319063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8" name="Google Shape;838;p51"/>
          <p:cNvSpPr/>
          <p:nvPr/>
        </p:nvSpPr>
        <p:spPr>
          <a:xfrm>
            <a:off x="7349700" y="3319063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39" name="Google Shape;839;p51"/>
          <p:cNvCxnSpPr>
            <a:stCxn id="803" idx="2"/>
            <a:endCxn id="833" idx="0"/>
          </p:cNvCxnSpPr>
          <p:nvPr/>
        </p:nvCxnSpPr>
        <p:spPr>
          <a:xfrm>
            <a:off x="1264050" y="2678338"/>
            <a:ext cx="0" cy="640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40" name="Google Shape;840;p51"/>
          <p:cNvCxnSpPr>
            <a:stCxn id="805" idx="2"/>
            <a:endCxn id="834" idx="0"/>
          </p:cNvCxnSpPr>
          <p:nvPr/>
        </p:nvCxnSpPr>
        <p:spPr>
          <a:xfrm>
            <a:off x="2140050" y="2678338"/>
            <a:ext cx="0" cy="640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41" name="Google Shape;841;p51"/>
          <p:cNvCxnSpPr>
            <a:stCxn id="806" idx="2"/>
            <a:endCxn id="835" idx="0"/>
          </p:cNvCxnSpPr>
          <p:nvPr/>
        </p:nvCxnSpPr>
        <p:spPr>
          <a:xfrm>
            <a:off x="2578050" y="2678338"/>
            <a:ext cx="0" cy="640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42" name="Google Shape;842;p51"/>
          <p:cNvCxnSpPr>
            <a:stCxn id="812" idx="2"/>
            <a:endCxn id="836" idx="0"/>
          </p:cNvCxnSpPr>
          <p:nvPr/>
        </p:nvCxnSpPr>
        <p:spPr>
          <a:xfrm>
            <a:off x="6083850" y="2678338"/>
            <a:ext cx="0" cy="640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43" name="Google Shape;843;p51"/>
          <p:cNvCxnSpPr>
            <a:stCxn id="811" idx="2"/>
            <a:endCxn id="837" idx="0"/>
          </p:cNvCxnSpPr>
          <p:nvPr/>
        </p:nvCxnSpPr>
        <p:spPr>
          <a:xfrm>
            <a:off x="6521850" y="2678338"/>
            <a:ext cx="0" cy="640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44" name="Google Shape;844;p51"/>
          <p:cNvCxnSpPr>
            <a:stCxn id="809" idx="2"/>
            <a:endCxn id="838" idx="0"/>
          </p:cNvCxnSpPr>
          <p:nvPr/>
        </p:nvCxnSpPr>
        <p:spPr>
          <a:xfrm>
            <a:off x="7397850" y="2678338"/>
            <a:ext cx="0" cy="640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45" name="Google Shape;845;p51"/>
          <p:cNvSpPr txBox="1"/>
          <p:nvPr/>
        </p:nvSpPr>
        <p:spPr>
          <a:xfrm>
            <a:off x="3918000" y="2157063"/>
            <a:ext cx="1414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8-bit encoding</a:t>
            </a:r>
            <a:endParaRPr/>
          </a:p>
        </p:txBody>
      </p:sp>
      <p:sp>
        <p:nvSpPr>
          <p:cNvPr id="846" name="Google Shape;846;p51"/>
          <p:cNvSpPr txBox="1"/>
          <p:nvPr/>
        </p:nvSpPr>
        <p:spPr>
          <a:xfrm>
            <a:off x="1702225" y="1265188"/>
            <a:ext cx="2278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Original 32-bit float values</a:t>
            </a:r>
            <a:endParaRPr/>
          </a:p>
        </p:txBody>
      </p:sp>
      <p:sp>
        <p:nvSpPr>
          <p:cNvPr id="847" name="Google Shape;847;p51"/>
          <p:cNvSpPr txBox="1"/>
          <p:nvPr/>
        </p:nvSpPr>
        <p:spPr>
          <a:xfrm>
            <a:off x="1702225" y="3484713"/>
            <a:ext cx="3021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6"/>
                </a:solidFill>
              </a:rPr>
              <a:t>Reconstructed 32-bit float values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848" name="Google Shape;848;p51"/>
          <p:cNvSpPr txBox="1"/>
          <p:nvPr/>
        </p:nvSpPr>
        <p:spPr>
          <a:xfrm>
            <a:off x="782650" y="2892938"/>
            <a:ext cx="633300" cy="1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-5.4</a:t>
            </a:r>
            <a:endParaRPr/>
          </a:p>
        </p:txBody>
      </p:sp>
      <p:sp>
        <p:nvSpPr>
          <p:cNvPr id="849" name="Google Shape;849;p51"/>
          <p:cNvSpPr txBox="1"/>
          <p:nvPr/>
        </p:nvSpPr>
        <p:spPr>
          <a:xfrm>
            <a:off x="4452300" y="2907038"/>
            <a:ext cx="633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0.0</a:t>
            </a:r>
            <a:endParaRPr/>
          </a:p>
        </p:txBody>
      </p:sp>
      <p:sp>
        <p:nvSpPr>
          <p:cNvPr id="850" name="Google Shape;850;p51"/>
          <p:cNvSpPr txBox="1"/>
          <p:nvPr/>
        </p:nvSpPr>
        <p:spPr>
          <a:xfrm>
            <a:off x="7728050" y="2907038"/>
            <a:ext cx="633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+4.5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52"/>
          <p:cNvSpPr/>
          <p:nvPr/>
        </p:nvSpPr>
        <p:spPr>
          <a:xfrm>
            <a:off x="1045050" y="2190238"/>
            <a:ext cx="7009800" cy="48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6" name="Google Shape;856;p52"/>
          <p:cNvSpPr/>
          <p:nvPr/>
        </p:nvSpPr>
        <p:spPr>
          <a:xfrm>
            <a:off x="1045050" y="2190238"/>
            <a:ext cx="438000" cy="48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0</a:t>
            </a:r>
            <a:endParaRPr sz="1200"/>
          </a:p>
        </p:txBody>
      </p:sp>
      <p:sp>
        <p:nvSpPr>
          <p:cNvPr id="857" name="Google Shape;857;p52"/>
          <p:cNvSpPr/>
          <p:nvPr/>
        </p:nvSpPr>
        <p:spPr>
          <a:xfrm>
            <a:off x="1483050" y="2190238"/>
            <a:ext cx="438000" cy="48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1</a:t>
            </a:r>
            <a:endParaRPr sz="1200"/>
          </a:p>
        </p:txBody>
      </p:sp>
      <p:sp>
        <p:nvSpPr>
          <p:cNvPr id="858" name="Google Shape;858;p52"/>
          <p:cNvSpPr/>
          <p:nvPr/>
        </p:nvSpPr>
        <p:spPr>
          <a:xfrm>
            <a:off x="1921050" y="2190238"/>
            <a:ext cx="438000" cy="48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</a:t>
            </a:r>
            <a:endParaRPr sz="1200"/>
          </a:p>
        </p:txBody>
      </p:sp>
      <p:sp>
        <p:nvSpPr>
          <p:cNvPr id="859" name="Google Shape;859;p52"/>
          <p:cNvSpPr/>
          <p:nvPr/>
        </p:nvSpPr>
        <p:spPr>
          <a:xfrm>
            <a:off x="2359050" y="2190238"/>
            <a:ext cx="438000" cy="48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3</a:t>
            </a:r>
            <a:endParaRPr sz="1200"/>
          </a:p>
        </p:txBody>
      </p:sp>
      <p:sp>
        <p:nvSpPr>
          <p:cNvPr id="860" name="Google Shape;860;p52"/>
          <p:cNvSpPr/>
          <p:nvPr/>
        </p:nvSpPr>
        <p:spPr>
          <a:xfrm>
            <a:off x="2797050" y="2190238"/>
            <a:ext cx="438000" cy="48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4</a:t>
            </a:r>
            <a:endParaRPr sz="1200"/>
          </a:p>
        </p:txBody>
      </p:sp>
      <p:sp>
        <p:nvSpPr>
          <p:cNvPr id="861" name="Google Shape;861;p52"/>
          <p:cNvSpPr/>
          <p:nvPr/>
        </p:nvSpPr>
        <p:spPr>
          <a:xfrm>
            <a:off x="7616850" y="2190238"/>
            <a:ext cx="438000" cy="48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255</a:t>
            </a:r>
            <a:endParaRPr sz="1200"/>
          </a:p>
        </p:txBody>
      </p:sp>
      <p:sp>
        <p:nvSpPr>
          <p:cNvPr id="862" name="Google Shape;862;p52"/>
          <p:cNvSpPr/>
          <p:nvPr/>
        </p:nvSpPr>
        <p:spPr>
          <a:xfrm>
            <a:off x="7178850" y="2190238"/>
            <a:ext cx="438000" cy="48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254</a:t>
            </a:r>
            <a:endParaRPr sz="1200"/>
          </a:p>
        </p:txBody>
      </p:sp>
      <p:sp>
        <p:nvSpPr>
          <p:cNvPr id="863" name="Google Shape;863;p52"/>
          <p:cNvSpPr/>
          <p:nvPr/>
        </p:nvSpPr>
        <p:spPr>
          <a:xfrm>
            <a:off x="6740850" y="2190238"/>
            <a:ext cx="438000" cy="48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253</a:t>
            </a:r>
            <a:endParaRPr sz="1200"/>
          </a:p>
        </p:txBody>
      </p:sp>
      <p:sp>
        <p:nvSpPr>
          <p:cNvPr id="864" name="Google Shape;864;p52"/>
          <p:cNvSpPr/>
          <p:nvPr/>
        </p:nvSpPr>
        <p:spPr>
          <a:xfrm>
            <a:off x="6302850" y="2190238"/>
            <a:ext cx="438000" cy="48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252</a:t>
            </a:r>
            <a:endParaRPr sz="1200"/>
          </a:p>
        </p:txBody>
      </p:sp>
      <p:sp>
        <p:nvSpPr>
          <p:cNvPr id="865" name="Google Shape;865;p52"/>
          <p:cNvSpPr/>
          <p:nvPr/>
        </p:nvSpPr>
        <p:spPr>
          <a:xfrm>
            <a:off x="5864850" y="2190238"/>
            <a:ext cx="438000" cy="48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251</a:t>
            </a:r>
            <a:endParaRPr sz="1200"/>
          </a:p>
        </p:txBody>
      </p:sp>
      <p:sp>
        <p:nvSpPr>
          <p:cNvPr id="866" name="Google Shape;866;p52"/>
          <p:cNvSpPr txBox="1"/>
          <p:nvPr/>
        </p:nvSpPr>
        <p:spPr>
          <a:xfrm>
            <a:off x="4286025" y="2287713"/>
            <a:ext cx="4380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...</a:t>
            </a:r>
            <a:endParaRPr/>
          </a:p>
        </p:txBody>
      </p:sp>
      <p:sp>
        <p:nvSpPr>
          <p:cNvPr id="867" name="Google Shape;867;p52"/>
          <p:cNvSpPr/>
          <p:nvPr/>
        </p:nvSpPr>
        <p:spPr>
          <a:xfrm>
            <a:off x="867150" y="1662938"/>
            <a:ext cx="7404300" cy="438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8" name="Google Shape;868;p52"/>
          <p:cNvSpPr txBox="1"/>
          <p:nvPr/>
        </p:nvSpPr>
        <p:spPr>
          <a:xfrm>
            <a:off x="849625" y="1286163"/>
            <a:ext cx="633300" cy="1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-5.4</a:t>
            </a:r>
            <a:endParaRPr/>
          </a:p>
        </p:txBody>
      </p:sp>
      <p:sp>
        <p:nvSpPr>
          <p:cNvPr id="869" name="Google Shape;869;p52"/>
          <p:cNvSpPr txBox="1"/>
          <p:nvPr/>
        </p:nvSpPr>
        <p:spPr>
          <a:xfrm>
            <a:off x="7728050" y="1286163"/>
            <a:ext cx="633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+4.5</a:t>
            </a:r>
            <a:endParaRPr/>
          </a:p>
        </p:txBody>
      </p:sp>
      <p:sp>
        <p:nvSpPr>
          <p:cNvPr id="870" name="Google Shape;870;p52"/>
          <p:cNvSpPr txBox="1"/>
          <p:nvPr/>
        </p:nvSpPr>
        <p:spPr>
          <a:xfrm>
            <a:off x="4497075" y="1286163"/>
            <a:ext cx="633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0.0</a:t>
            </a:r>
            <a:endParaRPr/>
          </a:p>
        </p:txBody>
      </p:sp>
      <p:sp>
        <p:nvSpPr>
          <p:cNvPr id="871" name="Google Shape;871;p52"/>
          <p:cNvSpPr/>
          <p:nvPr/>
        </p:nvSpPr>
        <p:spPr>
          <a:xfrm>
            <a:off x="1051150" y="1650738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2" name="Google Shape;872;p52"/>
          <p:cNvSpPr/>
          <p:nvPr/>
        </p:nvSpPr>
        <p:spPr>
          <a:xfrm>
            <a:off x="1962450" y="1650738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p52"/>
          <p:cNvSpPr/>
          <p:nvPr/>
        </p:nvSpPr>
        <p:spPr>
          <a:xfrm>
            <a:off x="2488200" y="1650738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4" name="Google Shape;874;p52"/>
          <p:cNvSpPr/>
          <p:nvPr/>
        </p:nvSpPr>
        <p:spPr>
          <a:xfrm>
            <a:off x="5993375" y="1636688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5" name="Google Shape;875;p52"/>
          <p:cNvSpPr/>
          <p:nvPr/>
        </p:nvSpPr>
        <p:spPr>
          <a:xfrm>
            <a:off x="6361400" y="1636688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6" name="Google Shape;876;p52"/>
          <p:cNvSpPr/>
          <p:nvPr/>
        </p:nvSpPr>
        <p:spPr>
          <a:xfrm>
            <a:off x="7447925" y="1636688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77" name="Google Shape;877;p52"/>
          <p:cNvCxnSpPr>
            <a:stCxn id="871" idx="4"/>
            <a:endCxn id="856" idx="0"/>
          </p:cNvCxnSpPr>
          <p:nvPr/>
        </p:nvCxnSpPr>
        <p:spPr>
          <a:xfrm>
            <a:off x="1099300" y="1747038"/>
            <a:ext cx="164700" cy="443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78" name="Google Shape;878;p52"/>
          <p:cNvCxnSpPr>
            <a:stCxn id="872" idx="4"/>
            <a:endCxn id="858" idx="0"/>
          </p:cNvCxnSpPr>
          <p:nvPr/>
        </p:nvCxnSpPr>
        <p:spPr>
          <a:xfrm>
            <a:off x="2010600" y="1747038"/>
            <a:ext cx="129600" cy="443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79" name="Google Shape;879;p52"/>
          <p:cNvCxnSpPr>
            <a:stCxn id="873" idx="4"/>
            <a:endCxn id="859" idx="0"/>
          </p:cNvCxnSpPr>
          <p:nvPr/>
        </p:nvCxnSpPr>
        <p:spPr>
          <a:xfrm>
            <a:off x="2536350" y="1747038"/>
            <a:ext cx="41700" cy="443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80" name="Google Shape;880;p52"/>
          <p:cNvSpPr/>
          <p:nvPr/>
        </p:nvSpPr>
        <p:spPr>
          <a:xfrm>
            <a:off x="2225313" y="1650738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81" name="Google Shape;881;p52"/>
          <p:cNvCxnSpPr>
            <a:stCxn id="880" idx="5"/>
            <a:endCxn id="858" idx="0"/>
          </p:cNvCxnSpPr>
          <p:nvPr/>
        </p:nvCxnSpPr>
        <p:spPr>
          <a:xfrm flipH="1">
            <a:off x="2140110" y="1732935"/>
            <a:ext cx="167400" cy="457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82" name="Google Shape;882;p52"/>
          <p:cNvCxnSpPr>
            <a:stCxn id="874" idx="4"/>
            <a:endCxn id="865" idx="0"/>
          </p:cNvCxnSpPr>
          <p:nvPr/>
        </p:nvCxnSpPr>
        <p:spPr>
          <a:xfrm>
            <a:off x="6041525" y="1732988"/>
            <a:ext cx="42300" cy="457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83" name="Google Shape;883;p52"/>
          <p:cNvCxnSpPr>
            <a:stCxn id="875" idx="4"/>
            <a:endCxn id="864" idx="0"/>
          </p:cNvCxnSpPr>
          <p:nvPr/>
        </p:nvCxnSpPr>
        <p:spPr>
          <a:xfrm>
            <a:off x="6409550" y="1732988"/>
            <a:ext cx="112200" cy="457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84" name="Google Shape;884;p52"/>
          <p:cNvCxnSpPr>
            <a:stCxn id="876" idx="4"/>
            <a:endCxn id="862" idx="0"/>
          </p:cNvCxnSpPr>
          <p:nvPr/>
        </p:nvCxnSpPr>
        <p:spPr>
          <a:xfrm flipH="1">
            <a:off x="7397975" y="1732988"/>
            <a:ext cx="98100" cy="457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85" name="Google Shape;885;p52"/>
          <p:cNvSpPr/>
          <p:nvPr/>
        </p:nvSpPr>
        <p:spPr>
          <a:xfrm>
            <a:off x="867150" y="3345313"/>
            <a:ext cx="7404300" cy="438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6" name="Google Shape;886;p52"/>
          <p:cNvSpPr/>
          <p:nvPr/>
        </p:nvSpPr>
        <p:spPr>
          <a:xfrm>
            <a:off x="1215900" y="3319063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7" name="Google Shape;887;p52"/>
          <p:cNvSpPr/>
          <p:nvPr/>
        </p:nvSpPr>
        <p:spPr>
          <a:xfrm>
            <a:off x="2091900" y="3319063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8" name="Google Shape;888;p52"/>
          <p:cNvSpPr/>
          <p:nvPr/>
        </p:nvSpPr>
        <p:spPr>
          <a:xfrm>
            <a:off x="2529900" y="3319063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p52"/>
          <p:cNvSpPr/>
          <p:nvPr/>
        </p:nvSpPr>
        <p:spPr>
          <a:xfrm>
            <a:off x="6035700" y="3319063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0" name="Google Shape;890;p52"/>
          <p:cNvSpPr/>
          <p:nvPr/>
        </p:nvSpPr>
        <p:spPr>
          <a:xfrm>
            <a:off x="6473700" y="3319063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p52"/>
          <p:cNvSpPr/>
          <p:nvPr/>
        </p:nvSpPr>
        <p:spPr>
          <a:xfrm>
            <a:off x="7349700" y="3319063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92" name="Google Shape;892;p52"/>
          <p:cNvCxnSpPr>
            <a:stCxn id="856" idx="2"/>
            <a:endCxn id="886" idx="0"/>
          </p:cNvCxnSpPr>
          <p:nvPr/>
        </p:nvCxnSpPr>
        <p:spPr>
          <a:xfrm>
            <a:off x="1264050" y="2678338"/>
            <a:ext cx="0" cy="640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93" name="Google Shape;893;p52"/>
          <p:cNvCxnSpPr>
            <a:stCxn id="858" idx="2"/>
            <a:endCxn id="887" idx="0"/>
          </p:cNvCxnSpPr>
          <p:nvPr/>
        </p:nvCxnSpPr>
        <p:spPr>
          <a:xfrm>
            <a:off x="2140050" y="2678338"/>
            <a:ext cx="0" cy="640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94" name="Google Shape;894;p52"/>
          <p:cNvCxnSpPr>
            <a:stCxn id="859" idx="2"/>
            <a:endCxn id="888" idx="0"/>
          </p:cNvCxnSpPr>
          <p:nvPr/>
        </p:nvCxnSpPr>
        <p:spPr>
          <a:xfrm>
            <a:off x="2578050" y="2678338"/>
            <a:ext cx="0" cy="640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95" name="Google Shape;895;p52"/>
          <p:cNvCxnSpPr>
            <a:stCxn id="865" idx="2"/>
            <a:endCxn id="889" idx="0"/>
          </p:cNvCxnSpPr>
          <p:nvPr/>
        </p:nvCxnSpPr>
        <p:spPr>
          <a:xfrm>
            <a:off x="6083850" y="2678338"/>
            <a:ext cx="0" cy="640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96" name="Google Shape;896;p52"/>
          <p:cNvCxnSpPr>
            <a:stCxn id="864" idx="2"/>
            <a:endCxn id="890" idx="0"/>
          </p:cNvCxnSpPr>
          <p:nvPr/>
        </p:nvCxnSpPr>
        <p:spPr>
          <a:xfrm>
            <a:off x="6521850" y="2678338"/>
            <a:ext cx="0" cy="640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97" name="Google Shape;897;p52"/>
          <p:cNvCxnSpPr>
            <a:stCxn id="862" idx="2"/>
            <a:endCxn id="891" idx="0"/>
          </p:cNvCxnSpPr>
          <p:nvPr/>
        </p:nvCxnSpPr>
        <p:spPr>
          <a:xfrm>
            <a:off x="7397850" y="2678338"/>
            <a:ext cx="0" cy="640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98" name="Google Shape;898;p52"/>
          <p:cNvSpPr txBox="1"/>
          <p:nvPr/>
        </p:nvSpPr>
        <p:spPr>
          <a:xfrm>
            <a:off x="3918000" y="2157063"/>
            <a:ext cx="1414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8-bit encoding</a:t>
            </a:r>
            <a:endParaRPr/>
          </a:p>
        </p:txBody>
      </p:sp>
      <p:sp>
        <p:nvSpPr>
          <p:cNvPr id="899" name="Google Shape;899;p52"/>
          <p:cNvSpPr txBox="1"/>
          <p:nvPr/>
        </p:nvSpPr>
        <p:spPr>
          <a:xfrm>
            <a:off x="1702225" y="1265188"/>
            <a:ext cx="2278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Original 32-bit float values</a:t>
            </a:r>
            <a:endParaRPr/>
          </a:p>
        </p:txBody>
      </p:sp>
      <p:sp>
        <p:nvSpPr>
          <p:cNvPr id="900" name="Google Shape;900;p52"/>
          <p:cNvSpPr txBox="1"/>
          <p:nvPr/>
        </p:nvSpPr>
        <p:spPr>
          <a:xfrm>
            <a:off x="1702225" y="3484713"/>
            <a:ext cx="3021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6"/>
                </a:solidFill>
              </a:rPr>
              <a:t>Reconstructed 32-bit float values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901" name="Google Shape;901;p52"/>
          <p:cNvSpPr txBox="1"/>
          <p:nvPr/>
        </p:nvSpPr>
        <p:spPr>
          <a:xfrm>
            <a:off x="782650" y="2892938"/>
            <a:ext cx="633300" cy="1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-5.4</a:t>
            </a:r>
            <a:endParaRPr/>
          </a:p>
        </p:txBody>
      </p:sp>
      <p:sp>
        <p:nvSpPr>
          <p:cNvPr id="902" name="Google Shape;902;p52"/>
          <p:cNvSpPr txBox="1"/>
          <p:nvPr/>
        </p:nvSpPr>
        <p:spPr>
          <a:xfrm>
            <a:off x="4452300" y="2907038"/>
            <a:ext cx="633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0.0</a:t>
            </a:r>
            <a:endParaRPr/>
          </a:p>
        </p:txBody>
      </p:sp>
      <p:sp>
        <p:nvSpPr>
          <p:cNvPr id="903" name="Google Shape;903;p52"/>
          <p:cNvSpPr txBox="1"/>
          <p:nvPr/>
        </p:nvSpPr>
        <p:spPr>
          <a:xfrm>
            <a:off x="7728050" y="2907038"/>
            <a:ext cx="633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+4.5</a:t>
            </a:r>
            <a:endParaRPr/>
          </a:p>
        </p:txBody>
      </p:sp>
      <p:sp>
        <p:nvSpPr>
          <p:cNvPr id="904" name="Google Shape;904;p52"/>
          <p:cNvSpPr/>
          <p:nvPr/>
        </p:nvSpPr>
        <p:spPr>
          <a:xfrm>
            <a:off x="784050" y="1230075"/>
            <a:ext cx="633300" cy="2369400"/>
          </a:xfrm>
          <a:prstGeom prst="roundRect">
            <a:avLst>
              <a:gd fmla="val 0" name="adj"/>
            </a:avLst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/>
          <p:nvPr/>
        </p:nvSpPr>
        <p:spPr>
          <a:xfrm>
            <a:off x="131700" y="2773150"/>
            <a:ext cx="57246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[tf.lite.Optimize.DEFAULT]</a:t>
            </a:r>
            <a:endParaRPr sz="18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[tf.lite.Optimize.OPTIMIZE_FOR_SIZE]</a:t>
            </a:r>
            <a:endParaRPr sz="18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[tf.lite.Optimize.OPTIMIZE_FOR_LATENCY]</a:t>
            </a:r>
            <a:endParaRPr sz="18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5" name="Google Shape;135;p26"/>
          <p:cNvSpPr txBox="1"/>
          <p:nvPr/>
        </p:nvSpPr>
        <p:spPr>
          <a:xfrm>
            <a:off x="0" y="0"/>
            <a:ext cx="9063000" cy="24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converter = tf.lite.TFLiteConverter.from_saved_model(CATS_VS_DOGS_SAVED_MODEL)</a:t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converter.optimizations = [tf.lite.Optimize.DEFAULT]</a:t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tflite_model = converter.convert()</a:t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tflite_model_file = </a:t>
            </a:r>
            <a:r>
              <a:rPr lang="en" sz="1450">
                <a:solidFill>
                  <a:srgbClr val="9CCC65"/>
                </a:solidFill>
                <a:latin typeface="Roboto Mono"/>
                <a:ea typeface="Roboto Mono"/>
                <a:cs typeface="Roboto Mono"/>
                <a:sym typeface="Roboto Mono"/>
              </a:rPr>
              <a:t>'converted_model.tflite'</a:t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4DD0E1"/>
                </a:solidFill>
                <a:latin typeface="Roboto Mono"/>
                <a:ea typeface="Roboto Mono"/>
                <a:cs typeface="Roboto Mono"/>
                <a:sym typeface="Roboto Mono"/>
              </a:rPr>
              <a:t>with</a:t>
            </a: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50">
                <a:solidFill>
                  <a:srgbClr val="CE93D8"/>
                </a:solidFill>
                <a:latin typeface="Roboto Mono"/>
                <a:ea typeface="Roboto Mono"/>
                <a:cs typeface="Roboto Mono"/>
                <a:sym typeface="Roboto Mono"/>
              </a:rPr>
              <a:t>open</a:t>
            </a: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(tflite_model_file, </a:t>
            </a:r>
            <a:r>
              <a:rPr lang="en" sz="1450">
                <a:solidFill>
                  <a:srgbClr val="9CCC65"/>
                </a:solidFill>
                <a:latin typeface="Roboto Mono"/>
                <a:ea typeface="Roboto Mono"/>
                <a:cs typeface="Roboto Mono"/>
                <a:sym typeface="Roboto Mono"/>
              </a:rPr>
              <a:t>"wb"</a:t>
            </a: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) </a:t>
            </a:r>
            <a:r>
              <a:rPr lang="en" sz="1450">
                <a:solidFill>
                  <a:srgbClr val="4DD0E1"/>
                </a:solidFill>
                <a:latin typeface="Roboto Mono"/>
                <a:ea typeface="Roboto Mono"/>
                <a:cs typeface="Roboto Mono"/>
                <a:sym typeface="Roboto Mono"/>
              </a:rPr>
              <a:t>as</a:t>
            </a: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f:</a:t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   f.write(tflite_model)</a:t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6" name="Google Shape;136;p26"/>
          <p:cNvSpPr/>
          <p:nvPr/>
        </p:nvSpPr>
        <p:spPr>
          <a:xfrm>
            <a:off x="187150" y="2773150"/>
            <a:ext cx="5724600" cy="12675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6"/>
          <p:cNvSpPr/>
          <p:nvPr/>
        </p:nvSpPr>
        <p:spPr>
          <a:xfrm>
            <a:off x="6484925" y="3432900"/>
            <a:ext cx="2659200" cy="17106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53"/>
          <p:cNvSpPr/>
          <p:nvPr/>
        </p:nvSpPr>
        <p:spPr>
          <a:xfrm>
            <a:off x="1045050" y="2190238"/>
            <a:ext cx="7009800" cy="48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0" name="Google Shape;910;p53"/>
          <p:cNvSpPr/>
          <p:nvPr/>
        </p:nvSpPr>
        <p:spPr>
          <a:xfrm>
            <a:off x="1045050" y="2190238"/>
            <a:ext cx="438000" cy="48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0</a:t>
            </a:r>
            <a:endParaRPr sz="1200"/>
          </a:p>
        </p:txBody>
      </p:sp>
      <p:sp>
        <p:nvSpPr>
          <p:cNvPr id="911" name="Google Shape;911;p53"/>
          <p:cNvSpPr/>
          <p:nvPr/>
        </p:nvSpPr>
        <p:spPr>
          <a:xfrm>
            <a:off x="1483050" y="2190238"/>
            <a:ext cx="438000" cy="48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1</a:t>
            </a:r>
            <a:endParaRPr sz="1200"/>
          </a:p>
        </p:txBody>
      </p:sp>
      <p:sp>
        <p:nvSpPr>
          <p:cNvPr id="912" name="Google Shape;912;p53"/>
          <p:cNvSpPr/>
          <p:nvPr/>
        </p:nvSpPr>
        <p:spPr>
          <a:xfrm>
            <a:off x="1921050" y="2190238"/>
            <a:ext cx="438000" cy="48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</a:t>
            </a:r>
            <a:endParaRPr sz="1200"/>
          </a:p>
        </p:txBody>
      </p:sp>
      <p:sp>
        <p:nvSpPr>
          <p:cNvPr id="913" name="Google Shape;913;p53"/>
          <p:cNvSpPr/>
          <p:nvPr/>
        </p:nvSpPr>
        <p:spPr>
          <a:xfrm>
            <a:off x="2359050" y="2190238"/>
            <a:ext cx="438000" cy="48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3</a:t>
            </a:r>
            <a:endParaRPr sz="1200"/>
          </a:p>
        </p:txBody>
      </p:sp>
      <p:sp>
        <p:nvSpPr>
          <p:cNvPr id="914" name="Google Shape;914;p53"/>
          <p:cNvSpPr/>
          <p:nvPr/>
        </p:nvSpPr>
        <p:spPr>
          <a:xfrm>
            <a:off x="2797050" y="2190238"/>
            <a:ext cx="438000" cy="48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4</a:t>
            </a:r>
            <a:endParaRPr sz="1200"/>
          </a:p>
        </p:txBody>
      </p:sp>
      <p:sp>
        <p:nvSpPr>
          <p:cNvPr id="915" name="Google Shape;915;p53"/>
          <p:cNvSpPr/>
          <p:nvPr/>
        </p:nvSpPr>
        <p:spPr>
          <a:xfrm>
            <a:off x="7616850" y="2190238"/>
            <a:ext cx="438000" cy="48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255</a:t>
            </a:r>
            <a:endParaRPr sz="1200"/>
          </a:p>
        </p:txBody>
      </p:sp>
      <p:sp>
        <p:nvSpPr>
          <p:cNvPr id="916" name="Google Shape;916;p53"/>
          <p:cNvSpPr/>
          <p:nvPr/>
        </p:nvSpPr>
        <p:spPr>
          <a:xfrm>
            <a:off x="7178850" y="2190238"/>
            <a:ext cx="438000" cy="48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254</a:t>
            </a:r>
            <a:endParaRPr sz="1200"/>
          </a:p>
        </p:txBody>
      </p:sp>
      <p:sp>
        <p:nvSpPr>
          <p:cNvPr id="917" name="Google Shape;917;p53"/>
          <p:cNvSpPr/>
          <p:nvPr/>
        </p:nvSpPr>
        <p:spPr>
          <a:xfrm>
            <a:off x="6740850" y="2190238"/>
            <a:ext cx="438000" cy="48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253</a:t>
            </a:r>
            <a:endParaRPr sz="1200"/>
          </a:p>
        </p:txBody>
      </p:sp>
      <p:sp>
        <p:nvSpPr>
          <p:cNvPr id="918" name="Google Shape;918;p53"/>
          <p:cNvSpPr/>
          <p:nvPr/>
        </p:nvSpPr>
        <p:spPr>
          <a:xfrm>
            <a:off x="6302850" y="2190238"/>
            <a:ext cx="438000" cy="48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252</a:t>
            </a:r>
            <a:endParaRPr sz="1200"/>
          </a:p>
        </p:txBody>
      </p:sp>
      <p:sp>
        <p:nvSpPr>
          <p:cNvPr id="919" name="Google Shape;919;p53"/>
          <p:cNvSpPr/>
          <p:nvPr/>
        </p:nvSpPr>
        <p:spPr>
          <a:xfrm>
            <a:off x="5864850" y="2190238"/>
            <a:ext cx="438000" cy="48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251</a:t>
            </a:r>
            <a:endParaRPr sz="1200"/>
          </a:p>
        </p:txBody>
      </p:sp>
      <p:sp>
        <p:nvSpPr>
          <p:cNvPr id="920" name="Google Shape;920;p53"/>
          <p:cNvSpPr txBox="1"/>
          <p:nvPr/>
        </p:nvSpPr>
        <p:spPr>
          <a:xfrm>
            <a:off x="4286025" y="2287713"/>
            <a:ext cx="4380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...</a:t>
            </a:r>
            <a:endParaRPr/>
          </a:p>
        </p:txBody>
      </p:sp>
      <p:sp>
        <p:nvSpPr>
          <p:cNvPr id="921" name="Google Shape;921;p53"/>
          <p:cNvSpPr/>
          <p:nvPr/>
        </p:nvSpPr>
        <p:spPr>
          <a:xfrm>
            <a:off x="867150" y="1662938"/>
            <a:ext cx="7404300" cy="438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2" name="Google Shape;922;p53"/>
          <p:cNvSpPr txBox="1"/>
          <p:nvPr/>
        </p:nvSpPr>
        <p:spPr>
          <a:xfrm>
            <a:off x="849625" y="1286163"/>
            <a:ext cx="633300" cy="1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-5.4</a:t>
            </a:r>
            <a:endParaRPr/>
          </a:p>
        </p:txBody>
      </p:sp>
      <p:sp>
        <p:nvSpPr>
          <p:cNvPr id="923" name="Google Shape;923;p53"/>
          <p:cNvSpPr txBox="1"/>
          <p:nvPr/>
        </p:nvSpPr>
        <p:spPr>
          <a:xfrm>
            <a:off x="7728050" y="1286163"/>
            <a:ext cx="633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+4.5</a:t>
            </a:r>
            <a:endParaRPr/>
          </a:p>
        </p:txBody>
      </p:sp>
      <p:sp>
        <p:nvSpPr>
          <p:cNvPr id="924" name="Google Shape;924;p53"/>
          <p:cNvSpPr txBox="1"/>
          <p:nvPr/>
        </p:nvSpPr>
        <p:spPr>
          <a:xfrm>
            <a:off x="4497075" y="1286163"/>
            <a:ext cx="633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0.0</a:t>
            </a:r>
            <a:endParaRPr/>
          </a:p>
        </p:txBody>
      </p:sp>
      <p:sp>
        <p:nvSpPr>
          <p:cNvPr id="925" name="Google Shape;925;p53"/>
          <p:cNvSpPr/>
          <p:nvPr/>
        </p:nvSpPr>
        <p:spPr>
          <a:xfrm>
            <a:off x="1051150" y="1650738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6" name="Google Shape;926;p53"/>
          <p:cNvSpPr/>
          <p:nvPr/>
        </p:nvSpPr>
        <p:spPr>
          <a:xfrm>
            <a:off x="1962450" y="1650738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7" name="Google Shape;927;p53"/>
          <p:cNvSpPr/>
          <p:nvPr/>
        </p:nvSpPr>
        <p:spPr>
          <a:xfrm>
            <a:off x="2488200" y="1650738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8" name="Google Shape;928;p53"/>
          <p:cNvSpPr/>
          <p:nvPr/>
        </p:nvSpPr>
        <p:spPr>
          <a:xfrm>
            <a:off x="5993375" y="1636688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9" name="Google Shape;929;p53"/>
          <p:cNvSpPr/>
          <p:nvPr/>
        </p:nvSpPr>
        <p:spPr>
          <a:xfrm>
            <a:off x="6361400" y="1636688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0" name="Google Shape;930;p53"/>
          <p:cNvSpPr/>
          <p:nvPr/>
        </p:nvSpPr>
        <p:spPr>
          <a:xfrm>
            <a:off x="7447925" y="1636688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31" name="Google Shape;931;p53"/>
          <p:cNvCxnSpPr>
            <a:stCxn id="925" idx="4"/>
            <a:endCxn id="910" idx="0"/>
          </p:cNvCxnSpPr>
          <p:nvPr/>
        </p:nvCxnSpPr>
        <p:spPr>
          <a:xfrm>
            <a:off x="1099300" y="1747038"/>
            <a:ext cx="164700" cy="443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2" name="Google Shape;932;p53"/>
          <p:cNvCxnSpPr>
            <a:stCxn id="926" idx="4"/>
            <a:endCxn id="912" idx="0"/>
          </p:cNvCxnSpPr>
          <p:nvPr/>
        </p:nvCxnSpPr>
        <p:spPr>
          <a:xfrm>
            <a:off x="2010600" y="1747038"/>
            <a:ext cx="129600" cy="443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3" name="Google Shape;933;p53"/>
          <p:cNvCxnSpPr>
            <a:stCxn id="927" idx="4"/>
            <a:endCxn id="913" idx="0"/>
          </p:cNvCxnSpPr>
          <p:nvPr/>
        </p:nvCxnSpPr>
        <p:spPr>
          <a:xfrm>
            <a:off x="2536350" y="1747038"/>
            <a:ext cx="41700" cy="443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34" name="Google Shape;934;p53"/>
          <p:cNvSpPr/>
          <p:nvPr/>
        </p:nvSpPr>
        <p:spPr>
          <a:xfrm>
            <a:off x="2225313" y="1650738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35" name="Google Shape;935;p53"/>
          <p:cNvCxnSpPr>
            <a:stCxn id="934" idx="5"/>
            <a:endCxn id="912" idx="0"/>
          </p:cNvCxnSpPr>
          <p:nvPr/>
        </p:nvCxnSpPr>
        <p:spPr>
          <a:xfrm flipH="1">
            <a:off x="2140110" y="1732935"/>
            <a:ext cx="167400" cy="457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6" name="Google Shape;936;p53"/>
          <p:cNvCxnSpPr>
            <a:stCxn id="928" idx="4"/>
            <a:endCxn id="919" idx="0"/>
          </p:cNvCxnSpPr>
          <p:nvPr/>
        </p:nvCxnSpPr>
        <p:spPr>
          <a:xfrm>
            <a:off x="6041525" y="1732988"/>
            <a:ext cx="42300" cy="457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7" name="Google Shape;937;p53"/>
          <p:cNvCxnSpPr>
            <a:stCxn id="929" idx="4"/>
            <a:endCxn id="918" idx="0"/>
          </p:cNvCxnSpPr>
          <p:nvPr/>
        </p:nvCxnSpPr>
        <p:spPr>
          <a:xfrm>
            <a:off x="6409550" y="1732988"/>
            <a:ext cx="112200" cy="457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8" name="Google Shape;938;p53"/>
          <p:cNvCxnSpPr>
            <a:stCxn id="930" idx="4"/>
            <a:endCxn id="916" idx="0"/>
          </p:cNvCxnSpPr>
          <p:nvPr/>
        </p:nvCxnSpPr>
        <p:spPr>
          <a:xfrm flipH="1">
            <a:off x="7397975" y="1732988"/>
            <a:ext cx="98100" cy="457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39" name="Google Shape;939;p53"/>
          <p:cNvSpPr/>
          <p:nvPr/>
        </p:nvSpPr>
        <p:spPr>
          <a:xfrm>
            <a:off x="867150" y="3345313"/>
            <a:ext cx="7404300" cy="438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0" name="Google Shape;940;p53"/>
          <p:cNvSpPr/>
          <p:nvPr/>
        </p:nvSpPr>
        <p:spPr>
          <a:xfrm>
            <a:off x="1215900" y="3319063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1" name="Google Shape;941;p53"/>
          <p:cNvSpPr/>
          <p:nvPr/>
        </p:nvSpPr>
        <p:spPr>
          <a:xfrm>
            <a:off x="2091900" y="3319063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2" name="Google Shape;942;p53"/>
          <p:cNvSpPr/>
          <p:nvPr/>
        </p:nvSpPr>
        <p:spPr>
          <a:xfrm>
            <a:off x="2529900" y="3319063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3" name="Google Shape;943;p53"/>
          <p:cNvSpPr/>
          <p:nvPr/>
        </p:nvSpPr>
        <p:spPr>
          <a:xfrm>
            <a:off x="6035700" y="3319063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4" name="Google Shape;944;p53"/>
          <p:cNvSpPr/>
          <p:nvPr/>
        </p:nvSpPr>
        <p:spPr>
          <a:xfrm>
            <a:off x="6473700" y="3319063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5" name="Google Shape;945;p53"/>
          <p:cNvSpPr/>
          <p:nvPr/>
        </p:nvSpPr>
        <p:spPr>
          <a:xfrm>
            <a:off x="7349700" y="3319063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46" name="Google Shape;946;p53"/>
          <p:cNvCxnSpPr>
            <a:stCxn id="910" idx="2"/>
            <a:endCxn id="940" idx="0"/>
          </p:cNvCxnSpPr>
          <p:nvPr/>
        </p:nvCxnSpPr>
        <p:spPr>
          <a:xfrm>
            <a:off x="1264050" y="2678338"/>
            <a:ext cx="0" cy="640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47" name="Google Shape;947;p53"/>
          <p:cNvCxnSpPr>
            <a:stCxn id="912" idx="2"/>
            <a:endCxn id="941" idx="0"/>
          </p:cNvCxnSpPr>
          <p:nvPr/>
        </p:nvCxnSpPr>
        <p:spPr>
          <a:xfrm>
            <a:off x="2140050" y="2678338"/>
            <a:ext cx="0" cy="640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48" name="Google Shape;948;p53"/>
          <p:cNvCxnSpPr>
            <a:stCxn id="913" idx="2"/>
            <a:endCxn id="942" idx="0"/>
          </p:cNvCxnSpPr>
          <p:nvPr/>
        </p:nvCxnSpPr>
        <p:spPr>
          <a:xfrm>
            <a:off x="2578050" y="2678338"/>
            <a:ext cx="0" cy="640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49" name="Google Shape;949;p53"/>
          <p:cNvCxnSpPr>
            <a:stCxn id="919" idx="2"/>
            <a:endCxn id="943" idx="0"/>
          </p:cNvCxnSpPr>
          <p:nvPr/>
        </p:nvCxnSpPr>
        <p:spPr>
          <a:xfrm>
            <a:off x="6083850" y="2678338"/>
            <a:ext cx="0" cy="640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50" name="Google Shape;950;p53"/>
          <p:cNvCxnSpPr>
            <a:stCxn id="918" idx="2"/>
            <a:endCxn id="944" idx="0"/>
          </p:cNvCxnSpPr>
          <p:nvPr/>
        </p:nvCxnSpPr>
        <p:spPr>
          <a:xfrm>
            <a:off x="6521850" y="2678338"/>
            <a:ext cx="0" cy="640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51" name="Google Shape;951;p53"/>
          <p:cNvCxnSpPr>
            <a:stCxn id="916" idx="2"/>
            <a:endCxn id="945" idx="0"/>
          </p:cNvCxnSpPr>
          <p:nvPr/>
        </p:nvCxnSpPr>
        <p:spPr>
          <a:xfrm>
            <a:off x="7397850" y="2678338"/>
            <a:ext cx="0" cy="640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52" name="Google Shape;952;p53"/>
          <p:cNvSpPr txBox="1"/>
          <p:nvPr/>
        </p:nvSpPr>
        <p:spPr>
          <a:xfrm>
            <a:off x="3918000" y="2157063"/>
            <a:ext cx="1414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8-bit encoding</a:t>
            </a:r>
            <a:endParaRPr/>
          </a:p>
        </p:txBody>
      </p:sp>
      <p:sp>
        <p:nvSpPr>
          <p:cNvPr id="953" name="Google Shape;953;p53"/>
          <p:cNvSpPr txBox="1"/>
          <p:nvPr/>
        </p:nvSpPr>
        <p:spPr>
          <a:xfrm>
            <a:off x="1702225" y="1265188"/>
            <a:ext cx="2278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Original 32-bit float values</a:t>
            </a:r>
            <a:endParaRPr/>
          </a:p>
        </p:txBody>
      </p:sp>
      <p:sp>
        <p:nvSpPr>
          <p:cNvPr id="954" name="Google Shape;954;p53"/>
          <p:cNvSpPr txBox="1"/>
          <p:nvPr/>
        </p:nvSpPr>
        <p:spPr>
          <a:xfrm>
            <a:off x="1702225" y="3484713"/>
            <a:ext cx="3021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6"/>
                </a:solidFill>
              </a:rPr>
              <a:t>Reconstructed 32-bit float values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955" name="Google Shape;955;p53"/>
          <p:cNvSpPr txBox="1"/>
          <p:nvPr/>
        </p:nvSpPr>
        <p:spPr>
          <a:xfrm>
            <a:off x="782650" y="2892938"/>
            <a:ext cx="633300" cy="1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-5.4</a:t>
            </a:r>
            <a:endParaRPr/>
          </a:p>
        </p:txBody>
      </p:sp>
      <p:sp>
        <p:nvSpPr>
          <p:cNvPr id="956" name="Google Shape;956;p53"/>
          <p:cNvSpPr txBox="1"/>
          <p:nvPr/>
        </p:nvSpPr>
        <p:spPr>
          <a:xfrm>
            <a:off x="4452300" y="2907038"/>
            <a:ext cx="633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0.0</a:t>
            </a:r>
            <a:endParaRPr/>
          </a:p>
        </p:txBody>
      </p:sp>
      <p:sp>
        <p:nvSpPr>
          <p:cNvPr id="957" name="Google Shape;957;p53"/>
          <p:cNvSpPr txBox="1"/>
          <p:nvPr/>
        </p:nvSpPr>
        <p:spPr>
          <a:xfrm>
            <a:off x="7728050" y="2907038"/>
            <a:ext cx="633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+4.5</a:t>
            </a:r>
            <a:endParaRPr/>
          </a:p>
        </p:txBody>
      </p:sp>
      <p:sp>
        <p:nvSpPr>
          <p:cNvPr id="958" name="Google Shape;958;p53"/>
          <p:cNvSpPr/>
          <p:nvPr/>
        </p:nvSpPr>
        <p:spPr>
          <a:xfrm>
            <a:off x="784050" y="1230075"/>
            <a:ext cx="633300" cy="2369400"/>
          </a:xfrm>
          <a:prstGeom prst="roundRect">
            <a:avLst>
              <a:gd fmla="val 0" name="adj"/>
            </a:avLst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9" name="Google Shape;959;p53"/>
          <p:cNvSpPr/>
          <p:nvPr/>
        </p:nvSpPr>
        <p:spPr>
          <a:xfrm>
            <a:off x="1866050" y="1230075"/>
            <a:ext cx="569100" cy="2369400"/>
          </a:xfrm>
          <a:prstGeom prst="roundRect">
            <a:avLst>
              <a:gd fmla="val 0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54"/>
          <p:cNvSpPr/>
          <p:nvPr/>
        </p:nvSpPr>
        <p:spPr>
          <a:xfrm>
            <a:off x="1045050" y="2190238"/>
            <a:ext cx="7009800" cy="48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5" name="Google Shape;965;p54"/>
          <p:cNvSpPr/>
          <p:nvPr/>
        </p:nvSpPr>
        <p:spPr>
          <a:xfrm>
            <a:off x="1045050" y="2190238"/>
            <a:ext cx="438000" cy="48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0</a:t>
            </a:r>
            <a:endParaRPr sz="1200"/>
          </a:p>
        </p:txBody>
      </p:sp>
      <p:sp>
        <p:nvSpPr>
          <p:cNvPr id="966" name="Google Shape;966;p54"/>
          <p:cNvSpPr/>
          <p:nvPr/>
        </p:nvSpPr>
        <p:spPr>
          <a:xfrm>
            <a:off x="1483050" y="2190238"/>
            <a:ext cx="438000" cy="48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1</a:t>
            </a:r>
            <a:endParaRPr sz="1200"/>
          </a:p>
        </p:txBody>
      </p:sp>
      <p:sp>
        <p:nvSpPr>
          <p:cNvPr id="967" name="Google Shape;967;p54"/>
          <p:cNvSpPr/>
          <p:nvPr/>
        </p:nvSpPr>
        <p:spPr>
          <a:xfrm>
            <a:off x="1921050" y="2190238"/>
            <a:ext cx="438000" cy="48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</a:t>
            </a:r>
            <a:endParaRPr sz="1200"/>
          </a:p>
        </p:txBody>
      </p:sp>
      <p:sp>
        <p:nvSpPr>
          <p:cNvPr id="968" name="Google Shape;968;p54"/>
          <p:cNvSpPr/>
          <p:nvPr/>
        </p:nvSpPr>
        <p:spPr>
          <a:xfrm>
            <a:off x="2359050" y="2190238"/>
            <a:ext cx="438000" cy="48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3</a:t>
            </a:r>
            <a:endParaRPr sz="1200"/>
          </a:p>
        </p:txBody>
      </p:sp>
      <p:sp>
        <p:nvSpPr>
          <p:cNvPr id="969" name="Google Shape;969;p54"/>
          <p:cNvSpPr/>
          <p:nvPr/>
        </p:nvSpPr>
        <p:spPr>
          <a:xfrm>
            <a:off x="2797050" y="2190238"/>
            <a:ext cx="438000" cy="48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4</a:t>
            </a:r>
            <a:endParaRPr sz="1200"/>
          </a:p>
        </p:txBody>
      </p:sp>
      <p:sp>
        <p:nvSpPr>
          <p:cNvPr id="970" name="Google Shape;970;p54"/>
          <p:cNvSpPr/>
          <p:nvPr/>
        </p:nvSpPr>
        <p:spPr>
          <a:xfrm>
            <a:off x="7616850" y="2190238"/>
            <a:ext cx="438000" cy="48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255</a:t>
            </a:r>
            <a:endParaRPr sz="1200"/>
          </a:p>
        </p:txBody>
      </p:sp>
      <p:sp>
        <p:nvSpPr>
          <p:cNvPr id="971" name="Google Shape;971;p54"/>
          <p:cNvSpPr/>
          <p:nvPr/>
        </p:nvSpPr>
        <p:spPr>
          <a:xfrm>
            <a:off x="7178850" y="2190238"/>
            <a:ext cx="438000" cy="48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254</a:t>
            </a:r>
            <a:endParaRPr sz="1200"/>
          </a:p>
        </p:txBody>
      </p:sp>
      <p:sp>
        <p:nvSpPr>
          <p:cNvPr id="972" name="Google Shape;972;p54"/>
          <p:cNvSpPr/>
          <p:nvPr/>
        </p:nvSpPr>
        <p:spPr>
          <a:xfrm>
            <a:off x="6740850" y="2190238"/>
            <a:ext cx="438000" cy="48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253</a:t>
            </a:r>
            <a:endParaRPr sz="1200"/>
          </a:p>
        </p:txBody>
      </p:sp>
      <p:sp>
        <p:nvSpPr>
          <p:cNvPr id="973" name="Google Shape;973;p54"/>
          <p:cNvSpPr/>
          <p:nvPr/>
        </p:nvSpPr>
        <p:spPr>
          <a:xfrm>
            <a:off x="6302850" y="2190238"/>
            <a:ext cx="438000" cy="48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252</a:t>
            </a:r>
            <a:endParaRPr sz="1200"/>
          </a:p>
        </p:txBody>
      </p:sp>
      <p:sp>
        <p:nvSpPr>
          <p:cNvPr id="974" name="Google Shape;974;p54"/>
          <p:cNvSpPr/>
          <p:nvPr/>
        </p:nvSpPr>
        <p:spPr>
          <a:xfrm>
            <a:off x="5864850" y="2190238"/>
            <a:ext cx="438000" cy="48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251</a:t>
            </a:r>
            <a:endParaRPr sz="1200"/>
          </a:p>
        </p:txBody>
      </p:sp>
      <p:sp>
        <p:nvSpPr>
          <p:cNvPr id="975" name="Google Shape;975;p54"/>
          <p:cNvSpPr txBox="1"/>
          <p:nvPr/>
        </p:nvSpPr>
        <p:spPr>
          <a:xfrm>
            <a:off x="4286025" y="2287713"/>
            <a:ext cx="4380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...</a:t>
            </a:r>
            <a:endParaRPr/>
          </a:p>
        </p:txBody>
      </p:sp>
      <p:sp>
        <p:nvSpPr>
          <p:cNvPr id="976" name="Google Shape;976;p54"/>
          <p:cNvSpPr/>
          <p:nvPr/>
        </p:nvSpPr>
        <p:spPr>
          <a:xfrm>
            <a:off x="867150" y="1662938"/>
            <a:ext cx="7404300" cy="438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7" name="Google Shape;977;p54"/>
          <p:cNvSpPr txBox="1"/>
          <p:nvPr/>
        </p:nvSpPr>
        <p:spPr>
          <a:xfrm>
            <a:off x="849625" y="1286163"/>
            <a:ext cx="633300" cy="1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-5.4</a:t>
            </a:r>
            <a:endParaRPr/>
          </a:p>
        </p:txBody>
      </p:sp>
      <p:sp>
        <p:nvSpPr>
          <p:cNvPr id="978" name="Google Shape;978;p54"/>
          <p:cNvSpPr txBox="1"/>
          <p:nvPr/>
        </p:nvSpPr>
        <p:spPr>
          <a:xfrm>
            <a:off x="7728050" y="1286163"/>
            <a:ext cx="633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+4.5</a:t>
            </a:r>
            <a:endParaRPr/>
          </a:p>
        </p:txBody>
      </p:sp>
      <p:sp>
        <p:nvSpPr>
          <p:cNvPr id="979" name="Google Shape;979;p54"/>
          <p:cNvSpPr txBox="1"/>
          <p:nvPr/>
        </p:nvSpPr>
        <p:spPr>
          <a:xfrm>
            <a:off x="4497075" y="1286163"/>
            <a:ext cx="633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0.0</a:t>
            </a:r>
            <a:endParaRPr/>
          </a:p>
        </p:txBody>
      </p:sp>
      <p:sp>
        <p:nvSpPr>
          <p:cNvPr id="980" name="Google Shape;980;p54"/>
          <p:cNvSpPr/>
          <p:nvPr/>
        </p:nvSpPr>
        <p:spPr>
          <a:xfrm>
            <a:off x="1051150" y="1650738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1" name="Google Shape;981;p54"/>
          <p:cNvSpPr/>
          <p:nvPr/>
        </p:nvSpPr>
        <p:spPr>
          <a:xfrm>
            <a:off x="1962450" y="1650738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2" name="Google Shape;982;p54"/>
          <p:cNvSpPr/>
          <p:nvPr/>
        </p:nvSpPr>
        <p:spPr>
          <a:xfrm>
            <a:off x="2488200" y="1650738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3" name="Google Shape;983;p54"/>
          <p:cNvSpPr/>
          <p:nvPr/>
        </p:nvSpPr>
        <p:spPr>
          <a:xfrm>
            <a:off x="5993375" y="1636688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4" name="Google Shape;984;p54"/>
          <p:cNvSpPr/>
          <p:nvPr/>
        </p:nvSpPr>
        <p:spPr>
          <a:xfrm>
            <a:off x="6361400" y="1636688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5" name="Google Shape;985;p54"/>
          <p:cNvSpPr/>
          <p:nvPr/>
        </p:nvSpPr>
        <p:spPr>
          <a:xfrm>
            <a:off x="7447925" y="1636688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86" name="Google Shape;986;p54"/>
          <p:cNvCxnSpPr>
            <a:stCxn id="980" idx="4"/>
            <a:endCxn id="965" idx="0"/>
          </p:cNvCxnSpPr>
          <p:nvPr/>
        </p:nvCxnSpPr>
        <p:spPr>
          <a:xfrm>
            <a:off x="1099300" y="1747038"/>
            <a:ext cx="164700" cy="443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87" name="Google Shape;987;p54"/>
          <p:cNvCxnSpPr>
            <a:stCxn id="981" idx="4"/>
            <a:endCxn id="967" idx="0"/>
          </p:cNvCxnSpPr>
          <p:nvPr/>
        </p:nvCxnSpPr>
        <p:spPr>
          <a:xfrm>
            <a:off x="2010600" y="1747038"/>
            <a:ext cx="129600" cy="443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88" name="Google Shape;988;p54"/>
          <p:cNvCxnSpPr>
            <a:stCxn id="982" idx="4"/>
            <a:endCxn id="968" idx="0"/>
          </p:cNvCxnSpPr>
          <p:nvPr/>
        </p:nvCxnSpPr>
        <p:spPr>
          <a:xfrm>
            <a:off x="2536350" y="1747038"/>
            <a:ext cx="41700" cy="443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89" name="Google Shape;989;p54"/>
          <p:cNvSpPr/>
          <p:nvPr/>
        </p:nvSpPr>
        <p:spPr>
          <a:xfrm>
            <a:off x="2225313" y="1650738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90" name="Google Shape;990;p54"/>
          <p:cNvCxnSpPr>
            <a:stCxn id="989" idx="5"/>
            <a:endCxn id="967" idx="0"/>
          </p:cNvCxnSpPr>
          <p:nvPr/>
        </p:nvCxnSpPr>
        <p:spPr>
          <a:xfrm flipH="1">
            <a:off x="2140110" y="1732935"/>
            <a:ext cx="167400" cy="457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91" name="Google Shape;991;p54"/>
          <p:cNvCxnSpPr>
            <a:stCxn id="983" idx="4"/>
            <a:endCxn id="974" idx="0"/>
          </p:cNvCxnSpPr>
          <p:nvPr/>
        </p:nvCxnSpPr>
        <p:spPr>
          <a:xfrm>
            <a:off x="6041525" y="1732988"/>
            <a:ext cx="42300" cy="457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92" name="Google Shape;992;p54"/>
          <p:cNvCxnSpPr>
            <a:stCxn id="984" idx="4"/>
            <a:endCxn id="973" idx="0"/>
          </p:cNvCxnSpPr>
          <p:nvPr/>
        </p:nvCxnSpPr>
        <p:spPr>
          <a:xfrm>
            <a:off x="6409550" y="1732988"/>
            <a:ext cx="112200" cy="457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93" name="Google Shape;993;p54"/>
          <p:cNvCxnSpPr>
            <a:stCxn id="985" idx="4"/>
            <a:endCxn id="971" idx="0"/>
          </p:cNvCxnSpPr>
          <p:nvPr/>
        </p:nvCxnSpPr>
        <p:spPr>
          <a:xfrm flipH="1">
            <a:off x="7397975" y="1732988"/>
            <a:ext cx="98100" cy="457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94" name="Google Shape;994;p54"/>
          <p:cNvSpPr/>
          <p:nvPr/>
        </p:nvSpPr>
        <p:spPr>
          <a:xfrm>
            <a:off x="867150" y="3345313"/>
            <a:ext cx="7404300" cy="438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5" name="Google Shape;995;p54"/>
          <p:cNvSpPr/>
          <p:nvPr/>
        </p:nvSpPr>
        <p:spPr>
          <a:xfrm>
            <a:off x="1215900" y="3319063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6" name="Google Shape;996;p54"/>
          <p:cNvSpPr/>
          <p:nvPr/>
        </p:nvSpPr>
        <p:spPr>
          <a:xfrm>
            <a:off x="2091900" y="3319063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7" name="Google Shape;997;p54"/>
          <p:cNvSpPr/>
          <p:nvPr/>
        </p:nvSpPr>
        <p:spPr>
          <a:xfrm>
            <a:off x="2529900" y="3319063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8" name="Google Shape;998;p54"/>
          <p:cNvSpPr/>
          <p:nvPr/>
        </p:nvSpPr>
        <p:spPr>
          <a:xfrm>
            <a:off x="6035700" y="3319063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9" name="Google Shape;999;p54"/>
          <p:cNvSpPr/>
          <p:nvPr/>
        </p:nvSpPr>
        <p:spPr>
          <a:xfrm>
            <a:off x="6473700" y="3319063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0" name="Google Shape;1000;p54"/>
          <p:cNvSpPr/>
          <p:nvPr/>
        </p:nvSpPr>
        <p:spPr>
          <a:xfrm>
            <a:off x="7349700" y="3319063"/>
            <a:ext cx="96300" cy="963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01" name="Google Shape;1001;p54"/>
          <p:cNvCxnSpPr>
            <a:stCxn id="965" idx="2"/>
            <a:endCxn id="995" idx="0"/>
          </p:cNvCxnSpPr>
          <p:nvPr/>
        </p:nvCxnSpPr>
        <p:spPr>
          <a:xfrm>
            <a:off x="1264050" y="2678338"/>
            <a:ext cx="0" cy="640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02" name="Google Shape;1002;p54"/>
          <p:cNvCxnSpPr>
            <a:stCxn id="967" idx="2"/>
            <a:endCxn id="996" idx="0"/>
          </p:cNvCxnSpPr>
          <p:nvPr/>
        </p:nvCxnSpPr>
        <p:spPr>
          <a:xfrm>
            <a:off x="2140050" y="2678338"/>
            <a:ext cx="0" cy="640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03" name="Google Shape;1003;p54"/>
          <p:cNvCxnSpPr>
            <a:stCxn id="968" idx="2"/>
            <a:endCxn id="997" idx="0"/>
          </p:cNvCxnSpPr>
          <p:nvPr/>
        </p:nvCxnSpPr>
        <p:spPr>
          <a:xfrm>
            <a:off x="2578050" y="2678338"/>
            <a:ext cx="0" cy="640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04" name="Google Shape;1004;p54"/>
          <p:cNvCxnSpPr>
            <a:stCxn id="974" idx="2"/>
            <a:endCxn id="998" idx="0"/>
          </p:cNvCxnSpPr>
          <p:nvPr/>
        </p:nvCxnSpPr>
        <p:spPr>
          <a:xfrm>
            <a:off x="6083850" y="2678338"/>
            <a:ext cx="0" cy="640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05" name="Google Shape;1005;p54"/>
          <p:cNvCxnSpPr>
            <a:stCxn id="973" idx="2"/>
            <a:endCxn id="999" idx="0"/>
          </p:cNvCxnSpPr>
          <p:nvPr/>
        </p:nvCxnSpPr>
        <p:spPr>
          <a:xfrm>
            <a:off x="6521850" y="2678338"/>
            <a:ext cx="0" cy="640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06" name="Google Shape;1006;p54"/>
          <p:cNvCxnSpPr>
            <a:stCxn id="971" idx="2"/>
            <a:endCxn id="1000" idx="0"/>
          </p:cNvCxnSpPr>
          <p:nvPr/>
        </p:nvCxnSpPr>
        <p:spPr>
          <a:xfrm>
            <a:off x="7397850" y="2678338"/>
            <a:ext cx="0" cy="640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07" name="Google Shape;1007;p54"/>
          <p:cNvSpPr txBox="1"/>
          <p:nvPr/>
        </p:nvSpPr>
        <p:spPr>
          <a:xfrm>
            <a:off x="3918000" y="2157063"/>
            <a:ext cx="1414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8-bit encoding</a:t>
            </a:r>
            <a:endParaRPr/>
          </a:p>
        </p:txBody>
      </p:sp>
      <p:sp>
        <p:nvSpPr>
          <p:cNvPr id="1008" name="Google Shape;1008;p54"/>
          <p:cNvSpPr txBox="1"/>
          <p:nvPr/>
        </p:nvSpPr>
        <p:spPr>
          <a:xfrm>
            <a:off x="1702225" y="1265188"/>
            <a:ext cx="2278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Original 32-bit float values</a:t>
            </a:r>
            <a:endParaRPr/>
          </a:p>
        </p:txBody>
      </p:sp>
      <p:sp>
        <p:nvSpPr>
          <p:cNvPr id="1009" name="Google Shape;1009;p54"/>
          <p:cNvSpPr txBox="1"/>
          <p:nvPr/>
        </p:nvSpPr>
        <p:spPr>
          <a:xfrm>
            <a:off x="1702225" y="3484713"/>
            <a:ext cx="3021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6"/>
                </a:solidFill>
              </a:rPr>
              <a:t>Reconstructed 32-bit float values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1010" name="Google Shape;1010;p54"/>
          <p:cNvSpPr txBox="1"/>
          <p:nvPr/>
        </p:nvSpPr>
        <p:spPr>
          <a:xfrm>
            <a:off x="782650" y="2892938"/>
            <a:ext cx="633300" cy="1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-5.4</a:t>
            </a:r>
            <a:endParaRPr/>
          </a:p>
        </p:txBody>
      </p:sp>
      <p:sp>
        <p:nvSpPr>
          <p:cNvPr id="1011" name="Google Shape;1011;p54"/>
          <p:cNvSpPr txBox="1"/>
          <p:nvPr/>
        </p:nvSpPr>
        <p:spPr>
          <a:xfrm>
            <a:off x="4452300" y="2907038"/>
            <a:ext cx="633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0.0</a:t>
            </a:r>
            <a:endParaRPr/>
          </a:p>
        </p:txBody>
      </p:sp>
      <p:sp>
        <p:nvSpPr>
          <p:cNvPr id="1012" name="Google Shape;1012;p54"/>
          <p:cNvSpPr txBox="1"/>
          <p:nvPr/>
        </p:nvSpPr>
        <p:spPr>
          <a:xfrm>
            <a:off x="7728050" y="2907038"/>
            <a:ext cx="633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+4.5</a:t>
            </a:r>
            <a:endParaRPr/>
          </a:p>
        </p:txBody>
      </p:sp>
      <p:sp>
        <p:nvSpPr>
          <p:cNvPr id="1013" name="Google Shape;1013;p54"/>
          <p:cNvSpPr/>
          <p:nvPr/>
        </p:nvSpPr>
        <p:spPr>
          <a:xfrm>
            <a:off x="784050" y="1230075"/>
            <a:ext cx="633300" cy="2369400"/>
          </a:xfrm>
          <a:prstGeom prst="roundRect">
            <a:avLst>
              <a:gd fmla="val 0" name="adj"/>
            </a:avLst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4" name="Google Shape;1014;p54"/>
          <p:cNvSpPr/>
          <p:nvPr/>
        </p:nvSpPr>
        <p:spPr>
          <a:xfrm>
            <a:off x="1866050" y="1230075"/>
            <a:ext cx="569100" cy="2369400"/>
          </a:xfrm>
          <a:prstGeom prst="roundRect">
            <a:avLst>
              <a:gd fmla="val 0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5" name="Google Shape;1015;p54"/>
          <p:cNvSpPr/>
          <p:nvPr/>
        </p:nvSpPr>
        <p:spPr>
          <a:xfrm>
            <a:off x="7132908" y="1230075"/>
            <a:ext cx="540000" cy="2369400"/>
          </a:xfrm>
          <a:prstGeom prst="roundRect">
            <a:avLst>
              <a:gd fmla="val 0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55"/>
          <p:cNvSpPr/>
          <p:nvPr/>
        </p:nvSpPr>
        <p:spPr>
          <a:xfrm>
            <a:off x="2832301" y="1396400"/>
            <a:ext cx="3479400" cy="774900"/>
          </a:xfrm>
          <a:prstGeom prst="roundRect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Quantization</a:t>
            </a:r>
            <a:endParaRPr b="1" sz="18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56"/>
          <p:cNvSpPr/>
          <p:nvPr/>
        </p:nvSpPr>
        <p:spPr>
          <a:xfrm>
            <a:off x="5431800" y="2972300"/>
            <a:ext cx="1821000" cy="774900"/>
          </a:xfrm>
          <a:prstGeom prst="roundRect">
            <a:avLst>
              <a:gd fmla="val 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Quantization-aware Training</a:t>
            </a:r>
            <a:endParaRPr b="1" sz="13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26" name="Google Shape;1026;p56"/>
          <p:cNvSpPr/>
          <p:nvPr/>
        </p:nvSpPr>
        <p:spPr>
          <a:xfrm>
            <a:off x="1891200" y="2972300"/>
            <a:ext cx="1821000" cy="774900"/>
          </a:xfrm>
          <a:prstGeom prst="roundRect">
            <a:avLst>
              <a:gd fmla="val 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Post-training Quantization</a:t>
            </a:r>
            <a:endParaRPr b="1" sz="13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27" name="Google Shape;1027;p56"/>
          <p:cNvSpPr/>
          <p:nvPr/>
        </p:nvSpPr>
        <p:spPr>
          <a:xfrm>
            <a:off x="2832301" y="1396400"/>
            <a:ext cx="3479400" cy="774900"/>
          </a:xfrm>
          <a:prstGeom prst="roundRect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Quantization</a:t>
            </a:r>
            <a:endParaRPr b="1" sz="18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1028" name="Google Shape;1028;p56"/>
          <p:cNvCxnSpPr>
            <a:stCxn id="1027" idx="2"/>
            <a:endCxn id="1026" idx="0"/>
          </p:cNvCxnSpPr>
          <p:nvPr/>
        </p:nvCxnSpPr>
        <p:spPr>
          <a:xfrm rot="5400000">
            <a:off x="3286351" y="1686650"/>
            <a:ext cx="801000" cy="1770300"/>
          </a:xfrm>
          <a:prstGeom prst="bentConnector3">
            <a:avLst>
              <a:gd fmla="val 50001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29" name="Google Shape;1029;p56"/>
          <p:cNvCxnSpPr>
            <a:stCxn id="1027" idx="2"/>
            <a:endCxn id="1025" idx="0"/>
          </p:cNvCxnSpPr>
          <p:nvPr/>
        </p:nvCxnSpPr>
        <p:spPr>
          <a:xfrm flipH="1" rot="-5400000">
            <a:off x="5056651" y="1686650"/>
            <a:ext cx="801000" cy="1770300"/>
          </a:xfrm>
          <a:prstGeom prst="bentConnector3">
            <a:avLst>
              <a:gd fmla="val 50001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57"/>
          <p:cNvSpPr/>
          <p:nvPr/>
        </p:nvSpPr>
        <p:spPr>
          <a:xfrm>
            <a:off x="5431800" y="2972300"/>
            <a:ext cx="1821000" cy="774900"/>
          </a:xfrm>
          <a:prstGeom prst="roundRect">
            <a:avLst>
              <a:gd fmla="val 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Quantization-aware Training</a:t>
            </a:r>
            <a:endParaRPr b="1" sz="13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35" name="Google Shape;1035;p57"/>
          <p:cNvSpPr/>
          <p:nvPr/>
        </p:nvSpPr>
        <p:spPr>
          <a:xfrm>
            <a:off x="1891200" y="2972300"/>
            <a:ext cx="1821000" cy="774900"/>
          </a:xfrm>
          <a:prstGeom prst="roundRect">
            <a:avLst>
              <a:gd fmla="val 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Post-training Quantization</a:t>
            </a:r>
            <a:endParaRPr b="1" sz="13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36" name="Google Shape;1036;p57"/>
          <p:cNvSpPr/>
          <p:nvPr/>
        </p:nvSpPr>
        <p:spPr>
          <a:xfrm>
            <a:off x="2832301" y="1396400"/>
            <a:ext cx="3479400" cy="774900"/>
          </a:xfrm>
          <a:prstGeom prst="roundRect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Quantization</a:t>
            </a:r>
            <a:endParaRPr b="1" sz="18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1037" name="Google Shape;1037;p57"/>
          <p:cNvCxnSpPr>
            <a:stCxn id="1036" idx="2"/>
            <a:endCxn id="1035" idx="0"/>
          </p:cNvCxnSpPr>
          <p:nvPr/>
        </p:nvCxnSpPr>
        <p:spPr>
          <a:xfrm rot="5400000">
            <a:off x="3286351" y="1686650"/>
            <a:ext cx="801000" cy="1770300"/>
          </a:xfrm>
          <a:prstGeom prst="bentConnector3">
            <a:avLst>
              <a:gd fmla="val 50001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38" name="Google Shape;1038;p57"/>
          <p:cNvCxnSpPr>
            <a:stCxn id="1036" idx="2"/>
            <a:endCxn id="1034" idx="0"/>
          </p:cNvCxnSpPr>
          <p:nvPr/>
        </p:nvCxnSpPr>
        <p:spPr>
          <a:xfrm flipH="1" rot="-5400000">
            <a:off x="5056651" y="1686650"/>
            <a:ext cx="801000" cy="1770300"/>
          </a:xfrm>
          <a:prstGeom prst="bentConnector3">
            <a:avLst>
              <a:gd fmla="val 50001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58"/>
          <p:cNvSpPr/>
          <p:nvPr/>
        </p:nvSpPr>
        <p:spPr>
          <a:xfrm>
            <a:off x="3449086" y="3941675"/>
            <a:ext cx="1490400" cy="774900"/>
          </a:xfrm>
          <a:prstGeom prst="roundRect">
            <a:avLst>
              <a:gd fmla="val 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Quantized Inference Calculation</a:t>
            </a:r>
            <a:br>
              <a:rPr lang="en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</a:br>
            <a:r>
              <a:rPr lang="en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(</a:t>
            </a:r>
            <a:r>
              <a:rPr i="1" lang="en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for latency)</a:t>
            </a:r>
            <a:endParaRPr i="1" sz="10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44" name="Google Shape;1044;p58"/>
          <p:cNvSpPr/>
          <p:nvPr/>
        </p:nvSpPr>
        <p:spPr>
          <a:xfrm>
            <a:off x="663911" y="3941675"/>
            <a:ext cx="1490400" cy="774900"/>
          </a:xfrm>
          <a:prstGeom prst="roundRect">
            <a:avLst>
              <a:gd fmla="val 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Quantized Weight Compression</a:t>
            </a:r>
            <a:br>
              <a:rPr lang="en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</a:br>
            <a:r>
              <a:rPr lang="en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(</a:t>
            </a:r>
            <a:r>
              <a:rPr i="1" lang="en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for size)</a:t>
            </a:r>
            <a:endParaRPr i="1" sz="10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1045" name="Google Shape;1045;p58"/>
          <p:cNvCxnSpPr>
            <a:stCxn id="1046" idx="2"/>
            <a:endCxn id="1043" idx="0"/>
          </p:cNvCxnSpPr>
          <p:nvPr/>
        </p:nvCxnSpPr>
        <p:spPr>
          <a:xfrm>
            <a:off x="2703886" y="3192575"/>
            <a:ext cx="1490400" cy="749100"/>
          </a:xfrm>
          <a:prstGeom prst="bentConnector2">
            <a:avLst/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47" name="Google Shape;1047;p58"/>
          <p:cNvCxnSpPr>
            <a:stCxn id="1044" idx="0"/>
            <a:endCxn id="1046" idx="2"/>
          </p:cNvCxnSpPr>
          <p:nvPr/>
        </p:nvCxnSpPr>
        <p:spPr>
          <a:xfrm rot="-5400000">
            <a:off x="1779761" y="2821925"/>
            <a:ext cx="749100" cy="1490400"/>
          </a:xfrm>
          <a:prstGeom prst="bentConnector2">
            <a:avLst/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48" name="Google Shape;1048;p58"/>
          <p:cNvSpPr/>
          <p:nvPr/>
        </p:nvSpPr>
        <p:spPr>
          <a:xfrm>
            <a:off x="5431800" y="2057900"/>
            <a:ext cx="1821000" cy="774900"/>
          </a:xfrm>
          <a:prstGeom prst="roundRect">
            <a:avLst>
              <a:gd fmla="val 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Quantization-aware Training</a:t>
            </a:r>
            <a:endParaRPr b="1" sz="13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49" name="Google Shape;1049;p58"/>
          <p:cNvSpPr/>
          <p:nvPr/>
        </p:nvSpPr>
        <p:spPr>
          <a:xfrm>
            <a:off x="1891200" y="2057900"/>
            <a:ext cx="1821000" cy="774900"/>
          </a:xfrm>
          <a:prstGeom prst="roundRect">
            <a:avLst>
              <a:gd fmla="val 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Post-training Quantization</a:t>
            </a:r>
            <a:endParaRPr b="1" sz="13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50" name="Google Shape;1050;p58"/>
          <p:cNvSpPr/>
          <p:nvPr/>
        </p:nvSpPr>
        <p:spPr>
          <a:xfrm>
            <a:off x="2832301" y="482000"/>
            <a:ext cx="3479400" cy="774900"/>
          </a:xfrm>
          <a:prstGeom prst="roundRect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Quantization</a:t>
            </a:r>
            <a:endParaRPr b="1" sz="18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1051" name="Google Shape;1051;p58"/>
          <p:cNvCxnSpPr>
            <a:stCxn id="1050" idx="2"/>
            <a:endCxn id="1049" idx="0"/>
          </p:cNvCxnSpPr>
          <p:nvPr/>
        </p:nvCxnSpPr>
        <p:spPr>
          <a:xfrm rot="5400000">
            <a:off x="3286351" y="772250"/>
            <a:ext cx="801000" cy="1770300"/>
          </a:xfrm>
          <a:prstGeom prst="bentConnector3">
            <a:avLst>
              <a:gd fmla="val 50001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52" name="Google Shape;1052;p58"/>
          <p:cNvCxnSpPr>
            <a:stCxn id="1050" idx="2"/>
            <a:endCxn id="1048" idx="0"/>
          </p:cNvCxnSpPr>
          <p:nvPr/>
        </p:nvCxnSpPr>
        <p:spPr>
          <a:xfrm flipH="1" rot="-5400000">
            <a:off x="5056651" y="772250"/>
            <a:ext cx="801000" cy="1770300"/>
          </a:xfrm>
          <a:prstGeom prst="bentConnector3">
            <a:avLst>
              <a:gd fmla="val 50001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53" name="Google Shape;1053;p58"/>
          <p:cNvCxnSpPr>
            <a:stCxn id="1049" idx="2"/>
          </p:cNvCxnSpPr>
          <p:nvPr/>
        </p:nvCxnSpPr>
        <p:spPr>
          <a:xfrm>
            <a:off x="2801700" y="2832800"/>
            <a:ext cx="0" cy="37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59"/>
          <p:cNvSpPr/>
          <p:nvPr/>
        </p:nvSpPr>
        <p:spPr>
          <a:xfrm>
            <a:off x="702750" y="3687250"/>
            <a:ext cx="7996800" cy="10752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9" name="Google Shape;1059;p59"/>
          <p:cNvSpPr/>
          <p:nvPr/>
        </p:nvSpPr>
        <p:spPr>
          <a:xfrm>
            <a:off x="790225" y="2497675"/>
            <a:ext cx="5263500" cy="5010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0" name="Google Shape;1060;p59"/>
          <p:cNvSpPr txBox="1"/>
          <p:nvPr>
            <p:ph idx="1" type="body"/>
          </p:nvPr>
        </p:nvSpPr>
        <p:spPr>
          <a:xfrm>
            <a:off x="344500" y="1546975"/>
            <a:ext cx="8447700" cy="33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Decompress each weight value from </a:t>
            </a:r>
            <a:r>
              <a:rPr b="1" lang="en">
                <a:solidFill>
                  <a:srgbClr val="000000"/>
                </a:solidFill>
              </a:rPr>
              <a:t>8-bit integer</a:t>
            </a:r>
            <a:r>
              <a:rPr lang="en">
                <a:solidFill>
                  <a:srgbClr val="000000"/>
                </a:solidFill>
              </a:rPr>
              <a:t> into a </a:t>
            </a:r>
            <a:r>
              <a:rPr b="1" lang="en">
                <a:solidFill>
                  <a:srgbClr val="000000"/>
                </a:solidFill>
              </a:rPr>
              <a:t>fp32 floating-point</a:t>
            </a:r>
            <a:r>
              <a:rPr lang="en">
                <a:solidFill>
                  <a:srgbClr val="000000"/>
                </a:solidFill>
              </a:rPr>
              <a:t> value before multiplying it with the input value: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45720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output = … inputn * </a:t>
            </a:r>
            <a:r>
              <a:rPr b="1" lang="en" sz="1600">
                <a:solidFill>
                  <a:schemeClr val="accent3"/>
                </a:solidFill>
                <a:latin typeface="Courier New"/>
                <a:ea typeface="Courier New"/>
                <a:cs typeface="Courier New"/>
                <a:sym typeface="Courier New"/>
              </a:rPr>
              <a:t>decompress</a:t>
            </a:r>
            <a:r>
              <a:rPr b="1" lang="en" sz="1600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(q_weightn)</a:t>
            </a:r>
            <a:endParaRPr b="1" sz="1600">
              <a:solidFill>
                <a:schemeClr val="accent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Where:</a:t>
            </a:r>
            <a:b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3"/>
                </a:solidFill>
                <a:latin typeface="Courier New"/>
                <a:ea typeface="Courier New"/>
                <a:cs typeface="Courier New"/>
                <a:sym typeface="Courier New"/>
              </a:rPr>
              <a:t>decompress</a:t>
            </a:r>
            <a:r>
              <a:rPr b="1" lang="en" sz="1600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(quantized_code) {</a:t>
            </a:r>
            <a:endParaRPr b="1" sz="1600">
              <a:solidFill>
                <a:schemeClr val="accent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return float((quantized_code / 255.0) * (max - min)) + min;</a:t>
            </a:r>
            <a:endParaRPr b="1" sz="1600">
              <a:solidFill>
                <a:schemeClr val="accent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600">
              <a:solidFill>
                <a:schemeClr val="accent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1" name="Google Shape;1061;p59"/>
          <p:cNvSpPr/>
          <p:nvPr/>
        </p:nvSpPr>
        <p:spPr>
          <a:xfrm>
            <a:off x="3449086" y="360275"/>
            <a:ext cx="1490400" cy="774900"/>
          </a:xfrm>
          <a:prstGeom prst="roundRect">
            <a:avLst>
              <a:gd fmla="val 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Quantized Inference Calculation</a:t>
            </a:r>
            <a:br>
              <a:rPr lang="en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</a:br>
            <a:r>
              <a:rPr lang="en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(</a:t>
            </a:r>
            <a:r>
              <a:rPr i="1" lang="en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for latency)</a:t>
            </a:r>
            <a:endParaRPr i="1" sz="10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62" name="Google Shape;1062;p59"/>
          <p:cNvSpPr/>
          <p:nvPr/>
        </p:nvSpPr>
        <p:spPr>
          <a:xfrm>
            <a:off x="663911" y="360275"/>
            <a:ext cx="1490400" cy="774900"/>
          </a:xfrm>
          <a:prstGeom prst="roundRect">
            <a:avLst>
              <a:gd fmla="val 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Quantized Weight Compression</a:t>
            </a:r>
            <a:br>
              <a:rPr lang="en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</a:br>
            <a:r>
              <a:rPr lang="en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(</a:t>
            </a:r>
            <a:r>
              <a:rPr i="1" lang="en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for size)</a:t>
            </a:r>
            <a:endParaRPr i="1" sz="10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1063" name="Google Shape;1063;p59"/>
          <p:cNvCxnSpPr>
            <a:endCxn id="1061" idx="0"/>
          </p:cNvCxnSpPr>
          <p:nvPr/>
        </p:nvCxnSpPr>
        <p:spPr>
          <a:xfrm>
            <a:off x="2703886" y="-388825"/>
            <a:ext cx="1490400" cy="749100"/>
          </a:xfrm>
          <a:prstGeom prst="bentConnector2">
            <a:avLst/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64" name="Google Shape;1064;p59"/>
          <p:cNvCxnSpPr>
            <a:stCxn id="1062" idx="0"/>
          </p:cNvCxnSpPr>
          <p:nvPr/>
        </p:nvCxnSpPr>
        <p:spPr>
          <a:xfrm rot="-5400000">
            <a:off x="1779761" y="-759475"/>
            <a:ext cx="749100" cy="1490400"/>
          </a:xfrm>
          <a:prstGeom prst="bentConnector2">
            <a:avLst/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60"/>
          <p:cNvSpPr/>
          <p:nvPr/>
        </p:nvSpPr>
        <p:spPr>
          <a:xfrm>
            <a:off x="747900" y="2492075"/>
            <a:ext cx="7450800" cy="485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0" name="Google Shape;1070;p60"/>
          <p:cNvSpPr/>
          <p:nvPr/>
        </p:nvSpPr>
        <p:spPr>
          <a:xfrm>
            <a:off x="747900" y="3729600"/>
            <a:ext cx="3831000" cy="10752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1" name="Google Shape;1071;p60"/>
          <p:cNvSpPr txBox="1"/>
          <p:nvPr>
            <p:ph idx="1" type="body"/>
          </p:nvPr>
        </p:nvSpPr>
        <p:spPr>
          <a:xfrm>
            <a:off x="344500" y="1546975"/>
            <a:ext cx="8447700" cy="33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Imagine that we artificially </a:t>
            </a:r>
            <a:r>
              <a:rPr b="1" lang="en">
                <a:solidFill>
                  <a:srgbClr val="000000"/>
                </a:solidFill>
              </a:rPr>
              <a:t>reduce the precision</a:t>
            </a:r>
            <a:r>
              <a:rPr lang="en">
                <a:solidFill>
                  <a:srgbClr val="000000"/>
                </a:solidFill>
              </a:rPr>
              <a:t> of every input to the </a:t>
            </a:r>
            <a:r>
              <a:rPr b="1" i="1" lang="en">
                <a:solidFill>
                  <a:srgbClr val="000000"/>
                </a:solidFill>
              </a:rPr>
              <a:t>dot product</a:t>
            </a:r>
            <a:r>
              <a:rPr lang="en">
                <a:solidFill>
                  <a:srgbClr val="000000"/>
                </a:solidFill>
              </a:rPr>
              <a:t>, so that they’re no longer using the full range of a 32-bit float: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output = … </a:t>
            </a:r>
            <a:r>
              <a:rPr b="1" lang="en" sz="1600">
                <a:solidFill>
                  <a:schemeClr val="accent3"/>
                </a:solidFill>
                <a:latin typeface="Courier New"/>
                <a:ea typeface="Courier New"/>
                <a:cs typeface="Courier New"/>
                <a:sym typeface="Courier New"/>
              </a:rPr>
              <a:t>quantize</a:t>
            </a:r>
            <a:r>
              <a:rPr b="1" lang="en" sz="1600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(inputn, step) * </a:t>
            </a:r>
            <a:r>
              <a:rPr b="1" lang="en" sz="1600">
                <a:solidFill>
                  <a:schemeClr val="accent3"/>
                </a:solidFill>
                <a:latin typeface="Courier New"/>
                <a:ea typeface="Courier New"/>
                <a:cs typeface="Courier New"/>
                <a:sym typeface="Courier New"/>
              </a:rPr>
              <a:t>quantize</a:t>
            </a:r>
            <a:r>
              <a:rPr b="1" lang="en" sz="1600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(weightn, step)</a:t>
            </a:r>
            <a:endParaRPr b="1" sz="1600">
              <a:solidFill>
                <a:schemeClr val="accent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Where: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3"/>
                </a:solidFill>
                <a:latin typeface="Courier New"/>
                <a:ea typeface="Courier New"/>
                <a:cs typeface="Courier New"/>
                <a:sym typeface="Courier New"/>
              </a:rPr>
              <a:t>quantize</a:t>
            </a:r>
            <a:r>
              <a:rPr b="1" lang="en" sz="1600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(x, step) {</a:t>
            </a:r>
            <a:endParaRPr b="1" sz="1600">
              <a:solidFill>
                <a:schemeClr val="accent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 return round(x*step) / step;</a:t>
            </a:r>
            <a:endParaRPr b="1" sz="1600">
              <a:solidFill>
                <a:schemeClr val="accent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600">
              <a:solidFill>
                <a:schemeClr val="accent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2" name="Google Shape;1072;p60"/>
          <p:cNvSpPr/>
          <p:nvPr/>
        </p:nvSpPr>
        <p:spPr>
          <a:xfrm>
            <a:off x="3449086" y="360275"/>
            <a:ext cx="1490400" cy="774900"/>
          </a:xfrm>
          <a:prstGeom prst="roundRect">
            <a:avLst>
              <a:gd fmla="val 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Quantized Inference Calculation</a:t>
            </a:r>
            <a:br>
              <a:rPr lang="en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</a:br>
            <a:r>
              <a:rPr lang="en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(</a:t>
            </a:r>
            <a:r>
              <a:rPr i="1" lang="en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for latency)</a:t>
            </a:r>
            <a:endParaRPr i="1" sz="10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73" name="Google Shape;1073;p60"/>
          <p:cNvSpPr/>
          <p:nvPr/>
        </p:nvSpPr>
        <p:spPr>
          <a:xfrm>
            <a:off x="663911" y="360275"/>
            <a:ext cx="1490400" cy="774900"/>
          </a:xfrm>
          <a:prstGeom prst="roundRect">
            <a:avLst>
              <a:gd fmla="val 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Quantized Weight Compression</a:t>
            </a:r>
            <a:br>
              <a:rPr lang="en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</a:br>
            <a:r>
              <a:rPr lang="en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(</a:t>
            </a:r>
            <a:r>
              <a:rPr i="1" lang="en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for size)</a:t>
            </a:r>
            <a:endParaRPr i="1" sz="10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1074" name="Google Shape;1074;p60"/>
          <p:cNvCxnSpPr>
            <a:endCxn id="1072" idx="0"/>
          </p:cNvCxnSpPr>
          <p:nvPr/>
        </p:nvCxnSpPr>
        <p:spPr>
          <a:xfrm>
            <a:off x="2703886" y="-388825"/>
            <a:ext cx="1490400" cy="749100"/>
          </a:xfrm>
          <a:prstGeom prst="bentConnector2">
            <a:avLst/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75" name="Google Shape;1075;p60"/>
          <p:cNvCxnSpPr>
            <a:stCxn id="1073" idx="0"/>
          </p:cNvCxnSpPr>
          <p:nvPr/>
        </p:nvCxnSpPr>
        <p:spPr>
          <a:xfrm rot="-5400000">
            <a:off x="1779761" y="-759475"/>
            <a:ext cx="749100" cy="1490400"/>
          </a:xfrm>
          <a:prstGeom prst="bentConnector2">
            <a:avLst/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76" name="Google Shape;1076;p60"/>
          <p:cNvSpPr txBox="1"/>
          <p:nvPr/>
        </p:nvSpPr>
        <p:spPr>
          <a:xfrm>
            <a:off x="4910650" y="4024500"/>
            <a:ext cx="4014600" cy="48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000">
                <a:latin typeface="Google Sans"/>
                <a:ea typeface="Google Sans"/>
                <a:cs typeface="Google Sans"/>
                <a:sym typeface="Google Sans"/>
              </a:rPr>
              <a:t>e</a:t>
            </a:r>
            <a:r>
              <a:rPr b="1" lang="en" sz="1000">
                <a:latin typeface="Google Sans"/>
                <a:ea typeface="Google Sans"/>
                <a:cs typeface="Google Sans"/>
                <a:sym typeface="Google Sans"/>
              </a:rPr>
              <a:t>.g.,</a:t>
            </a:r>
            <a:r>
              <a:rPr lang="en" sz="1000">
                <a:latin typeface="Google Sans"/>
                <a:ea typeface="Google Sans"/>
                <a:cs typeface="Google Sans"/>
                <a:sym typeface="Google Sans"/>
              </a:rPr>
              <a:t>  quantize(3.14, 1.0) = 3.0 </a:t>
            </a:r>
            <a:r>
              <a:rPr i="1" lang="en" sz="1000">
                <a:latin typeface="Google Sans"/>
                <a:ea typeface="Google Sans"/>
                <a:cs typeface="Google Sans"/>
                <a:sym typeface="Google Sans"/>
              </a:rPr>
              <a:t>(rounding to nearest whole number)</a:t>
            </a:r>
            <a:br>
              <a:rPr lang="en" sz="1000">
                <a:latin typeface="Google Sans"/>
                <a:ea typeface="Google Sans"/>
                <a:cs typeface="Google Sans"/>
                <a:sym typeface="Google Sans"/>
              </a:rPr>
            </a:br>
            <a:r>
              <a:rPr lang="en" sz="1000">
                <a:latin typeface="Google Sans"/>
                <a:ea typeface="Google Sans"/>
                <a:cs typeface="Google Sans"/>
                <a:sym typeface="Google Sans"/>
              </a:rPr>
              <a:t>and quantize(3.14, 0.1) = 3.1 </a:t>
            </a:r>
            <a:r>
              <a:rPr b="1" lang="en" sz="1000">
                <a:latin typeface="Google Sans"/>
                <a:ea typeface="Google Sans"/>
                <a:cs typeface="Google Sans"/>
                <a:sym typeface="Google Sans"/>
              </a:rPr>
              <a:t>(rounding to nearest 1/10)</a:t>
            </a:r>
            <a:endParaRPr b="1" sz="800"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61"/>
          <p:cNvSpPr txBox="1"/>
          <p:nvPr>
            <p:ph type="title"/>
          </p:nvPr>
        </p:nvSpPr>
        <p:spPr>
          <a:xfrm>
            <a:off x="962188" y="2048788"/>
            <a:ext cx="7877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What</a:t>
            </a:r>
            <a:r>
              <a:rPr lang="en"/>
              <a:t> are the trade-offs?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62"/>
          <p:cNvSpPr txBox="1"/>
          <p:nvPr>
            <p:ph idx="1" type="body"/>
          </p:nvPr>
        </p:nvSpPr>
        <p:spPr>
          <a:xfrm>
            <a:off x="344500" y="1718700"/>
            <a:ext cx="3864600" cy="20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Quantization works well but performance but can suffer from </a:t>
            </a:r>
            <a:r>
              <a:rPr b="1" lang="en">
                <a:solidFill>
                  <a:schemeClr val="accent2"/>
                </a:solidFill>
              </a:rPr>
              <a:t>accuracy loss</a:t>
            </a:r>
            <a:r>
              <a:rPr lang="en">
                <a:solidFill>
                  <a:schemeClr val="dk1"/>
                </a:solidFill>
              </a:rPr>
              <a:t> during </a:t>
            </a:r>
            <a:r>
              <a:rPr b="1" i="1" lang="en">
                <a:solidFill>
                  <a:schemeClr val="accent1"/>
                </a:solidFill>
              </a:rPr>
              <a:t>inference</a:t>
            </a:r>
            <a:r>
              <a:rPr lang="en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87" name="Google Shape;1087;p62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Accuracy-Latency </a:t>
            </a:r>
            <a:r>
              <a:rPr b="1" lang="en"/>
              <a:t>Trade-off</a:t>
            </a:r>
            <a:endParaRPr b="1"/>
          </a:p>
        </p:txBody>
      </p:sp>
      <p:sp>
        <p:nvSpPr>
          <p:cNvPr id="1088" name="Google Shape;1088;p62"/>
          <p:cNvSpPr txBox="1"/>
          <p:nvPr>
            <p:ph idx="2" type="body"/>
          </p:nvPr>
        </p:nvSpPr>
        <p:spPr>
          <a:xfrm>
            <a:off x="344501" y="4743625"/>
            <a:ext cx="4345800" cy="3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</a:rPr>
              <a:t>Source: “Accuracy-latency tradeoff with MobileNets” Benoit et al.</a:t>
            </a:r>
            <a:endParaRPr sz="700">
              <a:solidFill>
                <a:schemeClr val="dk2"/>
              </a:solidFill>
            </a:endParaRPr>
          </a:p>
        </p:txBody>
      </p:sp>
      <p:pic>
        <p:nvPicPr>
          <p:cNvPr id="1089" name="Google Shape;1089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0600" y="1090925"/>
            <a:ext cx="3524226" cy="296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/>
        </p:nvSpPr>
        <p:spPr>
          <a:xfrm>
            <a:off x="859650" y="2439813"/>
            <a:ext cx="7424700" cy="8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Google Sans"/>
                <a:ea typeface="Google Sans"/>
                <a:cs typeface="Google Sans"/>
                <a:sym typeface="Google Sans"/>
              </a:rPr>
              <a:t>Quantization is an optimization that works by </a:t>
            </a:r>
            <a:r>
              <a:rPr b="1" lang="en" sz="17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reducing the precision</a:t>
            </a:r>
            <a:r>
              <a:rPr lang="en" sz="1700">
                <a:latin typeface="Google Sans"/>
                <a:ea typeface="Google Sans"/>
                <a:cs typeface="Google Sans"/>
                <a:sym typeface="Google Sans"/>
              </a:rPr>
              <a:t> of the numbers used to represent a model's parameters, which by default are 32-bit floating point numbers. This results in a </a:t>
            </a:r>
            <a:r>
              <a:rPr b="1" lang="en" sz="17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smaller model size</a:t>
            </a:r>
            <a:r>
              <a:rPr lang="en" sz="1700">
                <a:latin typeface="Google Sans"/>
                <a:ea typeface="Google Sans"/>
                <a:cs typeface="Google Sans"/>
                <a:sym typeface="Google Sans"/>
              </a:rPr>
              <a:t>, </a:t>
            </a:r>
            <a:r>
              <a:rPr b="1" lang="en" sz="17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better portability</a:t>
            </a:r>
            <a:r>
              <a:rPr lang="en" sz="1700">
                <a:latin typeface="Google Sans"/>
                <a:ea typeface="Google Sans"/>
                <a:cs typeface="Google Sans"/>
                <a:sym typeface="Google Sans"/>
              </a:rPr>
              <a:t> and </a:t>
            </a:r>
            <a:r>
              <a:rPr b="1" lang="en" sz="1700">
                <a:solidFill>
                  <a:schemeClr val="accent4"/>
                </a:solidFill>
                <a:latin typeface="Google Sans"/>
                <a:ea typeface="Google Sans"/>
                <a:cs typeface="Google Sans"/>
                <a:sym typeface="Google Sans"/>
              </a:rPr>
              <a:t>faster computation</a:t>
            </a:r>
            <a:r>
              <a:rPr lang="en" sz="1700">
                <a:latin typeface="Google Sans"/>
                <a:ea typeface="Google Sans"/>
                <a:cs typeface="Google Sans"/>
                <a:sym typeface="Google Sans"/>
              </a:rPr>
              <a:t>.</a:t>
            </a:r>
            <a:endParaRPr sz="17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43" name="Google Shape;143;p27"/>
          <p:cNvSpPr/>
          <p:nvPr/>
        </p:nvSpPr>
        <p:spPr>
          <a:xfrm>
            <a:off x="2832301" y="1396400"/>
            <a:ext cx="3479400" cy="774900"/>
          </a:xfrm>
          <a:prstGeom prst="roundRect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Quantization</a:t>
            </a:r>
            <a:endParaRPr b="1" sz="18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63"/>
          <p:cNvSpPr txBox="1"/>
          <p:nvPr>
            <p:ph idx="1" type="body"/>
          </p:nvPr>
        </p:nvSpPr>
        <p:spPr>
          <a:xfrm>
            <a:off x="344500" y="1718700"/>
            <a:ext cx="3864600" cy="20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Quantization works well but performance but can suffer from </a:t>
            </a:r>
            <a:r>
              <a:rPr b="1" lang="en">
                <a:solidFill>
                  <a:schemeClr val="accent2"/>
                </a:solidFill>
              </a:rPr>
              <a:t>accuracy loss</a:t>
            </a:r>
            <a:r>
              <a:rPr lang="en">
                <a:solidFill>
                  <a:schemeClr val="dk1"/>
                </a:solidFill>
              </a:rPr>
              <a:t> during </a:t>
            </a:r>
            <a:r>
              <a:rPr b="1" i="1" lang="en">
                <a:solidFill>
                  <a:schemeClr val="accent1"/>
                </a:solidFill>
              </a:rPr>
              <a:t>inference</a:t>
            </a:r>
            <a:r>
              <a:rPr lang="en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95" name="Google Shape;1095;p63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Accuracy-Latency </a:t>
            </a:r>
            <a:r>
              <a:rPr b="1" lang="en"/>
              <a:t>Trade-off</a:t>
            </a:r>
            <a:endParaRPr b="1"/>
          </a:p>
        </p:txBody>
      </p:sp>
      <p:sp>
        <p:nvSpPr>
          <p:cNvPr id="1096" name="Google Shape;1096;p63"/>
          <p:cNvSpPr txBox="1"/>
          <p:nvPr>
            <p:ph idx="2" type="body"/>
          </p:nvPr>
        </p:nvSpPr>
        <p:spPr>
          <a:xfrm>
            <a:off x="344501" y="4743625"/>
            <a:ext cx="4345800" cy="3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</a:rPr>
              <a:t>Source: “Accuracy-latency tradeoff with MobileNets” Benoit et al.</a:t>
            </a:r>
            <a:endParaRPr sz="700">
              <a:solidFill>
                <a:schemeClr val="dk2"/>
              </a:solidFill>
            </a:endParaRPr>
          </a:p>
        </p:txBody>
      </p:sp>
      <p:pic>
        <p:nvPicPr>
          <p:cNvPr id="1097" name="Google Shape;1097;p6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5120600" y="1090925"/>
            <a:ext cx="3524226" cy="296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8" name="Google Shape;1098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0600" y="1090925"/>
            <a:ext cx="3524226" cy="296163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23000"/>
              </a:srgbClr>
            </a:outerShdw>
          </a:effectLst>
        </p:spPr>
      </p:pic>
      <p:cxnSp>
        <p:nvCxnSpPr>
          <p:cNvPr id="1099" name="Google Shape;1099;p63"/>
          <p:cNvCxnSpPr/>
          <p:nvPr/>
        </p:nvCxnSpPr>
        <p:spPr>
          <a:xfrm flipH="1">
            <a:off x="8043200" y="1270000"/>
            <a:ext cx="388200" cy="708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17000"/>
              </a:srgbClr>
            </a:outerShdw>
          </a:effectLst>
        </p:spPr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3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64"/>
          <p:cNvSpPr txBox="1"/>
          <p:nvPr>
            <p:ph idx="1" type="body"/>
          </p:nvPr>
        </p:nvSpPr>
        <p:spPr>
          <a:xfrm>
            <a:off x="344500" y="1718700"/>
            <a:ext cx="3864600" cy="20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Quantization works well but performance but can suffer from </a:t>
            </a:r>
            <a:r>
              <a:rPr b="1" lang="en">
                <a:solidFill>
                  <a:schemeClr val="accent2"/>
                </a:solidFill>
              </a:rPr>
              <a:t>accuracy loss</a:t>
            </a:r>
            <a:r>
              <a:rPr lang="en">
                <a:solidFill>
                  <a:schemeClr val="dk1"/>
                </a:solidFill>
              </a:rPr>
              <a:t> during </a:t>
            </a:r>
            <a:r>
              <a:rPr b="1" i="1" lang="en">
                <a:solidFill>
                  <a:schemeClr val="accent1"/>
                </a:solidFill>
              </a:rPr>
              <a:t>inference</a:t>
            </a:r>
            <a:r>
              <a:rPr lang="en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05" name="Google Shape;1105;p64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Accuracy-Latency </a:t>
            </a:r>
            <a:r>
              <a:rPr b="1" lang="en"/>
              <a:t>Trade-off</a:t>
            </a:r>
            <a:endParaRPr b="1"/>
          </a:p>
        </p:txBody>
      </p:sp>
      <p:sp>
        <p:nvSpPr>
          <p:cNvPr id="1106" name="Google Shape;1106;p64"/>
          <p:cNvSpPr txBox="1"/>
          <p:nvPr>
            <p:ph idx="2" type="body"/>
          </p:nvPr>
        </p:nvSpPr>
        <p:spPr>
          <a:xfrm>
            <a:off x="344501" y="4743625"/>
            <a:ext cx="4345800" cy="3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</a:rPr>
              <a:t>Source: “Accuracy-latency tradeoff with MobileNets” Benoit et al.</a:t>
            </a:r>
            <a:endParaRPr sz="700">
              <a:solidFill>
                <a:schemeClr val="dk2"/>
              </a:solidFill>
            </a:endParaRPr>
          </a:p>
        </p:txBody>
      </p:sp>
      <p:pic>
        <p:nvPicPr>
          <p:cNvPr id="1107" name="Google Shape;1107;p64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5120600" y="1090925"/>
            <a:ext cx="3524226" cy="296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8" name="Google Shape;1108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0602" y="1090925"/>
            <a:ext cx="3524226" cy="296163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26000"/>
              </a:srgbClr>
            </a:outerShdw>
          </a:effectLst>
        </p:spPr>
      </p:pic>
      <p:cxnSp>
        <p:nvCxnSpPr>
          <p:cNvPr id="1109" name="Google Shape;1109;p64"/>
          <p:cNvCxnSpPr/>
          <p:nvPr/>
        </p:nvCxnSpPr>
        <p:spPr>
          <a:xfrm flipH="1">
            <a:off x="6102950" y="2822225"/>
            <a:ext cx="621000" cy="141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17000"/>
              </a:srgbClr>
            </a:outerShdw>
          </a:effectLst>
        </p:spPr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3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65"/>
          <p:cNvSpPr txBox="1"/>
          <p:nvPr>
            <p:ph idx="1" type="body"/>
          </p:nvPr>
        </p:nvSpPr>
        <p:spPr>
          <a:xfrm>
            <a:off x="344500" y="1718700"/>
            <a:ext cx="3864600" cy="20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Weights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Activations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Channels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Tensors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Layers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...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15" name="Google Shape;1115;p65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Quantizing </a:t>
            </a:r>
            <a:r>
              <a:rPr b="1" lang="en"/>
              <a:t>Other NN Parts</a:t>
            </a:r>
            <a:r>
              <a:rPr lang="en"/>
              <a:t>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6" name="Google Shape;1116;p65"/>
          <p:cNvSpPr txBox="1"/>
          <p:nvPr>
            <p:ph idx="1" type="body"/>
          </p:nvPr>
        </p:nvSpPr>
        <p:spPr>
          <a:xfrm>
            <a:off x="4972925" y="1853850"/>
            <a:ext cx="3864600" cy="143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Every network has </a:t>
            </a:r>
            <a:r>
              <a:rPr b="1" lang="en">
                <a:solidFill>
                  <a:schemeClr val="accent1"/>
                </a:solidFill>
              </a:rPr>
              <a:t>something unique</a:t>
            </a:r>
            <a:r>
              <a:rPr lang="en">
                <a:solidFill>
                  <a:schemeClr val="dk1"/>
                </a:solidFill>
              </a:rPr>
              <a:t> for it, so the degree to which you can quantize (e.g., weights, activations) </a:t>
            </a:r>
            <a:r>
              <a:rPr b="1" i="1" lang="en">
                <a:solidFill>
                  <a:schemeClr val="accent3"/>
                </a:solidFill>
              </a:rPr>
              <a:t>will vary</a:t>
            </a:r>
            <a:r>
              <a:rPr lang="en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66"/>
          <p:cNvSpPr txBox="1"/>
          <p:nvPr>
            <p:ph idx="1" type="body"/>
          </p:nvPr>
        </p:nvSpPr>
        <p:spPr>
          <a:xfrm>
            <a:off x="344500" y="1718700"/>
            <a:ext cx="3864600" cy="20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Weights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Activations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Channels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Tensors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Layers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...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22" name="Google Shape;1122;p66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Quantizing </a:t>
            </a:r>
            <a:r>
              <a:rPr b="1" lang="en"/>
              <a:t>Other NN Parts</a:t>
            </a:r>
            <a:r>
              <a:rPr lang="en"/>
              <a:t>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3" name="Google Shape;1123;p66"/>
          <p:cNvSpPr/>
          <p:nvPr/>
        </p:nvSpPr>
        <p:spPr>
          <a:xfrm>
            <a:off x="4917725" y="1457100"/>
            <a:ext cx="3901800" cy="22293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4" name="Google Shape;1124;p66"/>
          <p:cNvSpPr/>
          <p:nvPr/>
        </p:nvSpPr>
        <p:spPr>
          <a:xfrm rot="-5400000">
            <a:off x="5905957" y="3115364"/>
            <a:ext cx="346500" cy="346500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5" name="Google Shape;1125;p66"/>
          <p:cNvSpPr/>
          <p:nvPr/>
        </p:nvSpPr>
        <p:spPr>
          <a:xfrm rot="-5400000">
            <a:off x="5905957" y="2554124"/>
            <a:ext cx="346500" cy="346500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6" name="Google Shape;1126;p66"/>
          <p:cNvSpPr/>
          <p:nvPr/>
        </p:nvSpPr>
        <p:spPr>
          <a:xfrm rot="-5400000">
            <a:off x="5905957" y="1992883"/>
            <a:ext cx="346500" cy="346500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7" name="Google Shape;1127;p66"/>
          <p:cNvSpPr/>
          <p:nvPr/>
        </p:nvSpPr>
        <p:spPr>
          <a:xfrm rot="-5400000">
            <a:off x="6949398" y="2834767"/>
            <a:ext cx="346500" cy="346500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8" name="Google Shape;1128;p66"/>
          <p:cNvSpPr/>
          <p:nvPr/>
        </p:nvSpPr>
        <p:spPr>
          <a:xfrm rot="-5400000">
            <a:off x="6949398" y="2273526"/>
            <a:ext cx="346500" cy="346500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9" name="Google Shape;1129;p66"/>
          <p:cNvSpPr/>
          <p:nvPr/>
        </p:nvSpPr>
        <p:spPr>
          <a:xfrm rot="-5400000">
            <a:off x="7805310" y="2273546"/>
            <a:ext cx="346500" cy="346500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30" name="Google Shape;1130;p66"/>
          <p:cNvCxnSpPr>
            <a:stCxn id="1124" idx="4"/>
            <a:endCxn id="1127" idx="0"/>
          </p:cNvCxnSpPr>
          <p:nvPr/>
        </p:nvCxnSpPr>
        <p:spPr>
          <a:xfrm flipH="1" rot="10800000">
            <a:off x="6252457" y="3008114"/>
            <a:ext cx="696900" cy="28050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31" name="Google Shape;1131;p66"/>
          <p:cNvCxnSpPr>
            <a:stCxn id="1125" idx="4"/>
            <a:endCxn id="1128" idx="0"/>
          </p:cNvCxnSpPr>
          <p:nvPr/>
        </p:nvCxnSpPr>
        <p:spPr>
          <a:xfrm flipH="1" rot="10800000">
            <a:off x="6252457" y="2446874"/>
            <a:ext cx="696900" cy="28050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32" name="Google Shape;1132;p66"/>
          <p:cNvCxnSpPr>
            <a:stCxn id="1126" idx="4"/>
            <a:endCxn id="1127" idx="0"/>
          </p:cNvCxnSpPr>
          <p:nvPr/>
        </p:nvCxnSpPr>
        <p:spPr>
          <a:xfrm>
            <a:off x="6252457" y="2166133"/>
            <a:ext cx="696900" cy="84180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33" name="Google Shape;1133;p66"/>
          <p:cNvCxnSpPr>
            <a:stCxn id="1127" idx="4"/>
            <a:endCxn id="1129" idx="0"/>
          </p:cNvCxnSpPr>
          <p:nvPr/>
        </p:nvCxnSpPr>
        <p:spPr>
          <a:xfrm flipH="1" rot="10800000">
            <a:off x="7295898" y="2446717"/>
            <a:ext cx="509400" cy="56130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34" name="Google Shape;1134;p66"/>
          <p:cNvCxnSpPr>
            <a:stCxn id="1128" idx="4"/>
            <a:endCxn id="1129" idx="0"/>
          </p:cNvCxnSpPr>
          <p:nvPr/>
        </p:nvCxnSpPr>
        <p:spPr>
          <a:xfrm>
            <a:off x="7295898" y="2446776"/>
            <a:ext cx="509400" cy="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35" name="Google Shape;1135;p66"/>
          <p:cNvSpPr/>
          <p:nvPr/>
        </p:nvSpPr>
        <p:spPr>
          <a:xfrm rot="-5400000">
            <a:off x="7805310" y="2834775"/>
            <a:ext cx="346500" cy="346500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36" name="Google Shape;1136;p66"/>
          <p:cNvCxnSpPr>
            <a:stCxn id="1126" idx="4"/>
            <a:endCxn id="1128" idx="0"/>
          </p:cNvCxnSpPr>
          <p:nvPr/>
        </p:nvCxnSpPr>
        <p:spPr>
          <a:xfrm>
            <a:off x="6252457" y="2166133"/>
            <a:ext cx="696900" cy="28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37" name="Google Shape;1137;p66"/>
          <p:cNvCxnSpPr>
            <a:stCxn id="1127" idx="4"/>
            <a:endCxn id="1135" idx="0"/>
          </p:cNvCxnSpPr>
          <p:nvPr/>
        </p:nvCxnSpPr>
        <p:spPr>
          <a:xfrm>
            <a:off x="7295898" y="3008017"/>
            <a:ext cx="509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38" name="Google Shape;1138;p66"/>
          <p:cNvCxnSpPr>
            <a:endCxn id="1126" idx="0"/>
          </p:cNvCxnSpPr>
          <p:nvPr/>
        </p:nvCxnSpPr>
        <p:spPr>
          <a:xfrm>
            <a:off x="5197057" y="2159233"/>
            <a:ext cx="7089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39" name="Google Shape;1139;p66"/>
          <p:cNvCxnSpPr>
            <a:stCxn id="1129" idx="4"/>
          </p:cNvCxnSpPr>
          <p:nvPr/>
        </p:nvCxnSpPr>
        <p:spPr>
          <a:xfrm>
            <a:off x="8151810" y="2446796"/>
            <a:ext cx="409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40" name="Google Shape;1140;p66"/>
          <p:cNvCxnSpPr>
            <a:stCxn id="1135" idx="4"/>
          </p:cNvCxnSpPr>
          <p:nvPr/>
        </p:nvCxnSpPr>
        <p:spPr>
          <a:xfrm>
            <a:off x="8151810" y="3008025"/>
            <a:ext cx="409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41" name="Google Shape;1141;p66"/>
          <p:cNvCxnSpPr/>
          <p:nvPr/>
        </p:nvCxnSpPr>
        <p:spPr>
          <a:xfrm>
            <a:off x="5196682" y="2723908"/>
            <a:ext cx="7089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42" name="Google Shape;1142;p66"/>
          <p:cNvCxnSpPr/>
          <p:nvPr/>
        </p:nvCxnSpPr>
        <p:spPr>
          <a:xfrm>
            <a:off x="5197057" y="3288633"/>
            <a:ext cx="7089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43" name="Google Shape;1143;p66"/>
          <p:cNvSpPr txBox="1"/>
          <p:nvPr/>
        </p:nvSpPr>
        <p:spPr>
          <a:xfrm>
            <a:off x="5795250" y="1578325"/>
            <a:ext cx="567900" cy="19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latin typeface="Google Sans"/>
                <a:ea typeface="Google Sans"/>
                <a:cs typeface="Google Sans"/>
                <a:sym typeface="Google Sans"/>
              </a:rPr>
              <a:t>Layer 1</a:t>
            </a:r>
            <a:endParaRPr i="1" sz="9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44" name="Google Shape;1144;p66"/>
          <p:cNvSpPr txBox="1"/>
          <p:nvPr/>
        </p:nvSpPr>
        <p:spPr>
          <a:xfrm>
            <a:off x="6838700" y="1578325"/>
            <a:ext cx="567900" cy="19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latin typeface="Google Sans"/>
                <a:ea typeface="Google Sans"/>
                <a:cs typeface="Google Sans"/>
                <a:sym typeface="Google Sans"/>
              </a:rPr>
              <a:t>Layer 2</a:t>
            </a:r>
            <a:endParaRPr i="1" sz="9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45" name="Google Shape;1145;p66"/>
          <p:cNvSpPr txBox="1"/>
          <p:nvPr/>
        </p:nvSpPr>
        <p:spPr>
          <a:xfrm>
            <a:off x="7694600" y="1578325"/>
            <a:ext cx="567900" cy="19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latin typeface="Google Sans"/>
                <a:ea typeface="Google Sans"/>
                <a:cs typeface="Google Sans"/>
                <a:sym typeface="Google Sans"/>
              </a:rPr>
              <a:t>Layer 3</a:t>
            </a:r>
            <a:endParaRPr i="1" sz="9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46" name="Google Shape;1146;p66"/>
          <p:cNvSpPr txBox="1"/>
          <p:nvPr/>
        </p:nvSpPr>
        <p:spPr>
          <a:xfrm>
            <a:off x="6948288" y="2272463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b</a:t>
            </a:r>
            <a:r>
              <a:rPr baseline="30000"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endParaRPr baseline="-25000" sz="11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47" name="Google Shape;1147;p66"/>
          <p:cNvSpPr txBox="1"/>
          <p:nvPr/>
        </p:nvSpPr>
        <p:spPr>
          <a:xfrm>
            <a:off x="7054720" y="2368402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1</a:t>
            </a:r>
            <a:endParaRPr sz="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48" name="Google Shape;1148;p66"/>
          <p:cNvSpPr txBox="1"/>
          <p:nvPr/>
        </p:nvSpPr>
        <p:spPr>
          <a:xfrm>
            <a:off x="6946075" y="2831638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b</a:t>
            </a:r>
            <a:r>
              <a:rPr baseline="30000"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endParaRPr baseline="-25000" sz="11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49" name="Google Shape;1149;p66"/>
          <p:cNvSpPr txBox="1"/>
          <p:nvPr/>
        </p:nvSpPr>
        <p:spPr>
          <a:xfrm>
            <a:off x="7052508" y="2927577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endParaRPr sz="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50" name="Google Shape;1150;p66"/>
          <p:cNvSpPr txBox="1"/>
          <p:nvPr/>
        </p:nvSpPr>
        <p:spPr>
          <a:xfrm>
            <a:off x="7804188" y="2272463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b</a:t>
            </a:r>
            <a:r>
              <a:rPr baseline="30000"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3</a:t>
            </a:r>
            <a:endParaRPr baseline="-25000" sz="11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51" name="Google Shape;1151;p66"/>
          <p:cNvSpPr txBox="1"/>
          <p:nvPr/>
        </p:nvSpPr>
        <p:spPr>
          <a:xfrm>
            <a:off x="7910620" y="2368402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1</a:t>
            </a:r>
            <a:endParaRPr sz="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52" name="Google Shape;1152;p66"/>
          <p:cNvSpPr txBox="1"/>
          <p:nvPr/>
        </p:nvSpPr>
        <p:spPr>
          <a:xfrm>
            <a:off x="7801975" y="2831638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b</a:t>
            </a:r>
            <a:r>
              <a:rPr baseline="30000"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3</a:t>
            </a:r>
            <a:endParaRPr baseline="-25000" sz="11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53" name="Google Shape;1153;p66"/>
          <p:cNvSpPr txBox="1"/>
          <p:nvPr/>
        </p:nvSpPr>
        <p:spPr>
          <a:xfrm>
            <a:off x="7908408" y="2927577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endParaRPr sz="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54" name="Google Shape;1154;p66"/>
          <p:cNvSpPr txBox="1"/>
          <p:nvPr/>
        </p:nvSpPr>
        <p:spPr>
          <a:xfrm>
            <a:off x="6094303" y="1781964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a</a:t>
            </a:r>
            <a:r>
              <a:rPr baseline="30000" lang="en" sz="1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1</a:t>
            </a:r>
            <a:endParaRPr baseline="-25000" sz="11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55" name="Google Shape;1155;p66"/>
          <p:cNvSpPr txBox="1"/>
          <p:nvPr/>
        </p:nvSpPr>
        <p:spPr>
          <a:xfrm>
            <a:off x="6200735" y="1877904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1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56" name="Google Shape;1156;p66"/>
          <p:cNvSpPr txBox="1"/>
          <p:nvPr/>
        </p:nvSpPr>
        <p:spPr>
          <a:xfrm>
            <a:off x="6092090" y="2341139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a</a:t>
            </a:r>
            <a:r>
              <a:rPr baseline="30000" lang="en" sz="1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1</a:t>
            </a:r>
            <a:endParaRPr baseline="-25000" sz="11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57" name="Google Shape;1157;p66"/>
          <p:cNvSpPr txBox="1"/>
          <p:nvPr/>
        </p:nvSpPr>
        <p:spPr>
          <a:xfrm>
            <a:off x="6198523" y="2437079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58" name="Google Shape;1158;p66"/>
          <p:cNvSpPr txBox="1"/>
          <p:nvPr/>
        </p:nvSpPr>
        <p:spPr>
          <a:xfrm>
            <a:off x="6064203" y="2879601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a</a:t>
            </a:r>
            <a:r>
              <a:rPr baseline="30000" lang="en" sz="1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1</a:t>
            </a:r>
            <a:endParaRPr baseline="-25000" sz="11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59" name="Google Shape;1159;p66"/>
          <p:cNvSpPr txBox="1"/>
          <p:nvPr/>
        </p:nvSpPr>
        <p:spPr>
          <a:xfrm>
            <a:off x="6170635" y="2975541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3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60" name="Google Shape;1160;p66"/>
          <p:cNvSpPr txBox="1"/>
          <p:nvPr/>
        </p:nvSpPr>
        <p:spPr>
          <a:xfrm>
            <a:off x="7113904" y="2040851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a</a:t>
            </a:r>
            <a:r>
              <a:rPr baseline="30000" lang="en" sz="1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endParaRPr baseline="-25000" sz="11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61" name="Google Shape;1161;p66"/>
          <p:cNvSpPr txBox="1"/>
          <p:nvPr/>
        </p:nvSpPr>
        <p:spPr>
          <a:xfrm>
            <a:off x="7220337" y="2136791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1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62" name="Google Shape;1162;p66"/>
          <p:cNvSpPr txBox="1"/>
          <p:nvPr/>
        </p:nvSpPr>
        <p:spPr>
          <a:xfrm>
            <a:off x="7111692" y="2600026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a</a:t>
            </a:r>
            <a:r>
              <a:rPr baseline="30000" lang="en" sz="1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endParaRPr baseline="-25000" sz="11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63" name="Google Shape;1163;p66"/>
          <p:cNvSpPr txBox="1"/>
          <p:nvPr/>
        </p:nvSpPr>
        <p:spPr>
          <a:xfrm>
            <a:off x="7218125" y="2695966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64" name="Google Shape;1164;p66"/>
          <p:cNvSpPr txBox="1"/>
          <p:nvPr/>
        </p:nvSpPr>
        <p:spPr>
          <a:xfrm>
            <a:off x="7989632" y="2040839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a</a:t>
            </a:r>
            <a:r>
              <a:rPr baseline="30000" lang="en" sz="1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3</a:t>
            </a:r>
            <a:endParaRPr baseline="-25000" sz="11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65" name="Google Shape;1165;p66"/>
          <p:cNvSpPr txBox="1"/>
          <p:nvPr/>
        </p:nvSpPr>
        <p:spPr>
          <a:xfrm>
            <a:off x="8096064" y="2136779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1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66" name="Google Shape;1166;p66"/>
          <p:cNvSpPr txBox="1"/>
          <p:nvPr/>
        </p:nvSpPr>
        <p:spPr>
          <a:xfrm>
            <a:off x="7987419" y="2600014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a</a:t>
            </a:r>
            <a:r>
              <a:rPr baseline="30000" lang="en" sz="1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3</a:t>
            </a:r>
            <a:endParaRPr baseline="-25000" sz="11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67" name="Google Shape;1167;p66"/>
          <p:cNvSpPr txBox="1"/>
          <p:nvPr/>
        </p:nvSpPr>
        <p:spPr>
          <a:xfrm>
            <a:off x="8093852" y="2695954"/>
            <a:ext cx="244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68" name="Google Shape;1168;p66"/>
          <p:cNvSpPr txBox="1"/>
          <p:nvPr/>
        </p:nvSpPr>
        <p:spPr>
          <a:xfrm>
            <a:off x="6599282" y="2051251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w</a:t>
            </a:r>
            <a:r>
              <a:rPr baseline="30000" lang="en" sz="1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endParaRPr baseline="-25000" sz="11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69" name="Google Shape;1169;p66"/>
          <p:cNvSpPr txBox="1"/>
          <p:nvPr/>
        </p:nvSpPr>
        <p:spPr>
          <a:xfrm>
            <a:off x="6705727" y="2147200"/>
            <a:ext cx="277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1,1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70" name="Google Shape;1170;p66"/>
          <p:cNvSpPr txBox="1"/>
          <p:nvPr/>
        </p:nvSpPr>
        <p:spPr>
          <a:xfrm>
            <a:off x="6520752" y="2683667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w</a:t>
            </a:r>
            <a:r>
              <a:rPr baseline="30000" lang="en" sz="1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endParaRPr baseline="-25000" sz="11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71" name="Google Shape;1171;p66"/>
          <p:cNvSpPr txBox="1"/>
          <p:nvPr/>
        </p:nvSpPr>
        <p:spPr>
          <a:xfrm>
            <a:off x="6627200" y="2779625"/>
            <a:ext cx="3186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2,1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72" name="Google Shape;1172;p66"/>
          <p:cNvSpPr txBox="1"/>
          <p:nvPr/>
        </p:nvSpPr>
        <p:spPr>
          <a:xfrm>
            <a:off x="6643102" y="3034317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w</a:t>
            </a:r>
            <a:r>
              <a:rPr baseline="30000" lang="en" sz="1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endParaRPr baseline="-25000" sz="11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73" name="Google Shape;1173;p66"/>
          <p:cNvSpPr txBox="1"/>
          <p:nvPr/>
        </p:nvSpPr>
        <p:spPr>
          <a:xfrm>
            <a:off x="6749550" y="3130275"/>
            <a:ext cx="3186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2,3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74" name="Google Shape;1174;p66"/>
          <p:cNvSpPr txBox="1"/>
          <p:nvPr/>
        </p:nvSpPr>
        <p:spPr>
          <a:xfrm>
            <a:off x="6639736" y="2415429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w</a:t>
            </a:r>
            <a:r>
              <a:rPr baseline="30000" lang="en" sz="1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endParaRPr baseline="-25000" sz="11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75" name="Google Shape;1175;p66"/>
          <p:cNvSpPr txBox="1"/>
          <p:nvPr/>
        </p:nvSpPr>
        <p:spPr>
          <a:xfrm>
            <a:off x="6746185" y="2511388"/>
            <a:ext cx="3186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1,2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76" name="Google Shape;1176;p66"/>
          <p:cNvSpPr txBox="1"/>
          <p:nvPr/>
        </p:nvSpPr>
        <p:spPr>
          <a:xfrm>
            <a:off x="7474307" y="2129564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w</a:t>
            </a:r>
            <a:r>
              <a:rPr baseline="30000" lang="en" sz="1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3</a:t>
            </a:r>
            <a:endParaRPr baseline="-25000" sz="11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77" name="Google Shape;1177;p66"/>
          <p:cNvSpPr txBox="1"/>
          <p:nvPr/>
        </p:nvSpPr>
        <p:spPr>
          <a:xfrm>
            <a:off x="7580752" y="2225513"/>
            <a:ext cx="2775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1,1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78" name="Google Shape;1178;p66"/>
          <p:cNvSpPr txBox="1"/>
          <p:nvPr/>
        </p:nvSpPr>
        <p:spPr>
          <a:xfrm>
            <a:off x="7580779" y="2493103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w</a:t>
            </a:r>
            <a:r>
              <a:rPr baseline="30000" lang="en" sz="1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3</a:t>
            </a:r>
            <a:endParaRPr baseline="-25000" sz="11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79" name="Google Shape;1179;p66"/>
          <p:cNvSpPr txBox="1"/>
          <p:nvPr/>
        </p:nvSpPr>
        <p:spPr>
          <a:xfrm>
            <a:off x="7687227" y="2589061"/>
            <a:ext cx="3186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1,2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80" name="Google Shape;1180;p66"/>
          <p:cNvSpPr txBox="1"/>
          <p:nvPr/>
        </p:nvSpPr>
        <p:spPr>
          <a:xfrm>
            <a:off x="7484698" y="2933851"/>
            <a:ext cx="346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w</a:t>
            </a:r>
            <a:r>
              <a:rPr baseline="30000" lang="en" sz="1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3</a:t>
            </a:r>
            <a:endParaRPr baseline="-25000" sz="11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81" name="Google Shape;1181;p66"/>
          <p:cNvSpPr txBox="1"/>
          <p:nvPr/>
        </p:nvSpPr>
        <p:spPr>
          <a:xfrm>
            <a:off x="7591146" y="3029810"/>
            <a:ext cx="3186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2,2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67"/>
          <p:cNvSpPr txBox="1"/>
          <p:nvPr>
            <p:ph type="title"/>
          </p:nvPr>
        </p:nvSpPr>
        <p:spPr>
          <a:xfrm>
            <a:off x="962188" y="2048788"/>
            <a:ext cx="7877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 Summary… 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68"/>
          <p:cNvSpPr txBox="1"/>
          <p:nvPr>
            <p:ph idx="1" type="body"/>
          </p:nvPr>
        </p:nvSpPr>
        <p:spPr>
          <a:xfrm>
            <a:off x="344500" y="1546975"/>
            <a:ext cx="8447700" cy="33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Doing all calculations in eight-bit integers offers some compelling advantages: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accent1"/>
                </a:solidFill>
              </a:rPr>
              <a:t>Faster arithmetic.</a:t>
            </a:r>
            <a:r>
              <a:rPr lang="en">
                <a:solidFill>
                  <a:schemeClr val="dk1"/>
                </a:solidFill>
              </a:rPr>
              <a:t> You need a lot fewer gates to implement an eight-bit integer multiply-add than a 32-bit floating point operation.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92" name="Google Shape;1192;p68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C4043"/>
                </a:solidFill>
              </a:rPr>
              <a:t>Summary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69"/>
          <p:cNvSpPr txBox="1"/>
          <p:nvPr>
            <p:ph idx="1" type="body"/>
          </p:nvPr>
        </p:nvSpPr>
        <p:spPr>
          <a:xfrm>
            <a:off x="344500" y="1546975"/>
            <a:ext cx="8447700" cy="33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Doing all calculations in eight-bit integers offers some compelling advantages: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b="1" lang="en">
                <a:solidFill>
                  <a:schemeClr val="dk2"/>
                </a:solidFill>
              </a:rPr>
              <a:t>Faster arithmetic.</a:t>
            </a:r>
            <a:r>
              <a:rPr lang="en">
                <a:solidFill>
                  <a:schemeClr val="dk2"/>
                </a:solidFill>
              </a:rPr>
              <a:t> You need a lot fewer gates to implement an eight-bit integer multiply-add than a 32-bit floating point operation.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accent2"/>
                </a:solidFill>
              </a:rPr>
              <a:t>Lower memory demands.</a:t>
            </a:r>
            <a:r>
              <a:rPr b="1" lang="en">
                <a:solidFill>
                  <a:schemeClr val="dk1"/>
                </a:solidFill>
              </a:rPr>
              <a:t> </a:t>
            </a:r>
            <a:r>
              <a:rPr lang="en">
                <a:solidFill>
                  <a:schemeClr val="dk1"/>
                </a:solidFill>
              </a:rPr>
              <a:t>We’re only accessing eight bits instead of thirty-two, which reduces the load on the memory system by 75%.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98" name="Google Shape;1198;p69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C4043"/>
                </a:solidFill>
              </a:rPr>
              <a:t>Summary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70"/>
          <p:cNvSpPr txBox="1"/>
          <p:nvPr>
            <p:ph idx="1" type="body"/>
          </p:nvPr>
        </p:nvSpPr>
        <p:spPr>
          <a:xfrm>
            <a:off x="344500" y="1546975"/>
            <a:ext cx="8447700" cy="33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Doing all calculations in eight-bit integers offers some compelling advantages: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b="1" lang="en">
                <a:solidFill>
                  <a:schemeClr val="dk2"/>
                </a:solidFill>
              </a:rPr>
              <a:t>Faster arithmetic.</a:t>
            </a:r>
            <a:r>
              <a:rPr lang="en">
                <a:solidFill>
                  <a:schemeClr val="dk2"/>
                </a:solidFill>
              </a:rPr>
              <a:t> You need a lot fewer gates to implement an eight-bit integer multiply-add than a 32-bit floating point operation.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b="1" lang="en">
                <a:solidFill>
                  <a:schemeClr val="dk2"/>
                </a:solidFill>
              </a:rPr>
              <a:t>Lower memory demands. </a:t>
            </a:r>
            <a:r>
              <a:rPr lang="en">
                <a:solidFill>
                  <a:schemeClr val="dk2"/>
                </a:solidFill>
              </a:rPr>
              <a:t>We’re only accessing eight bits instead of thirty-two, which reduces the load on the memory system by 75%.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accent4"/>
                </a:solidFill>
              </a:rPr>
              <a:t>Reduced resource requirements.</a:t>
            </a:r>
            <a:r>
              <a:rPr b="1" lang="en">
                <a:solidFill>
                  <a:schemeClr val="dk1"/>
                </a:solidFill>
              </a:rPr>
              <a:t> </a:t>
            </a:r>
            <a:r>
              <a:rPr lang="en">
                <a:solidFill>
                  <a:schemeClr val="dk1"/>
                </a:solidFill>
              </a:rPr>
              <a:t>Many low-end microcontrollers and DSPs lack floating-point hardware, so avoiding floats increases portability.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04" name="Google Shape;1204;p70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C4043"/>
                </a:solidFill>
              </a:rPr>
              <a:t>Summary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8" name="Google Shape;148;p28"/>
          <p:cNvCxnSpPr/>
          <p:nvPr/>
        </p:nvCxnSpPr>
        <p:spPr>
          <a:xfrm>
            <a:off x="3897648" y="2200901"/>
            <a:ext cx="2304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9" name="Google Shape;149;p28"/>
          <p:cNvCxnSpPr/>
          <p:nvPr/>
        </p:nvCxnSpPr>
        <p:spPr>
          <a:xfrm>
            <a:off x="4012800" y="1726924"/>
            <a:ext cx="0" cy="30411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50" name="Google Shape;15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8714486" y="2153311"/>
            <a:ext cx="2772800" cy="111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8"/>
          <p:cNvSpPr/>
          <p:nvPr/>
        </p:nvSpPr>
        <p:spPr>
          <a:xfrm>
            <a:off x="3967718" y="2155818"/>
            <a:ext cx="90300" cy="9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2" name="Google Shape;152;p28"/>
          <p:cNvCxnSpPr/>
          <p:nvPr/>
        </p:nvCxnSpPr>
        <p:spPr>
          <a:xfrm>
            <a:off x="3897648" y="3247494"/>
            <a:ext cx="2304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3" name="Google Shape;153;p28"/>
          <p:cNvCxnSpPr/>
          <p:nvPr/>
        </p:nvCxnSpPr>
        <p:spPr>
          <a:xfrm>
            <a:off x="3897648" y="4324230"/>
            <a:ext cx="2304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4" name="Google Shape;154;p28"/>
          <p:cNvSpPr txBox="1"/>
          <p:nvPr/>
        </p:nvSpPr>
        <p:spPr>
          <a:xfrm>
            <a:off x="3482645" y="1289890"/>
            <a:ext cx="10602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float32</a:t>
            </a:r>
            <a:endParaRPr i="1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55" name="Google Shape;155;p28"/>
          <p:cNvSpPr/>
          <p:nvPr/>
        </p:nvSpPr>
        <p:spPr>
          <a:xfrm>
            <a:off x="3967718" y="2516769"/>
            <a:ext cx="90300" cy="9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8"/>
          <p:cNvSpPr/>
          <p:nvPr/>
        </p:nvSpPr>
        <p:spPr>
          <a:xfrm>
            <a:off x="3967718" y="2694565"/>
            <a:ext cx="90300" cy="9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8"/>
          <p:cNvSpPr/>
          <p:nvPr/>
        </p:nvSpPr>
        <p:spPr>
          <a:xfrm>
            <a:off x="3967718" y="3001114"/>
            <a:ext cx="90300" cy="9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8"/>
          <p:cNvSpPr/>
          <p:nvPr/>
        </p:nvSpPr>
        <p:spPr>
          <a:xfrm>
            <a:off x="3967718" y="3102724"/>
            <a:ext cx="90300" cy="9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8"/>
          <p:cNvSpPr/>
          <p:nvPr/>
        </p:nvSpPr>
        <p:spPr>
          <a:xfrm>
            <a:off x="3967718" y="3280767"/>
            <a:ext cx="90300" cy="9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8"/>
          <p:cNvSpPr/>
          <p:nvPr/>
        </p:nvSpPr>
        <p:spPr>
          <a:xfrm>
            <a:off x="3967718" y="3437653"/>
            <a:ext cx="90300" cy="9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8"/>
          <p:cNvSpPr/>
          <p:nvPr/>
        </p:nvSpPr>
        <p:spPr>
          <a:xfrm>
            <a:off x="3967718" y="3545175"/>
            <a:ext cx="90300" cy="9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8"/>
          <p:cNvSpPr/>
          <p:nvPr/>
        </p:nvSpPr>
        <p:spPr>
          <a:xfrm>
            <a:off x="3967718" y="3845055"/>
            <a:ext cx="90300" cy="9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8"/>
          <p:cNvSpPr/>
          <p:nvPr/>
        </p:nvSpPr>
        <p:spPr>
          <a:xfrm>
            <a:off x="3967718" y="4028471"/>
            <a:ext cx="90300" cy="9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8"/>
          <p:cNvSpPr txBox="1"/>
          <p:nvPr/>
        </p:nvSpPr>
        <p:spPr>
          <a:xfrm>
            <a:off x="3544298" y="3080270"/>
            <a:ext cx="3123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 Medium"/>
                <a:ea typeface="Google Sans Medium"/>
                <a:cs typeface="Google Sans Medium"/>
                <a:sym typeface="Google Sans Medium"/>
              </a:rPr>
              <a:t>0</a:t>
            </a:r>
            <a:endParaRPr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165" name="Google Shape;165;p28"/>
          <p:cNvSpPr txBox="1"/>
          <p:nvPr/>
        </p:nvSpPr>
        <p:spPr>
          <a:xfrm>
            <a:off x="2886613" y="2033662"/>
            <a:ext cx="10110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 Medium"/>
                <a:ea typeface="Google Sans Medium"/>
                <a:cs typeface="Google Sans Medium"/>
                <a:sym typeface="Google Sans Medium"/>
              </a:rPr>
              <a:t>max(</a:t>
            </a:r>
            <a:r>
              <a:rPr lang="en" sz="1200">
                <a:latin typeface="Google Sans Medium"/>
                <a:ea typeface="Google Sans Medium"/>
                <a:cs typeface="Google Sans Medium"/>
                <a:sym typeface="Google Sans Medium"/>
              </a:rPr>
              <a:t>|x</a:t>
            </a:r>
            <a:r>
              <a:rPr baseline="-25000" lang="en" sz="1200">
                <a:latin typeface="Google Sans Medium"/>
                <a:ea typeface="Google Sans Medium"/>
                <a:cs typeface="Google Sans Medium"/>
                <a:sym typeface="Google Sans Medium"/>
              </a:rPr>
              <a:t>f</a:t>
            </a:r>
            <a:r>
              <a:rPr lang="en" sz="1200">
                <a:latin typeface="Google Sans Medium"/>
                <a:ea typeface="Google Sans Medium"/>
                <a:cs typeface="Google Sans Medium"/>
                <a:sym typeface="Google Sans Medium"/>
              </a:rPr>
              <a:t>|</a:t>
            </a:r>
            <a:r>
              <a:rPr lang="en">
                <a:latin typeface="Google Sans Medium"/>
                <a:ea typeface="Google Sans Medium"/>
                <a:cs typeface="Google Sans Medium"/>
                <a:sym typeface="Google Sans Medium"/>
              </a:rPr>
              <a:t>)</a:t>
            </a:r>
            <a:endParaRPr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166" name="Google Shape;166;p28"/>
          <p:cNvSpPr txBox="1"/>
          <p:nvPr/>
        </p:nvSpPr>
        <p:spPr>
          <a:xfrm>
            <a:off x="2911270" y="4156991"/>
            <a:ext cx="10110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 Medium"/>
                <a:ea typeface="Google Sans Medium"/>
                <a:cs typeface="Google Sans Medium"/>
                <a:sym typeface="Google Sans Medium"/>
              </a:rPr>
              <a:t>min(</a:t>
            </a:r>
            <a:r>
              <a:rPr lang="en" sz="1200">
                <a:latin typeface="Google Sans Medium"/>
                <a:ea typeface="Google Sans Medium"/>
                <a:cs typeface="Google Sans Medium"/>
                <a:sym typeface="Google Sans Medium"/>
              </a:rPr>
              <a:t>|x</a:t>
            </a:r>
            <a:r>
              <a:rPr baseline="-25000" lang="en" sz="1200">
                <a:latin typeface="Google Sans Medium"/>
                <a:ea typeface="Google Sans Medium"/>
                <a:cs typeface="Google Sans Medium"/>
                <a:sym typeface="Google Sans Medium"/>
              </a:rPr>
              <a:t>f</a:t>
            </a:r>
            <a:r>
              <a:rPr lang="en" sz="1200">
                <a:latin typeface="Google Sans Medium"/>
                <a:ea typeface="Google Sans Medium"/>
                <a:cs typeface="Google Sans Medium"/>
                <a:sym typeface="Google Sans Medium"/>
              </a:rPr>
              <a:t>|</a:t>
            </a:r>
            <a:r>
              <a:rPr lang="en">
                <a:latin typeface="Google Sans Medium"/>
                <a:ea typeface="Google Sans Medium"/>
                <a:cs typeface="Google Sans Medium"/>
                <a:sym typeface="Google Sans Medium"/>
              </a:rPr>
              <a:t>)</a:t>
            </a:r>
            <a:endParaRPr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cxnSp>
        <p:nvCxnSpPr>
          <p:cNvPr id="167" name="Google Shape;167;p28"/>
          <p:cNvCxnSpPr/>
          <p:nvPr/>
        </p:nvCxnSpPr>
        <p:spPr>
          <a:xfrm>
            <a:off x="5612179" y="2573180"/>
            <a:ext cx="2304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8" name="Google Shape;168;p28"/>
          <p:cNvCxnSpPr/>
          <p:nvPr/>
        </p:nvCxnSpPr>
        <p:spPr>
          <a:xfrm>
            <a:off x="5727332" y="2425556"/>
            <a:ext cx="0" cy="16437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9" name="Google Shape;169;p28"/>
          <p:cNvSpPr/>
          <p:nvPr/>
        </p:nvSpPr>
        <p:spPr>
          <a:xfrm>
            <a:off x="5682249" y="2528111"/>
            <a:ext cx="90300" cy="9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0" name="Google Shape;170;p28"/>
          <p:cNvCxnSpPr/>
          <p:nvPr/>
        </p:nvCxnSpPr>
        <p:spPr>
          <a:xfrm>
            <a:off x="5612179" y="3264706"/>
            <a:ext cx="2304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1" name="Google Shape;171;p28"/>
          <p:cNvCxnSpPr/>
          <p:nvPr/>
        </p:nvCxnSpPr>
        <p:spPr>
          <a:xfrm>
            <a:off x="5612179" y="3935234"/>
            <a:ext cx="2304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2" name="Google Shape;172;p28"/>
          <p:cNvSpPr/>
          <p:nvPr/>
        </p:nvSpPr>
        <p:spPr>
          <a:xfrm>
            <a:off x="5682249" y="2818364"/>
            <a:ext cx="90300" cy="9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8"/>
          <p:cNvSpPr/>
          <p:nvPr/>
        </p:nvSpPr>
        <p:spPr>
          <a:xfrm>
            <a:off x="5682249" y="2963283"/>
            <a:ext cx="90300" cy="9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8"/>
          <p:cNvSpPr/>
          <p:nvPr/>
        </p:nvSpPr>
        <p:spPr>
          <a:xfrm>
            <a:off x="5682249" y="3115311"/>
            <a:ext cx="90300" cy="9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8"/>
          <p:cNvSpPr/>
          <p:nvPr/>
        </p:nvSpPr>
        <p:spPr>
          <a:xfrm>
            <a:off x="5682249" y="3175826"/>
            <a:ext cx="90300" cy="9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8"/>
          <p:cNvSpPr/>
          <p:nvPr/>
        </p:nvSpPr>
        <p:spPr>
          <a:xfrm>
            <a:off x="5682249" y="3256883"/>
            <a:ext cx="90300" cy="9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8"/>
          <p:cNvSpPr/>
          <p:nvPr/>
        </p:nvSpPr>
        <p:spPr>
          <a:xfrm>
            <a:off x="5682249" y="3366098"/>
            <a:ext cx="90300" cy="9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8"/>
          <p:cNvSpPr/>
          <p:nvPr/>
        </p:nvSpPr>
        <p:spPr>
          <a:xfrm>
            <a:off x="5682249" y="3457181"/>
            <a:ext cx="90300" cy="9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8"/>
          <p:cNvSpPr/>
          <p:nvPr/>
        </p:nvSpPr>
        <p:spPr>
          <a:xfrm>
            <a:off x="5682249" y="3684732"/>
            <a:ext cx="90300" cy="9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8"/>
          <p:cNvSpPr/>
          <p:nvPr/>
        </p:nvSpPr>
        <p:spPr>
          <a:xfrm>
            <a:off x="5682249" y="3802396"/>
            <a:ext cx="90300" cy="9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8"/>
          <p:cNvSpPr txBox="1"/>
          <p:nvPr/>
        </p:nvSpPr>
        <p:spPr>
          <a:xfrm>
            <a:off x="5258829" y="3097482"/>
            <a:ext cx="3123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 Medium"/>
                <a:ea typeface="Google Sans Medium"/>
                <a:cs typeface="Google Sans Medium"/>
                <a:sym typeface="Google Sans Medium"/>
              </a:rPr>
              <a:t>0</a:t>
            </a:r>
            <a:endParaRPr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182" name="Google Shape;182;p28"/>
          <p:cNvSpPr txBox="1"/>
          <p:nvPr/>
        </p:nvSpPr>
        <p:spPr>
          <a:xfrm>
            <a:off x="5197176" y="1354717"/>
            <a:ext cx="10602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int8</a:t>
            </a:r>
            <a:endParaRPr i="1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183" name="Google Shape;183;p28"/>
          <p:cNvCxnSpPr/>
          <p:nvPr/>
        </p:nvCxnSpPr>
        <p:spPr>
          <a:xfrm>
            <a:off x="4123177" y="2204570"/>
            <a:ext cx="1473600" cy="368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84" name="Google Shape;184;p28"/>
          <p:cNvSpPr txBox="1"/>
          <p:nvPr/>
        </p:nvSpPr>
        <p:spPr>
          <a:xfrm>
            <a:off x="5025434" y="2394045"/>
            <a:ext cx="6195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 Medium"/>
                <a:ea typeface="Google Sans Medium"/>
                <a:cs typeface="Google Sans Medium"/>
                <a:sym typeface="Google Sans Medium"/>
              </a:rPr>
              <a:t>127</a:t>
            </a:r>
            <a:endParaRPr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cxnSp>
        <p:nvCxnSpPr>
          <p:cNvPr id="185" name="Google Shape;185;p28"/>
          <p:cNvCxnSpPr>
            <a:endCxn id="186" idx="3"/>
          </p:cNvCxnSpPr>
          <p:nvPr/>
        </p:nvCxnSpPr>
        <p:spPr>
          <a:xfrm flipH="1" rot="10800000">
            <a:off x="4111458" y="3935260"/>
            <a:ext cx="1500600" cy="396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86" name="Google Shape;186;p28"/>
          <p:cNvSpPr txBox="1"/>
          <p:nvPr/>
        </p:nvSpPr>
        <p:spPr>
          <a:xfrm>
            <a:off x="4992558" y="3768010"/>
            <a:ext cx="6195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 Medium"/>
                <a:ea typeface="Google Sans Medium"/>
                <a:cs typeface="Google Sans Medium"/>
                <a:sym typeface="Google Sans Medium"/>
              </a:rPr>
              <a:t>-128</a:t>
            </a:r>
            <a:endParaRPr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187" name="Google Shape;187;p28"/>
          <p:cNvSpPr txBox="1"/>
          <p:nvPr>
            <p:ph idx="4294967295"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C4043"/>
                </a:solidFill>
              </a:rPr>
              <a:t>Reducing the Precision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9"/>
          <p:cNvSpPr txBox="1"/>
          <p:nvPr>
            <p:ph type="title"/>
          </p:nvPr>
        </p:nvSpPr>
        <p:spPr>
          <a:xfrm>
            <a:off x="962188" y="2048788"/>
            <a:ext cx="7877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Why</a:t>
            </a:r>
            <a:r>
              <a:rPr lang="en"/>
              <a:t> do we Quantize?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/>
          <p:nvPr/>
        </p:nvSpPr>
        <p:spPr>
          <a:xfrm>
            <a:off x="5573248" y="2972221"/>
            <a:ext cx="1538100" cy="774900"/>
          </a:xfrm>
          <a:prstGeom prst="roundRect">
            <a:avLst>
              <a:gd fmla="val 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Portability</a:t>
            </a:r>
            <a:endParaRPr b="1" sz="13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98" name="Google Shape;198;p30"/>
          <p:cNvSpPr/>
          <p:nvPr/>
        </p:nvSpPr>
        <p:spPr>
          <a:xfrm>
            <a:off x="2032648" y="2972221"/>
            <a:ext cx="1538100" cy="774900"/>
          </a:xfrm>
          <a:prstGeom prst="roundRect">
            <a:avLst>
              <a:gd fmla="val 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Size</a:t>
            </a:r>
            <a:endParaRPr b="1" sz="13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99" name="Google Shape;199;p30"/>
          <p:cNvSpPr/>
          <p:nvPr/>
        </p:nvSpPr>
        <p:spPr>
          <a:xfrm>
            <a:off x="3802948" y="2972221"/>
            <a:ext cx="1538100" cy="774900"/>
          </a:xfrm>
          <a:prstGeom prst="roundRect">
            <a:avLst>
              <a:gd fmla="val 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Latency</a:t>
            </a:r>
            <a:endParaRPr b="1" sz="13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00" name="Google Shape;200;p30"/>
          <p:cNvSpPr/>
          <p:nvPr/>
        </p:nvSpPr>
        <p:spPr>
          <a:xfrm>
            <a:off x="2832301" y="1396400"/>
            <a:ext cx="3479400" cy="774900"/>
          </a:xfrm>
          <a:prstGeom prst="roundRect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Quantization</a:t>
            </a:r>
            <a:endParaRPr b="1" sz="18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201" name="Google Shape;201;p30"/>
          <p:cNvCxnSpPr>
            <a:stCxn id="200" idx="2"/>
            <a:endCxn id="198" idx="0"/>
          </p:cNvCxnSpPr>
          <p:nvPr/>
        </p:nvCxnSpPr>
        <p:spPr>
          <a:xfrm rot="5400000">
            <a:off x="3286351" y="1686650"/>
            <a:ext cx="801000" cy="1770300"/>
          </a:xfrm>
          <a:prstGeom prst="bentConnector3">
            <a:avLst>
              <a:gd fmla="val 49996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2" name="Google Shape;202;p30"/>
          <p:cNvCxnSpPr>
            <a:stCxn id="200" idx="2"/>
            <a:endCxn id="197" idx="0"/>
          </p:cNvCxnSpPr>
          <p:nvPr/>
        </p:nvCxnSpPr>
        <p:spPr>
          <a:xfrm flipH="1" rot="-5400000">
            <a:off x="5056651" y="1686650"/>
            <a:ext cx="801000" cy="1770300"/>
          </a:xfrm>
          <a:prstGeom prst="bentConnector3">
            <a:avLst>
              <a:gd fmla="val 49996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3" name="Google Shape;203;p30"/>
          <p:cNvCxnSpPr>
            <a:stCxn id="199" idx="0"/>
            <a:endCxn id="200" idx="2"/>
          </p:cNvCxnSpPr>
          <p:nvPr/>
        </p:nvCxnSpPr>
        <p:spPr>
          <a:xfrm rot="10800000">
            <a:off x="4571998" y="2171221"/>
            <a:ext cx="0" cy="80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1"/>
          <p:cNvSpPr/>
          <p:nvPr/>
        </p:nvSpPr>
        <p:spPr>
          <a:xfrm>
            <a:off x="5573248" y="2972221"/>
            <a:ext cx="1538100" cy="774900"/>
          </a:xfrm>
          <a:prstGeom prst="roundRect">
            <a:avLst>
              <a:gd fmla="val 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Portability</a:t>
            </a:r>
            <a:endParaRPr b="1" sz="13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09" name="Google Shape;209;p31"/>
          <p:cNvSpPr/>
          <p:nvPr/>
        </p:nvSpPr>
        <p:spPr>
          <a:xfrm>
            <a:off x="2032648" y="2972221"/>
            <a:ext cx="1538100" cy="774900"/>
          </a:xfrm>
          <a:prstGeom prst="roundRect">
            <a:avLst>
              <a:gd fmla="val 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Size</a:t>
            </a:r>
            <a:endParaRPr b="1" sz="13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10" name="Google Shape;210;p31"/>
          <p:cNvSpPr/>
          <p:nvPr/>
        </p:nvSpPr>
        <p:spPr>
          <a:xfrm>
            <a:off x="3802948" y="2972221"/>
            <a:ext cx="1538100" cy="774900"/>
          </a:xfrm>
          <a:prstGeom prst="roundRect">
            <a:avLst>
              <a:gd fmla="val 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Latency</a:t>
            </a:r>
            <a:endParaRPr b="1" sz="13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11" name="Google Shape;211;p31"/>
          <p:cNvSpPr/>
          <p:nvPr/>
        </p:nvSpPr>
        <p:spPr>
          <a:xfrm>
            <a:off x="2832301" y="1396400"/>
            <a:ext cx="3479400" cy="774900"/>
          </a:xfrm>
          <a:prstGeom prst="roundRect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Quantization</a:t>
            </a:r>
            <a:endParaRPr b="1" sz="18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212" name="Google Shape;212;p31"/>
          <p:cNvCxnSpPr>
            <a:stCxn id="211" idx="2"/>
            <a:endCxn id="209" idx="0"/>
          </p:cNvCxnSpPr>
          <p:nvPr/>
        </p:nvCxnSpPr>
        <p:spPr>
          <a:xfrm rot="5400000">
            <a:off x="3286351" y="1686650"/>
            <a:ext cx="801000" cy="1770300"/>
          </a:xfrm>
          <a:prstGeom prst="bentConnector3">
            <a:avLst>
              <a:gd fmla="val 49996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3" name="Google Shape;213;p31"/>
          <p:cNvCxnSpPr>
            <a:stCxn id="211" idx="2"/>
            <a:endCxn id="208" idx="0"/>
          </p:cNvCxnSpPr>
          <p:nvPr/>
        </p:nvCxnSpPr>
        <p:spPr>
          <a:xfrm flipH="1" rot="-5400000">
            <a:off x="5056651" y="1686650"/>
            <a:ext cx="801000" cy="1770300"/>
          </a:xfrm>
          <a:prstGeom prst="bentConnector3">
            <a:avLst>
              <a:gd fmla="val 49996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4" name="Google Shape;214;p31"/>
          <p:cNvCxnSpPr>
            <a:stCxn id="210" idx="0"/>
            <a:endCxn id="211" idx="2"/>
          </p:cNvCxnSpPr>
          <p:nvPr/>
        </p:nvCxnSpPr>
        <p:spPr>
          <a:xfrm rot="10800000">
            <a:off x="4571998" y="2171221"/>
            <a:ext cx="0" cy="80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2"/>
          <p:cNvSpPr txBox="1"/>
          <p:nvPr>
            <p:ph idx="1" type="body"/>
          </p:nvPr>
        </p:nvSpPr>
        <p:spPr>
          <a:xfrm>
            <a:off x="344500" y="1718700"/>
            <a:ext cx="3864600" cy="20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6"/>
                </a:solidFill>
              </a:rPr>
              <a:t>Storage size: </a:t>
            </a:r>
            <a:r>
              <a:rPr lang="en">
                <a:solidFill>
                  <a:schemeClr val="dk1"/>
                </a:solidFill>
              </a:rPr>
              <a:t>Smaller neural network models occupy less storage space on your device.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2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Size</a:t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inyMLx">
  <a:themeElements>
    <a:clrScheme name="Google Colours">
      <a:dk1>
        <a:srgbClr val="3C4043"/>
      </a:dk1>
      <a:lt1>
        <a:srgbClr val="5F6368"/>
      </a:lt1>
      <a:dk2>
        <a:srgbClr val="BDC1C6"/>
      </a:dk2>
      <a:lt2>
        <a:srgbClr val="F8F9FA"/>
      </a:lt2>
      <a:accent1>
        <a:srgbClr val="4285F4"/>
      </a:accent1>
      <a:accent2>
        <a:srgbClr val="EA4335"/>
      </a:accent2>
      <a:accent3>
        <a:srgbClr val="FBBC05"/>
      </a:accent3>
      <a:accent4>
        <a:srgbClr val="34A853"/>
      </a:accent4>
      <a:accent5>
        <a:srgbClr val="185ABC"/>
      </a:accent5>
      <a:accent6>
        <a:srgbClr val="B31412"/>
      </a:accent6>
      <a:hlink>
        <a:srgbClr val="1A73E8"/>
      </a:hlink>
      <a:folHlink>
        <a:srgbClr val="7B1F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