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</p:sldIdLst>
  <p:sldSz cy="5143500" cx="9144000"/>
  <p:notesSz cx="6858000" cy="9144000"/>
  <p:embeddedFontLst>
    <p:embeddedFont>
      <p:font typeface="Roboto"/>
      <p:regular r:id="rId37"/>
      <p:bold r:id="rId38"/>
      <p:italic r:id="rId39"/>
      <p:boldItalic r:id="rId40"/>
    </p:embeddedFont>
    <p:embeddedFont>
      <p:font typeface="Google Sans"/>
      <p:regular r:id="rId41"/>
      <p:bold r:id="rId42"/>
      <p:italic r:id="rId43"/>
      <p:boldItalic r:id="rId44"/>
    </p:embeddedFont>
    <p:embeddedFont>
      <p:font typeface="Google Sans Medium"/>
      <p:regular r:id="rId45"/>
      <p:bold r:id="rId46"/>
      <p:italic r:id="rId47"/>
      <p:boldItalic r:id="rId48"/>
    </p:embeddedFont>
    <p:embeddedFont>
      <p:font typeface="Helvetica Neue Light"/>
      <p:regular r:id="rId49"/>
      <p:bold r:id="rId50"/>
      <p:italic r:id="rId51"/>
      <p:boldItalic r:id="rId52"/>
    </p:embeddedFont>
    <p:embeddedFont>
      <p:font typeface="Roboto Mono"/>
      <p:regular r:id="rId53"/>
      <p:bold r:id="rId54"/>
      <p:italic r:id="rId55"/>
      <p:boldItalic r:id="rId5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819106BB-0BEE-459E-A3A6-6B6421AB31E3}">
  <a:tblStyle styleId="{819106BB-0BEE-459E-A3A6-6B6421AB31E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Roboto-boldItalic.fntdata"/><Relationship Id="rId42" Type="http://schemas.openxmlformats.org/officeDocument/2006/relationships/font" Target="fonts/GoogleSans-bold.fntdata"/><Relationship Id="rId41" Type="http://schemas.openxmlformats.org/officeDocument/2006/relationships/font" Target="fonts/GoogleSans-regular.fntdata"/><Relationship Id="rId44" Type="http://schemas.openxmlformats.org/officeDocument/2006/relationships/font" Target="fonts/GoogleSans-boldItalic.fntdata"/><Relationship Id="rId43" Type="http://schemas.openxmlformats.org/officeDocument/2006/relationships/font" Target="fonts/GoogleSans-italic.fntdata"/><Relationship Id="rId46" Type="http://schemas.openxmlformats.org/officeDocument/2006/relationships/font" Target="fonts/GoogleSansMedium-bold.fntdata"/><Relationship Id="rId45" Type="http://schemas.openxmlformats.org/officeDocument/2006/relationships/font" Target="fonts/GoogleSansMedium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font" Target="fonts/GoogleSansMedium-boldItalic.fntdata"/><Relationship Id="rId47" Type="http://schemas.openxmlformats.org/officeDocument/2006/relationships/font" Target="fonts/GoogleSansMedium-italic.fntdata"/><Relationship Id="rId49" Type="http://schemas.openxmlformats.org/officeDocument/2006/relationships/font" Target="fonts/HelveticaNeueLight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font" Target="fonts/Roboto-regular.fntdata"/><Relationship Id="rId36" Type="http://schemas.openxmlformats.org/officeDocument/2006/relationships/slide" Target="slides/slide31.xml"/><Relationship Id="rId39" Type="http://schemas.openxmlformats.org/officeDocument/2006/relationships/font" Target="fonts/Roboto-italic.fntdata"/><Relationship Id="rId38" Type="http://schemas.openxmlformats.org/officeDocument/2006/relationships/font" Target="fonts/Roboto-bold.fntdata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font" Target="fonts/HelveticaNeueLight-italic.fntdata"/><Relationship Id="rId50" Type="http://schemas.openxmlformats.org/officeDocument/2006/relationships/font" Target="fonts/HelveticaNeueLight-bold.fntdata"/><Relationship Id="rId53" Type="http://schemas.openxmlformats.org/officeDocument/2006/relationships/font" Target="fonts/RobotoMono-regular.fntdata"/><Relationship Id="rId52" Type="http://schemas.openxmlformats.org/officeDocument/2006/relationships/font" Target="fonts/HelveticaNeueLight-boldItalic.fntdata"/><Relationship Id="rId11" Type="http://schemas.openxmlformats.org/officeDocument/2006/relationships/slide" Target="slides/slide6.xml"/><Relationship Id="rId55" Type="http://schemas.openxmlformats.org/officeDocument/2006/relationships/font" Target="fonts/RobotoMono-italic.fntdata"/><Relationship Id="rId10" Type="http://schemas.openxmlformats.org/officeDocument/2006/relationships/slide" Target="slides/slide5.xml"/><Relationship Id="rId54" Type="http://schemas.openxmlformats.org/officeDocument/2006/relationships/font" Target="fonts/RobotoMono-bold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56" Type="http://schemas.openxmlformats.org/officeDocument/2006/relationships/font" Target="fonts/RobotoMono-boldItalic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upload.wikimedia.org/wikipedia/commons/2/22/Quanterr.png" TargetMode="Externa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upload.wikimedia.org/wikipedia/commons/2/22/Quanterr.png" TargetMode="Externa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upload.wikimedia.org/wikipedia/commons/2/22/Quanterr.png" TargetMode="Externa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blog.tensorflow.org/2020/04/quantization-aware-training-with-tensorflow-model-optimization-toolkit.html" TargetMode="Externa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blog.tensorflow.org/2020/04/quantization-aware-training-with-tensorflow-model-optimization-toolkit.html" TargetMode="Externa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blog.tensorflow.org/2020/04/quantization-aware-training-with-tensorflow-model-optimization-toolkit.html" TargetMode="Externa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blog.tensorflow.org/2020/04/quantization-aware-training-with-tensorflow-model-optimization-toolkit.html" TargetMode="Externa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a4ca29c69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a4ca29c69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a8f188c2f5_0_3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a8f188c2f5_0_3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https://upload.wikimedia.org/wikipedia/commons/2/22/Quanterr.png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ab15815f41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ab15815f41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2"/>
              </a:rPr>
              <a:t>https://upload.wikimedia.org/wikipedia/commons/2/22/Quanterr.png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https://commons.wikimedia.org/wiki/File:Quanterr.png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ab15815f41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ab15815f41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2"/>
              </a:rPr>
              <a:t>https://upload.wikimedia.org/wikipedia/commons/2/22/Quanterr.png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https://commons.wikimedia.org/wiki/File:Quanterr.png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ab15815f41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ab15815f41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2"/>
              </a:rPr>
              <a:t>https://upload.wikimedia.org/wikipedia/commons/2/22/Quanterr.png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https://commons.wikimedia.org/wiki/File:Quanterr.png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ab15815f41_0_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ab15815f41_0_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2"/>
              </a:rPr>
              <a:t>https://blog.tensorflow.org/2020/04/quantization-aware-training-with-tensorflow-model-optimization-toolkit.html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ab15815f41_0_1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ab15815f41_0_1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2"/>
              </a:rPr>
              <a:t>https://blog.tensorflow.org/2020/04/quantization-aware-training-with-tensorflow-model-optimization-toolkit.html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ab15815f41_0_1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ab15815f41_0_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2"/>
              </a:rPr>
              <a:t>https://blog.tensorflow.org/2020/04/quantization-aware-training-with-tensorflow-model-optimization-toolkit.html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ab15815f41_0_1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ab15815f41_0_1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2"/>
              </a:rPr>
              <a:t>https://blog.tensorflow.org/2020/04/quantization-aware-training-with-tensorflow-model-optimization-toolkit.html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a8f188c2f5_0_3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Google Shape;291;ga8f188c2f5_0_3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ab15815f41_0_2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Google Shape;296;gab15815f41_0_2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54023ea93a_0_5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54023ea93a_0_5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ab15815f41_0_2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ab15815f41_0_2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a9857648ab_0_1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Google Shape;307;ga9857648ab_0_1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Now, if I want to quantize this model I can use the model optimization toolkit...let’s look at this step-by-step.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a9857648ab_0_1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Google Shape;312;ga9857648ab_0_1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We’ll start by importing the toolkit as tfmot. If you don’t have it already, you’ll need to pip install it.</a:t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a9857648ab_0_1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Google Shape;318;ga9857648ab_0_1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Model training quantization can be done using the quantize model API which is available in tfmot.quantization.keras namespace. </a:t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a9857648ab_0_1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Google Shape;324;ga9857648ab_0_1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use it by simply passing it your model -- and it will return a new model to you -- which we’ll call q-aware model here as it’s a quantization aware model!</a:t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a9857648ab_0_1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a9857648ab_0_1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you treat tis model like any other -- for example, here we compile it with an adam optimizer, sparse categorical cross entropy as a loss function, and tracking accuracy metrics</a:t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a9857648ab_0_2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" name="Google Shape;336;ga9857648ab_0_2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If we return to our baseline -- the non optimized model -- showing the 92.44% accuracy and 96.95% validation accuracy -- and do the same with our optimized model, we get the following: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a9857648ab_0_2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" name="Google Shape;341;ga9857648ab_0_2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-- figures that are very similar with equivalent accuracy. This is just after 1 epoch. Later you can try this for yourself training for more epochs to see the impact.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Note that at this point your model is already quantized with int8 weights and uint8 activations, so you don’t need to do things like having a representative dataset to convert your model.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a9857648ab_0_4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" name="Google Shape;351;ga9857648ab_0_4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ab15815f41_0_2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ab15815f41_0_2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a8f188c2f5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a8f188c2f5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gab15815f41_0_2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3" name="Google Shape;373;gab15815f41_0_2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ab15815f41_0_1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" name="Google Shape;384;gab15815f41_0_1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a8f188c2f5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a8f188c2f5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a8f188c2f5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a8f188c2f5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a8f188c2f5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a8f188c2f5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ab15815f41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ab15815f41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a8f188c2f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a8f188c2f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a8f188c2f5_0_1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a8f188c2f5_0_1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- Crimson">
  <p:cSld name="CUSTOM">
    <p:bg>
      <p:bgPr>
        <a:solidFill>
          <a:srgbClr val="A51C30"/>
        </a:solidFill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50" y="4524000"/>
            <a:ext cx="9144000" cy="619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 Light"/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cxnSp>
        <p:nvCxnSpPr>
          <p:cNvPr id="10" name="Google Shape;10;p2"/>
          <p:cNvCxnSpPr/>
          <p:nvPr/>
        </p:nvCxnSpPr>
        <p:spPr>
          <a:xfrm rot="10800000">
            <a:off x="426304" y="1476158"/>
            <a:ext cx="0" cy="1869900"/>
          </a:xfrm>
          <a:prstGeom prst="straightConnector1">
            <a:avLst/>
          </a:prstGeom>
          <a:noFill/>
          <a:ln cap="flat" cmpd="sng" w="25400">
            <a:solidFill>
              <a:srgbClr val="FFFFFF"/>
            </a:solidFill>
            <a:prstDash val="solid"/>
            <a:miter lim="400000"/>
            <a:headEnd len="sm" w="sm" type="none"/>
            <a:tailEnd len="sm" w="sm" type="none"/>
          </a:ln>
        </p:spPr>
      </p:cxnSp>
      <p:sp>
        <p:nvSpPr>
          <p:cNvPr id="11" name="Google Shape;11;p2"/>
          <p:cNvSpPr txBox="1"/>
          <p:nvPr>
            <p:ph type="title"/>
          </p:nvPr>
        </p:nvSpPr>
        <p:spPr>
          <a:xfrm>
            <a:off x="962188" y="2048788"/>
            <a:ext cx="78771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Google Sans"/>
              <a:buNone/>
              <a:defRPr b="0" i="0" sz="4400" u="none" cap="none" strike="noStrike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36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36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36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36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36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36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36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36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Box - Orange">
  <p:cSld name="TITLE_2_3_1_1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 txBox="1"/>
          <p:nvPr>
            <p:ph idx="1" type="body"/>
          </p:nvPr>
        </p:nvSpPr>
        <p:spPr>
          <a:xfrm>
            <a:off x="344500" y="1546975"/>
            <a:ext cx="3911400" cy="33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Google Sans"/>
              <a:buChar char="●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indent="-342900" lvl="1" marL="9144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Google Sans"/>
              <a:buChar char="○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2pPr>
            <a:lvl3pPr indent="-342900" lvl="2" marL="13716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■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3pPr>
            <a:lvl4pPr indent="-342900" lvl="3" marL="18288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●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4pPr>
            <a:lvl5pPr indent="-342900" lvl="4" marL="22860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○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5pPr>
            <a:lvl6pPr indent="-342900" lvl="5" marL="2743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■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6pPr>
            <a:lvl7pPr indent="-342900" lvl="6" marL="32004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●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7pPr>
            <a:lvl8pPr indent="-342900" lvl="7" marL="36576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○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8pPr>
            <a:lvl9pPr indent="-342900" lvl="8" marL="41148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■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9pPr>
          </a:lstStyle>
          <a:p/>
        </p:txBody>
      </p:sp>
      <p:sp>
        <p:nvSpPr>
          <p:cNvPr id="57" name="Google Shape;57;p11"/>
          <p:cNvSpPr/>
          <p:nvPr/>
        </p:nvSpPr>
        <p:spPr>
          <a:xfrm>
            <a:off x="426300" y="492975"/>
            <a:ext cx="7797000" cy="4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3C4043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58" name="Google Shape;58;p11"/>
          <p:cNvSpPr/>
          <p:nvPr/>
        </p:nvSpPr>
        <p:spPr>
          <a:xfrm>
            <a:off x="-22468" y="235365"/>
            <a:ext cx="57900" cy="4672800"/>
          </a:xfrm>
          <a:prstGeom prst="rect">
            <a:avLst/>
          </a:prstGeom>
          <a:solidFill>
            <a:srgbClr val="EA8600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9BF7"/>
              </a:buClr>
              <a:buSzPts val="1200"/>
              <a:buFont typeface="Helvetica Neue Light"/>
              <a:buNone/>
            </a:pPr>
            <a:r>
              <a:t/>
            </a:r>
            <a:endParaRPr b="0" i="0" sz="1200" u="none" cap="none" strike="noStrike">
              <a:solidFill>
                <a:srgbClr val="1D8E3E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59" name="Google Shape;59;p11"/>
          <p:cNvSpPr txBox="1"/>
          <p:nvPr>
            <p:ph type="title"/>
          </p:nvPr>
        </p:nvSpPr>
        <p:spPr>
          <a:xfrm>
            <a:off x="344500" y="603900"/>
            <a:ext cx="7797000" cy="5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b="0" i="0" u="none" cap="none" strike="noStrike">
                <a:solidFill>
                  <a:srgbClr val="3C4043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60" name="Google Shape;60;p11"/>
          <p:cNvSpPr txBox="1"/>
          <p:nvPr>
            <p:ph idx="2" type="body"/>
          </p:nvPr>
        </p:nvSpPr>
        <p:spPr>
          <a:xfrm>
            <a:off x="4802775" y="1546975"/>
            <a:ext cx="3911400" cy="33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Google Sans"/>
              <a:buChar char="●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indent="-342900" lvl="1" marL="9144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Google Sans"/>
              <a:buChar char="○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2pPr>
            <a:lvl3pPr indent="-342900" lvl="2" marL="13716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■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3pPr>
            <a:lvl4pPr indent="-342900" lvl="3" marL="18288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●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4pPr>
            <a:lvl5pPr indent="-342900" lvl="4" marL="22860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○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5pPr>
            <a:lvl6pPr indent="-342900" lvl="5" marL="2743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■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6pPr>
            <a:lvl7pPr indent="-342900" lvl="6" marL="32004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●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7pPr>
            <a:lvl8pPr indent="-342900" lvl="7" marL="36576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○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8pPr>
            <a:lvl9pPr indent="-342900" lvl="8" marL="41148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■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9pPr>
          </a:lstStyle>
          <a:p/>
        </p:txBody>
      </p:sp>
      <p:sp>
        <p:nvSpPr>
          <p:cNvPr id="61" name="Google Shape;61;p11"/>
          <p:cNvSpPr txBox="1"/>
          <p:nvPr/>
        </p:nvSpPr>
        <p:spPr>
          <a:xfrm>
            <a:off x="6627000" y="3606900"/>
            <a:ext cx="2517000" cy="1536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Leave space for headshot</a:t>
            </a:r>
            <a:endParaRPr b="1" sz="1700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2"/>
          <p:cNvSpPr txBox="1"/>
          <p:nvPr/>
        </p:nvSpPr>
        <p:spPr>
          <a:xfrm>
            <a:off x="6627000" y="3606900"/>
            <a:ext cx="2517000" cy="1536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Leave space for headshot</a:t>
            </a:r>
            <a:endParaRPr b="1" sz="1700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ullscreen">
  <p:cSld name="Blank_4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3"/>
          <p:cNvSpPr txBox="1"/>
          <p:nvPr/>
        </p:nvSpPr>
        <p:spPr>
          <a:xfrm>
            <a:off x="6627000" y="3606900"/>
            <a:ext cx="2517000" cy="1536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Leave space for headshot</a:t>
            </a:r>
            <a:endParaRPr b="1" sz="1700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66" name="Google Shape;66;p13"/>
          <p:cNvSpPr/>
          <p:nvPr/>
        </p:nvSpPr>
        <p:spPr>
          <a:xfrm>
            <a:off x="-18050" y="0"/>
            <a:ext cx="9162000" cy="5143500"/>
          </a:xfrm>
          <a:prstGeom prst="rect">
            <a:avLst/>
          </a:prstGeom>
          <a:solidFill>
            <a:srgbClr val="F1F3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en" sz="3000"/>
              <a:t>Fullscreen</a:t>
            </a:r>
            <a:endParaRPr b="1" sz="30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en" sz="3000"/>
              <a:t>Show Presenter</a:t>
            </a:r>
            <a:endParaRPr b="1" i="0" sz="3000" u="none" cap="none" strike="noStrike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alf Color Grey - Crimson">
  <p:cSld name="TITLE_2_2_1">
    <p:bg>
      <p:bgPr>
        <a:solidFill>
          <a:srgbClr val="F1F3F4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/>
          <p:cNvSpPr/>
          <p:nvPr/>
        </p:nvSpPr>
        <p:spPr>
          <a:xfrm>
            <a:off x="-18050" y="0"/>
            <a:ext cx="45897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14"/>
          <p:cNvSpPr txBox="1"/>
          <p:nvPr>
            <p:ph idx="1" type="body"/>
          </p:nvPr>
        </p:nvSpPr>
        <p:spPr>
          <a:xfrm>
            <a:off x="344501" y="1718700"/>
            <a:ext cx="2976600" cy="20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Google Sans"/>
              <a:buChar char="●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indent="-342900" lvl="1" marL="9144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Google Sans"/>
              <a:buChar char="○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2pPr>
            <a:lvl3pPr indent="-342900" lvl="2" marL="13716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■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3pPr>
            <a:lvl4pPr indent="-342900" lvl="3" marL="18288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●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4pPr>
            <a:lvl5pPr indent="-342900" lvl="4" marL="22860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○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5pPr>
            <a:lvl6pPr indent="-342900" lvl="5" marL="2743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■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6pPr>
            <a:lvl7pPr indent="-342900" lvl="6" marL="32004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●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7pPr>
            <a:lvl8pPr indent="-342900" lvl="7" marL="36576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○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8pPr>
            <a:lvl9pPr indent="-342900" lvl="8" marL="41148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■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9pPr>
          </a:lstStyle>
          <a:p/>
        </p:txBody>
      </p:sp>
      <p:sp>
        <p:nvSpPr>
          <p:cNvPr id="70" name="Google Shape;70;p14"/>
          <p:cNvSpPr txBox="1"/>
          <p:nvPr>
            <p:ph type="title"/>
          </p:nvPr>
        </p:nvSpPr>
        <p:spPr>
          <a:xfrm>
            <a:off x="344500" y="603900"/>
            <a:ext cx="3864600" cy="9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b="0" i="0" u="none" cap="none" strike="noStrike">
                <a:solidFill>
                  <a:srgbClr val="3C4043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 Light"/>
              <a:buNone/>
              <a:defRPr b="0" i="0" sz="3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 Light"/>
              <a:buNone/>
              <a:defRPr b="0" i="0" sz="3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 Light"/>
              <a:buNone/>
              <a:defRPr b="0" i="0" sz="3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 Light"/>
              <a:buNone/>
              <a:defRPr b="0" i="0" sz="3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 Light"/>
              <a:buNone/>
              <a:defRPr b="0" i="0" sz="3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 Light"/>
              <a:buNone/>
              <a:defRPr b="0" i="0" sz="3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 Light"/>
              <a:buNone/>
              <a:defRPr b="0" i="0" sz="3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 Light"/>
              <a:buNone/>
              <a:defRPr b="0" i="0" sz="3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71" name="Google Shape;71;p14"/>
          <p:cNvSpPr/>
          <p:nvPr/>
        </p:nvSpPr>
        <p:spPr>
          <a:xfrm>
            <a:off x="-22468" y="235365"/>
            <a:ext cx="57900" cy="4672800"/>
          </a:xfrm>
          <a:prstGeom prst="rect">
            <a:avLst/>
          </a:prstGeom>
          <a:solidFill>
            <a:srgbClr val="A51C30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9BF7"/>
              </a:buClr>
              <a:buSzPts val="1200"/>
              <a:buFont typeface="Helvetica Neue Light"/>
              <a:buNone/>
            </a:pPr>
            <a:r>
              <a:t/>
            </a:r>
            <a:endParaRPr b="0" i="0" sz="1200" u="none" cap="none" strike="noStrike">
              <a:solidFill>
                <a:srgbClr val="1D8E3E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72" name="Google Shape;72;p14"/>
          <p:cNvSpPr txBox="1"/>
          <p:nvPr>
            <p:ph idx="2" type="body"/>
          </p:nvPr>
        </p:nvSpPr>
        <p:spPr>
          <a:xfrm>
            <a:off x="344501" y="4743625"/>
            <a:ext cx="4345800" cy="37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oogle Sans"/>
              <a:buNone/>
              <a:defRPr i="0" sz="600" u="none" cap="none" strike="noStrike">
                <a:solidFill>
                  <a:srgbClr val="000000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oogle Sans"/>
              <a:buNone/>
              <a:defRPr i="0" sz="600" u="none" cap="none" strike="noStrike">
                <a:solidFill>
                  <a:srgbClr val="000000"/>
                </a:solidFill>
                <a:latin typeface="Google Sans"/>
                <a:ea typeface="Google Sans"/>
                <a:cs typeface="Google Sans"/>
                <a:sym typeface="Google Sans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oogle Sans"/>
              <a:buNone/>
              <a:defRPr i="0" sz="600" u="none" cap="none" strike="noStrike">
                <a:solidFill>
                  <a:srgbClr val="000000"/>
                </a:solidFill>
                <a:latin typeface="Google Sans"/>
                <a:ea typeface="Google Sans"/>
                <a:cs typeface="Google Sans"/>
                <a:sym typeface="Google Sans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oogle Sans"/>
              <a:buNone/>
              <a:defRPr i="0" sz="600" u="none" cap="none" strike="noStrike">
                <a:solidFill>
                  <a:srgbClr val="000000"/>
                </a:solidFill>
                <a:latin typeface="Google Sans"/>
                <a:ea typeface="Google Sans"/>
                <a:cs typeface="Google Sans"/>
                <a:sym typeface="Google Sans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oogle Sans"/>
              <a:buNone/>
              <a:defRPr i="0" sz="600" u="none" cap="none" strike="noStrike">
                <a:solidFill>
                  <a:srgbClr val="000000"/>
                </a:solidFill>
                <a:latin typeface="Google Sans"/>
                <a:ea typeface="Google Sans"/>
                <a:cs typeface="Google Sans"/>
                <a:sym typeface="Google Sans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oogle Sans"/>
              <a:buNone/>
              <a:defRPr i="0" sz="600" u="none" cap="none" strike="noStrike">
                <a:solidFill>
                  <a:srgbClr val="000000"/>
                </a:solidFill>
                <a:latin typeface="Google Sans"/>
                <a:ea typeface="Google Sans"/>
                <a:cs typeface="Google Sans"/>
                <a:sym typeface="Google Sans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oogle Sans"/>
              <a:buNone/>
              <a:defRPr i="0" sz="600" u="none" cap="none" strike="noStrike">
                <a:solidFill>
                  <a:srgbClr val="000000"/>
                </a:solidFill>
                <a:latin typeface="Google Sans"/>
                <a:ea typeface="Google Sans"/>
                <a:cs typeface="Google Sans"/>
                <a:sym typeface="Google Sans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oogle Sans"/>
              <a:buNone/>
              <a:defRPr i="0" sz="600" u="none" cap="none" strike="noStrike">
                <a:solidFill>
                  <a:srgbClr val="000000"/>
                </a:solidFill>
                <a:latin typeface="Google Sans"/>
                <a:ea typeface="Google Sans"/>
                <a:cs typeface="Google Sans"/>
                <a:sym typeface="Google Sans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oogle Sans"/>
              <a:buNone/>
              <a:defRPr i="0" sz="600" u="none" cap="none" strike="noStrike">
                <a:solidFill>
                  <a:srgbClr val="000000"/>
                </a:solidFill>
                <a:latin typeface="Google Sans"/>
                <a:ea typeface="Google Sans"/>
                <a:cs typeface="Google Sans"/>
                <a:sym typeface="Google Sans"/>
              </a:defRPr>
            </a:lvl9pPr>
          </a:lstStyle>
          <a:p/>
        </p:txBody>
      </p:sp>
      <p:sp>
        <p:nvSpPr>
          <p:cNvPr id="73" name="Google Shape;73;p14"/>
          <p:cNvSpPr/>
          <p:nvPr/>
        </p:nvSpPr>
        <p:spPr>
          <a:xfrm>
            <a:off x="4571650" y="0"/>
            <a:ext cx="4572300" cy="51435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alf Color Grey - Crimson Flip">
  <p:cSld name="TITLE_2_2_1_2">
    <p:bg>
      <p:bgPr>
        <a:solidFill>
          <a:srgbClr val="F1F3F4"/>
        </a:solidFill>
      </p:bgPr>
    </p:bg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/>
          <p:nvPr/>
        </p:nvSpPr>
        <p:spPr>
          <a:xfrm>
            <a:off x="-18050" y="0"/>
            <a:ext cx="45897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15"/>
          <p:cNvSpPr txBox="1"/>
          <p:nvPr>
            <p:ph idx="1" type="body"/>
          </p:nvPr>
        </p:nvSpPr>
        <p:spPr>
          <a:xfrm>
            <a:off x="4992701" y="1718700"/>
            <a:ext cx="2976600" cy="20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Google Sans"/>
              <a:buChar char="●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indent="-342900" lvl="1" marL="9144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Google Sans"/>
              <a:buChar char="○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2pPr>
            <a:lvl3pPr indent="-342900" lvl="2" marL="13716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■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3pPr>
            <a:lvl4pPr indent="-342900" lvl="3" marL="18288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●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4pPr>
            <a:lvl5pPr indent="-342900" lvl="4" marL="22860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○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5pPr>
            <a:lvl6pPr indent="-342900" lvl="5" marL="2743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■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6pPr>
            <a:lvl7pPr indent="-342900" lvl="6" marL="32004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●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7pPr>
            <a:lvl8pPr indent="-342900" lvl="7" marL="36576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○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8pPr>
            <a:lvl9pPr indent="-342900" lvl="8" marL="41148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■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9pPr>
          </a:lstStyle>
          <a:p/>
        </p:txBody>
      </p:sp>
      <p:sp>
        <p:nvSpPr>
          <p:cNvPr id="77" name="Google Shape;77;p15"/>
          <p:cNvSpPr txBox="1"/>
          <p:nvPr>
            <p:ph type="title"/>
          </p:nvPr>
        </p:nvSpPr>
        <p:spPr>
          <a:xfrm>
            <a:off x="4992700" y="603900"/>
            <a:ext cx="3864600" cy="9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b="0" i="0" u="none" cap="none" strike="noStrike">
                <a:solidFill>
                  <a:srgbClr val="3C4043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 Light"/>
              <a:buNone/>
              <a:defRPr b="0" i="0" sz="3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 Light"/>
              <a:buNone/>
              <a:defRPr b="0" i="0" sz="3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 Light"/>
              <a:buNone/>
              <a:defRPr b="0" i="0" sz="3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 Light"/>
              <a:buNone/>
              <a:defRPr b="0" i="0" sz="3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 Light"/>
              <a:buNone/>
              <a:defRPr b="0" i="0" sz="3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 Light"/>
              <a:buNone/>
              <a:defRPr b="0" i="0" sz="3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 Light"/>
              <a:buNone/>
              <a:defRPr b="0" i="0" sz="3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 Light"/>
              <a:buNone/>
              <a:defRPr b="0" i="0" sz="3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78" name="Google Shape;78;p15"/>
          <p:cNvSpPr/>
          <p:nvPr/>
        </p:nvSpPr>
        <p:spPr>
          <a:xfrm>
            <a:off x="-22468" y="235365"/>
            <a:ext cx="57900" cy="4672800"/>
          </a:xfrm>
          <a:prstGeom prst="rect">
            <a:avLst/>
          </a:prstGeom>
          <a:solidFill>
            <a:srgbClr val="A51C30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9BF7"/>
              </a:buClr>
              <a:buSzPts val="1200"/>
              <a:buFont typeface="Helvetica Neue Light"/>
              <a:buNone/>
            </a:pPr>
            <a:r>
              <a:t/>
            </a:r>
            <a:endParaRPr b="0" i="0" sz="1200" u="none" cap="none" strike="noStrike">
              <a:solidFill>
                <a:srgbClr val="1D8E3E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alf Color Grey - Orange">
  <p:cSld name="TITLE_2_2_1_1">
    <p:bg>
      <p:bgPr>
        <a:solidFill>
          <a:srgbClr val="F1F3F4"/>
        </a:solidFill>
      </p:bgPr>
    </p:bg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6"/>
          <p:cNvSpPr/>
          <p:nvPr/>
        </p:nvSpPr>
        <p:spPr>
          <a:xfrm>
            <a:off x="-18050" y="0"/>
            <a:ext cx="45897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16"/>
          <p:cNvSpPr txBox="1"/>
          <p:nvPr>
            <p:ph idx="1" type="body"/>
          </p:nvPr>
        </p:nvSpPr>
        <p:spPr>
          <a:xfrm>
            <a:off x="344501" y="1718700"/>
            <a:ext cx="2976600" cy="20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Google Sans"/>
              <a:buChar char="●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indent="-342900" lvl="1" marL="9144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Google Sans"/>
              <a:buChar char="○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2pPr>
            <a:lvl3pPr indent="-342900" lvl="2" marL="13716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■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3pPr>
            <a:lvl4pPr indent="-342900" lvl="3" marL="18288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●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4pPr>
            <a:lvl5pPr indent="-342900" lvl="4" marL="22860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○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5pPr>
            <a:lvl6pPr indent="-342900" lvl="5" marL="2743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■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6pPr>
            <a:lvl7pPr indent="-342900" lvl="6" marL="32004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●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7pPr>
            <a:lvl8pPr indent="-342900" lvl="7" marL="36576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○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8pPr>
            <a:lvl9pPr indent="-342900" lvl="8" marL="41148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■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9pPr>
          </a:lstStyle>
          <a:p/>
        </p:txBody>
      </p:sp>
      <p:sp>
        <p:nvSpPr>
          <p:cNvPr id="82" name="Google Shape;82;p16"/>
          <p:cNvSpPr txBox="1"/>
          <p:nvPr>
            <p:ph type="title"/>
          </p:nvPr>
        </p:nvSpPr>
        <p:spPr>
          <a:xfrm>
            <a:off x="344500" y="603900"/>
            <a:ext cx="3864600" cy="96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b="0" i="0" u="none" cap="none" strike="noStrike">
                <a:solidFill>
                  <a:srgbClr val="3C4043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 Light"/>
              <a:buNone/>
              <a:defRPr b="0" i="0" sz="3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 Light"/>
              <a:buNone/>
              <a:defRPr b="0" i="0" sz="3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 Light"/>
              <a:buNone/>
              <a:defRPr b="0" i="0" sz="3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 Light"/>
              <a:buNone/>
              <a:defRPr b="0" i="0" sz="3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 Light"/>
              <a:buNone/>
              <a:defRPr b="0" i="0" sz="3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 Light"/>
              <a:buNone/>
              <a:defRPr b="0" i="0" sz="3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 Light"/>
              <a:buNone/>
              <a:defRPr b="0" i="0" sz="3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 Light"/>
              <a:buNone/>
              <a:defRPr b="0" i="0" sz="3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83" name="Google Shape;83;p16"/>
          <p:cNvSpPr/>
          <p:nvPr/>
        </p:nvSpPr>
        <p:spPr>
          <a:xfrm>
            <a:off x="-22468" y="235365"/>
            <a:ext cx="57900" cy="4672800"/>
          </a:xfrm>
          <a:prstGeom prst="rect">
            <a:avLst/>
          </a:prstGeom>
          <a:solidFill>
            <a:srgbClr val="EA8600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9BF7"/>
              </a:buClr>
              <a:buSzPts val="1200"/>
              <a:buFont typeface="Helvetica Neue Light"/>
              <a:buNone/>
            </a:pPr>
            <a:r>
              <a:t/>
            </a:r>
            <a:endParaRPr b="0" i="0" sz="1200" u="none" cap="none" strike="noStrike">
              <a:solidFill>
                <a:srgbClr val="1D8E3E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84" name="Google Shape;84;p16"/>
          <p:cNvSpPr txBox="1"/>
          <p:nvPr>
            <p:ph idx="2" type="body"/>
          </p:nvPr>
        </p:nvSpPr>
        <p:spPr>
          <a:xfrm>
            <a:off x="344501" y="4743625"/>
            <a:ext cx="4345800" cy="37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oogle Sans"/>
              <a:buNone/>
              <a:defRPr i="0" sz="600" u="none" cap="none" strike="noStrike">
                <a:solidFill>
                  <a:srgbClr val="000000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oogle Sans"/>
              <a:buNone/>
              <a:defRPr i="0" sz="600" u="none" cap="none" strike="noStrike">
                <a:solidFill>
                  <a:srgbClr val="000000"/>
                </a:solidFill>
                <a:latin typeface="Google Sans"/>
                <a:ea typeface="Google Sans"/>
                <a:cs typeface="Google Sans"/>
                <a:sym typeface="Google Sans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oogle Sans"/>
              <a:buNone/>
              <a:defRPr i="0" sz="600" u="none" cap="none" strike="noStrike">
                <a:solidFill>
                  <a:srgbClr val="000000"/>
                </a:solidFill>
                <a:latin typeface="Google Sans"/>
                <a:ea typeface="Google Sans"/>
                <a:cs typeface="Google Sans"/>
                <a:sym typeface="Google Sans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oogle Sans"/>
              <a:buNone/>
              <a:defRPr i="0" sz="600" u="none" cap="none" strike="noStrike">
                <a:solidFill>
                  <a:srgbClr val="000000"/>
                </a:solidFill>
                <a:latin typeface="Google Sans"/>
                <a:ea typeface="Google Sans"/>
                <a:cs typeface="Google Sans"/>
                <a:sym typeface="Google Sans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oogle Sans"/>
              <a:buNone/>
              <a:defRPr i="0" sz="600" u="none" cap="none" strike="noStrike">
                <a:solidFill>
                  <a:srgbClr val="000000"/>
                </a:solidFill>
                <a:latin typeface="Google Sans"/>
                <a:ea typeface="Google Sans"/>
                <a:cs typeface="Google Sans"/>
                <a:sym typeface="Google Sans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oogle Sans"/>
              <a:buNone/>
              <a:defRPr i="0" sz="600" u="none" cap="none" strike="noStrike">
                <a:solidFill>
                  <a:srgbClr val="000000"/>
                </a:solidFill>
                <a:latin typeface="Google Sans"/>
                <a:ea typeface="Google Sans"/>
                <a:cs typeface="Google Sans"/>
                <a:sym typeface="Google Sans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oogle Sans"/>
              <a:buNone/>
              <a:defRPr i="0" sz="600" u="none" cap="none" strike="noStrike">
                <a:solidFill>
                  <a:srgbClr val="000000"/>
                </a:solidFill>
                <a:latin typeface="Google Sans"/>
                <a:ea typeface="Google Sans"/>
                <a:cs typeface="Google Sans"/>
                <a:sym typeface="Google Sans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oogle Sans"/>
              <a:buNone/>
              <a:defRPr i="0" sz="600" u="none" cap="none" strike="noStrike">
                <a:solidFill>
                  <a:srgbClr val="000000"/>
                </a:solidFill>
                <a:latin typeface="Google Sans"/>
                <a:ea typeface="Google Sans"/>
                <a:cs typeface="Google Sans"/>
                <a:sym typeface="Google Sans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oogle Sans"/>
              <a:buNone/>
              <a:defRPr i="0" sz="600" u="none" cap="none" strike="noStrike">
                <a:solidFill>
                  <a:srgbClr val="000000"/>
                </a:solidFill>
                <a:latin typeface="Google Sans"/>
                <a:ea typeface="Google Sans"/>
                <a:cs typeface="Google Sans"/>
                <a:sym typeface="Google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alf Color Grey - Orange Flip">
  <p:cSld name="TITLE_2_2_1_1_1">
    <p:bg>
      <p:bgPr>
        <a:solidFill>
          <a:srgbClr val="F1F3F4"/>
        </a:solidFill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7"/>
          <p:cNvSpPr/>
          <p:nvPr/>
        </p:nvSpPr>
        <p:spPr>
          <a:xfrm>
            <a:off x="-18050" y="0"/>
            <a:ext cx="45897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17"/>
          <p:cNvSpPr txBox="1"/>
          <p:nvPr>
            <p:ph idx="1" type="body"/>
          </p:nvPr>
        </p:nvSpPr>
        <p:spPr>
          <a:xfrm>
            <a:off x="4992701" y="1718700"/>
            <a:ext cx="2976600" cy="20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Google Sans"/>
              <a:buChar char="●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indent="-342900" lvl="1" marL="9144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Google Sans"/>
              <a:buChar char="○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2pPr>
            <a:lvl3pPr indent="-342900" lvl="2" marL="13716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■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3pPr>
            <a:lvl4pPr indent="-342900" lvl="3" marL="18288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●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4pPr>
            <a:lvl5pPr indent="-342900" lvl="4" marL="22860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○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5pPr>
            <a:lvl6pPr indent="-342900" lvl="5" marL="2743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■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6pPr>
            <a:lvl7pPr indent="-342900" lvl="6" marL="32004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●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7pPr>
            <a:lvl8pPr indent="-342900" lvl="7" marL="36576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○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8pPr>
            <a:lvl9pPr indent="-342900" lvl="8" marL="41148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■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9pPr>
          </a:lstStyle>
          <a:p/>
        </p:txBody>
      </p:sp>
      <p:sp>
        <p:nvSpPr>
          <p:cNvPr id="88" name="Google Shape;88;p17"/>
          <p:cNvSpPr txBox="1"/>
          <p:nvPr>
            <p:ph type="title"/>
          </p:nvPr>
        </p:nvSpPr>
        <p:spPr>
          <a:xfrm>
            <a:off x="4992700" y="603900"/>
            <a:ext cx="3864600" cy="96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b="0" i="0" u="none" cap="none" strike="noStrike">
                <a:solidFill>
                  <a:srgbClr val="3C4043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 Light"/>
              <a:buNone/>
              <a:defRPr b="0" i="0" sz="3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 Light"/>
              <a:buNone/>
              <a:defRPr b="0" i="0" sz="3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 Light"/>
              <a:buNone/>
              <a:defRPr b="0" i="0" sz="3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 Light"/>
              <a:buNone/>
              <a:defRPr b="0" i="0" sz="3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 Light"/>
              <a:buNone/>
              <a:defRPr b="0" i="0" sz="3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 Light"/>
              <a:buNone/>
              <a:defRPr b="0" i="0" sz="3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 Light"/>
              <a:buNone/>
              <a:defRPr b="0" i="0" sz="3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 Light"/>
              <a:buNone/>
              <a:defRPr b="0" i="0" sz="3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89" name="Google Shape;89;p17"/>
          <p:cNvSpPr/>
          <p:nvPr/>
        </p:nvSpPr>
        <p:spPr>
          <a:xfrm>
            <a:off x="-22468" y="235365"/>
            <a:ext cx="57900" cy="4672800"/>
          </a:xfrm>
          <a:prstGeom prst="rect">
            <a:avLst/>
          </a:prstGeom>
          <a:solidFill>
            <a:srgbClr val="EA8600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9BF7"/>
              </a:buClr>
              <a:buSzPts val="1200"/>
              <a:buFont typeface="Helvetica Neue Light"/>
              <a:buNone/>
            </a:pPr>
            <a:r>
              <a:t/>
            </a:r>
            <a:endParaRPr b="0" i="0" sz="1200" u="none" cap="none" strike="noStrike">
              <a:solidFill>
                <a:srgbClr val="1D8E3E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alf Color Grey - Blank">
  <p:cSld name="Blank_3">
    <p:bg>
      <p:bgPr>
        <a:solidFill>
          <a:srgbClr val="F1F3F4"/>
        </a:solidFill>
      </p:bgPr>
    </p:bg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8"/>
          <p:cNvSpPr/>
          <p:nvPr/>
        </p:nvSpPr>
        <p:spPr>
          <a:xfrm>
            <a:off x="-18050" y="0"/>
            <a:ext cx="45897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Slide - Crimson">
  <p:cSld name="CUSTOM_2_1_1">
    <p:bg>
      <p:bgPr>
        <a:solidFill>
          <a:srgbClr val="FFFFFF"/>
        </a:solid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9"/>
          <p:cNvSpPr txBox="1"/>
          <p:nvPr>
            <p:ph type="title"/>
          </p:nvPr>
        </p:nvSpPr>
        <p:spPr>
          <a:xfrm>
            <a:off x="392925" y="1049175"/>
            <a:ext cx="7831200" cy="1935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5500">
                <a:solidFill>
                  <a:srgbClr val="3C4043"/>
                </a:solidFill>
                <a:latin typeface="Google Sans Medium"/>
                <a:ea typeface="Google Sans Medium"/>
                <a:cs typeface="Google Sans Medium"/>
                <a:sym typeface="Google Sa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94" name="Google Shape;94;p19"/>
          <p:cNvSpPr/>
          <p:nvPr/>
        </p:nvSpPr>
        <p:spPr>
          <a:xfrm>
            <a:off x="522575" y="3458700"/>
            <a:ext cx="465900" cy="94500"/>
          </a:xfrm>
          <a:prstGeom prst="roundRect">
            <a:avLst>
              <a:gd fmla="val 50000" name="adj"/>
            </a:avLst>
          </a:prstGeom>
          <a:solidFill>
            <a:srgbClr val="A51C3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19"/>
          <p:cNvSpPr txBox="1"/>
          <p:nvPr>
            <p:ph idx="1" type="subTitle"/>
          </p:nvPr>
        </p:nvSpPr>
        <p:spPr>
          <a:xfrm>
            <a:off x="422950" y="3714075"/>
            <a:ext cx="7831200" cy="30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9AA0A6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lvl="1" rtl="0">
              <a:spcBef>
                <a:spcPts val="2200"/>
              </a:spcBef>
              <a:spcAft>
                <a:spcPts val="0"/>
              </a:spcAft>
              <a:buNone/>
              <a:defRPr sz="1800"/>
            </a:lvl2pPr>
            <a:lvl3pPr lvl="2" rtl="0">
              <a:spcBef>
                <a:spcPts val="2200"/>
              </a:spcBef>
              <a:spcAft>
                <a:spcPts val="0"/>
              </a:spcAft>
              <a:buNone/>
              <a:defRPr sz="1800"/>
            </a:lvl3pPr>
            <a:lvl4pPr lvl="3" rtl="0">
              <a:spcBef>
                <a:spcPts val="2200"/>
              </a:spcBef>
              <a:spcAft>
                <a:spcPts val="0"/>
              </a:spcAft>
              <a:buNone/>
              <a:defRPr sz="1800"/>
            </a:lvl4pPr>
            <a:lvl5pPr lvl="4" rtl="0">
              <a:spcBef>
                <a:spcPts val="2200"/>
              </a:spcBef>
              <a:spcAft>
                <a:spcPts val="0"/>
              </a:spcAft>
              <a:buNone/>
              <a:defRPr sz="1800"/>
            </a:lvl5pPr>
            <a:lvl6pPr lvl="5" rtl="0">
              <a:spcBef>
                <a:spcPts val="2200"/>
              </a:spcBef>
              <a:spcAft>
                <a:spcPts val="0"/>
              </a:spcAft>
              <a:buNone/>
              <a:defRPr sz="1800"/>
            </a:lvl6pPr>
            <a:lvl7pPr lvl="6" rtl="0">
              <a:spcBef>
                <a:spcPts val="2200"/>
              </a:spcBef>
              <a:spcAft>
                <a:spcPts val="0"/>
              </a:spcAft>
              <a:buNone/>
              <a:defRPr sz="1800"/>
            </a:lvl7pPr>
            <a:lvl8pPr lvl="7" rtl="0">
              <a:spcBef>
                <a:spcPts val="2200"/>
              </a:spcBef>
              <a:spcAft>
                <a:spcPts val="0"/>
              </a:spcAft>
              <a:buNone/>
              <a:defRPr sz="1800"/>
            </a:lvl8pPr>
            <a:lvl9pPr lvl="8" rtl="0">
              <a:spcBef>
                <a:spcPts val="2200"/>
              </a:spcBef>
              <a:spcAft>
                <a:spcPts val="0"/>
              </a:spcAft>
              <a:buNone/>
              <a:defRPr sz="1800"/>
            </a:lvl9pPr>
          </a:lstStyle>
          <a:p/>
        </p:txBody>
      </p:sp>
      <p:sp>
        <p:nvSpPr>
          <p:cNvPr id="96" name="Google Shape;96;p19"/>
          <p:cNvSpPr txBox="1"/>
          <p:nvPr>
            <p:ph idx="2" type="subTitle"/>
          </p:nvPr>
        </p:nvSpPr>
        <p:spPr>
          <a:xfrm>
            <a:off x="422950" y="2984175"/>
            <a:ext cx="7801200" cy="36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3C4043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lvl="1" rtl="0">
              <a:spcBef>
                <a:spcPts val="22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22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22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22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22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22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22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220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Slide - Orange">
  <p:cSld name="CUSTOM_2_1_1_1">
    <p:bg>
      <p:bgPr>
        <a:solidFill>
          <a:srgbClr val="FFFFFF"/>
        </a:solid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0"/>
          <p:cNvSpPr txBox="1"/>
          <p:nvPr>
            <p:ph idx="1" type="subTitle"/>
          </p:nvPr>
        </p:nvSpPr>
        <p:spPr>
          <a:xfrm>
            <a:off x="422950" y="2984175"/>
            <a:ext cx="7801200" cy="36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3C4043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lvl="1" rtl="0">
              <a:spcBef>
                <a:spcPts val="22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22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22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22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22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22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22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220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99" name="Google Shape;99;p20"/>
          <p:cNvSpPr txBox="1"/>
          <p:nvPr>
            <p:ph type="title"/>
          </p:nvPr>
        </p:nvSpPr>
        <p:spPr>
          <a:xfrm>
            <a:off x="392925" y="1049175"/>
            <a:ext cx="7831200" cy="1935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5500">
                <a:solidFill>
                  <a:srgbClr val="3C4043"/>
                </a:solidFill>
                <a:latin typeface="Google Sans Medium"/>
                <a:ea typeface="Google Sans Medium"/>
                <a:cs typeface="Google Sans Medium"/>
                <a:sym typeface="Google Sa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00" name="Google Shape;100;p20"/>
          <p:cNvSpPr/>
          <p:nvPr/>
        </p:nvSpPr>
        <p:spPr>
          <a:xfrm>
            <a:off x="522575" y="3458700"/>
            <a:ext cx="465900" cy="94500"/>
          </a:xfrm>
          <a:prstGeom prst="roundRect">
            <a:avLst>
              <a:gd fmla="val 50000" name="adj"/>
            </a:avLst>
          </a:prstGeom>
          <a:solidFill>
            <a:srgbClr val="EA8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20"/>
          <p:cNvSpPr txBox="1"/>
          <p:nvPr>
            <p:ph idx="2" type="subTitle"/>
          </p:nvPr>
        </p:nvSpPr>
        <p:spPr>
          <a:xfrm>
            <a:off x="422950" y="3714075"/>
            <a:ext cx="7831200" cy="30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9AA0A6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lvl="1" rtl="0">
              <a:spcBef>
                <a:spcPts val="2200"/>
              </a:spcBef>
              <a:spcAft>
                <a:spcPts val="0"/>
              </a:spcAft>
              <a:buNone/>
              <a:defRPr sz="1800"/>
            </a:lvl2pPr>
            <a:lvl3pPr lvl="2" rtl="0">
              <a:spcBef>
                <a:spcPts val="2200"/>
              </a:spcBef>
              <a:spcAft>
                <a:spcPts val="0"/>
              </a:spcAft>
              <a:buNone/>
              <a:defRPr sz="1800"/>
            </a:lvl3pPr>
            <a:lvl4pPr lvl="3" rtl="0">
              <a:spcBef>
                <a:spcPts val="2200"/>
              </a:spcBef>
              <a:spcAft>
                <a:spcPts val="0"/>
              </a:spcAft>
              <a:buNone/>
              <a:defRPr sz="1800"/>
            </a:lvl4pPr>
            <a:lvl5pPr lvl="4" rtl="0">
              <a:spcBef>
                <a:spcPts val="2200"/>
              </a:spcBef>
              <a:spcAft>
                <a:spcPts val="0"/>
              </a:spcAft>
              <a:buNone/>
              <a:defRPr sz="1800"/>
            </a:lvl5pPr>
            <a:lvl6pPr lvl="5" rtl="0">
              <a:spcBef>
                <a:spcPts val="2200"/>
              </a:spcBef>
              <a:spcAft>
                <a:spcPts val="0"/>
              </a:spcAft>
              <a:buNone/>
              <a:defRPr sz="1800"/>
            </a:lvl6pPr>
            <a:lvl7pPr lvl="6" rtl="0">
              <a:spcBef>
                <a:spcPts val="2200"/>
              </a:spcBef>
              <a:spcAft>
                <a:spcPts val="0"/>
              </a:spcAft>
              <a:buNone/>
              <a:defRPr sz="1800"/>
            </a:lvl7pPr>
            <a:lvl8pPr lvl="7" rtl="0">
              <a:spcBef>
                <a:spcPts val="2200"/>
              </a:spcBef>
              <a:spcAft>
                <a:spcPts val="0"/>
              </a:spcAft>
              <a:buNone/>
              <a:defRPr sz="1800"/>
            </a:lvl8pPr>
            <a:lvl9pPr lvl="8" rtl="0">
              <a:spcBef>
                <a:spcPts val="2200"/>
              </a:spcBef>
              <a:spcAft>
                <a:spcPts val="0"/>
              </a:spcAft>
              <a:buNone/>
              <a:defRPr sz="1800"/>
            </a:lvl9pPr>
          </a:lstStyle>
          <a:p/>
        </p:txBody>
      </p:sp>
      <p:sp>
        <p:nvSpPr>
          <p:cNvPr id="102" name="Google Shape;102;p20"/>
          <p:cNvSpPr txBox="1"/>
          <p:nvPr/>
        </p:nvSpPr>
        <p:spPr>
          <a:xfrm>
            <a:off x="6627000" y="3606900"/>
            <a:ext cx="2517000" cy="1536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Leave space for headshot</a:t>
            </a:r>
            <a:endParaRPr b="1" sz="1700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- Orange">
  <p:cSld name="CUSTOM_1">
    <p:bg>
      <p:bgPr>
        <a:solidFill>
          <a:srgbClr val="EA8600"/>
        </a:solidFill>
      </p:bgPr>
    </p:bg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/>
          <p:nvPr/>
        </p:nvSpPr>
        <p:spPr>
          <a:xfrm>
            <a:off x="50" y="4524000"/>
            <a:ext cx="9144000" cy="619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 Light"/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cxnSp>
        <p:nvCxnSpPr>
          <p:cNvPr id="14" name="Google Shape;14;p3"/>
          <p:cNvCxnSpPr/>
          <p:nvPr/>
        </p:nvCxnSpPr>
        <p:spPr>
          <a:xfrm rot="10800000">
            <a:off x="426304" y="1476158"/>
            <a:ext cx="0" cy="1869900"/>
          </a:xfrm>
          <a:prstGeom prst="straightConnector1">
            <a:avLst/>
          </a:prstGeom>
          <a:noFill/>
          <a:ln cap="flat" cmpd="sng" w="25400">
            <a:solidFill>
              <a:srgbClr val="FFFFFF"/>
            </a:solidFill>
            <a:prstDash val="solid"/>
            <a:miter lim="400000"/>
            <a:headEnd len="sm" w="sm" type="none"/>
            <a:tailEnd len="sm" w="sm" type="none"/>
          </a:ln>
        </p:spPr>
      </p:cxnSp>
      <p:sp>
        <p:nvSpPr>
          <p:cNvPr id="15" name="Google Shape;15;p3"/>
          <p:cNvSpPr txBox="1"/>
          <p:nvPr>
            <p:ph type="title"/>
          </p:nvPr>
        </p:nvSpPr>
        <p:spPr>
          <a:xfrm>
            <a:off x="962188" y="2048788"/>
            <a:ext cx="78771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Google Sans"/>
              <a:buNone/>
              <a:defRPr b="0" i="0" sz="4400" u="none" cap="none" strike="noStrike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36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36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36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36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36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36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36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36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1"/>
          <p:cNvSpPr txBox="1"/>
          <p:nvPr>
            <p:ph type="title"/>
          </p:nvPr>
        </p:nvSpPr>
        <p:spPr>
          <a:xfrm>
            <a:off x="948776" y="359541"/>
            <a:ext cx="7707900" cy="48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91425" wrap="square" tIns="45700">
            <a:noAutofit/>
          </a:bodyPr>
          <a:lstStyle>
            <a:lvl1pPr lv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400">
                <a:solidFill>
                  <a:schemeClr val="lt2"/>
                </a:solidFill>
              </a:defRPr>
            </a:lvl1pPr>
            <a:lvl2pPr lvl="1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2pPr>
            <a:lvl3pPr lvl="2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3pPr>
            <a:lvl4pPr lvl="3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4pPr>
            <a:lvl5pPr lvl="4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5pPr>
            <a:lvl6pPr lvl="5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6pPr>
            <a:lvl7pPr lvl="6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7pPr>
            <a:lvl8pPr lvl="7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8pPr>
            <a:lvl9pPr lvl="8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9pPr>
          </a:lstStyle>
          <a:p/>
        </p:txBody>
      </p:sp>
      <p:sp>
        <p:nvSpPr>
          <p:cNvPr id="105" name="Google Shape;105;p21"/>
          <p:cNvSpPr txBox="1"/>
          <p:nvPr>
            <p:ph idx="1" type="body"/>
          </p:nvPr>
        </p:nvSpPr>
        <p:spPr>
          <a:xfrm>
            <a:off x="955677" y="908685"/>
            <a:ext cx="7701000" cy="375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1pPr>
            <a:lvl2pPr indent="-342900" lvl="1" marL="914400" rtl="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indent="-345186" lvl="2" marL="1371600" rtl="0" algn="l">
              <a:spcBef>
                <a:spcPts val="360"/>
              </a:spcBef>
              <a:spcAft>
                <a:spcPts val="0"/>
              </a:spcAft>
              <a:buSzPts val="1836"/>
              <a:buChar char="•"/>
              <a:defRPr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6" name="Google Shape;106;p2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- Crimson">
  <p:cSld name="TITLE_2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/>
          <p:nvPr/>
        </p:nvSpPr>
        <p:spPr>
          <a:xfrm>
            <a:off x="426300" y="492975"/>
            <a:ext cx="7797000" cy="4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3C4043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8" name="Google Shape;18;p4"/>
          <p:cNvSpPr/>
          <p:nvPr/>
        </p:nvSpPr>
        <p:spPr>
          <a:xfrm>
            <a:off x="-22468" y="235365"/>
            <a:ext cx="57900" cy="4672800"/>
          </a:xfrm>
          <a:prstGeom prst="rect">
            <a:avLst/>
          </a:prstGeom>
          <a:solidFill>
            <a:srgbClr val="A51C30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9BF7"/>
              </a:buClr>
              <a:buSzPts val="1200"/>
              <a:buFont typeface="Helvetica Neue Light"/>
              <a:buNone/>
            </a:pPr>
            <a:r>
              <a:t/>
            </a:r>
            <a:endParaRPr b="0" i="0" sz="1200" u="none" cap="none" strike="noStrike">
              <a:solidFill>
                <a:srgbClr val="1D8E3E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9" name="Google Shape;19;p4"/>
          <p:cNvSpPr txBox="1"/>
          <p:nvPr/>
        </p:nvSpPr>
        <p:spPr>
          <a:xfrm>
            <a:off x="6627000" y="3606900"/>
            <a:ext cx="2517000" cy="1536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Leave space for headshot</a:t>
            </a:r>
            <a:endParaRPr b="1" sz="1700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- Orange">
  <p:cSld name="TITLE_2_4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/>
          <p:nvPr/>
        </p:nvSpPr>
        <p:spPr>
          <a:xfrm>
            <a:off x="426300" y="492975"/>
            <a:ext cx="7797000" cy="4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3C4043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22" name="Google Shape;22;p5"/>
          <p:cNvSpPr/>
          <p:nvPr/>
        </p:nvSpPr>
        <p:spPr>
          <a:xfrm>
            <a:off x="-22468" y="235365"/>
            <a:ext cx="57900" cy="4672800"/>
          </a:xfrm>
          <a:prstGeom prst="rect">
            <a:avLst/>
          </a:prstGeom>
          <a:solidFill>
            <a:srgbClr val="EA8600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9BF7"/>
              </a:buClr>
              <a:buSzPts val="1200"/>
              <a:buFont typeface="Helvetica Neue Light"/>
              <a:buNone/>
            </a:pPr>
            <a:r>
              <a:t/>
            </a:r>
            <a:endParaRPr b="0" i="0" sz="1200" u="none" cap="none" strike="noStrike">
              <a:solidFill>
                <a:srgbClr val="1D8E3E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23" name="Google Shape;23;p5"/>
          <p:cNvSpPr txBox="1"/>
          <p:nvPr/>
        </p:nvSpPr>
        <p:spPr>
          <a:xfrm>
            <a:off x="6627000" y="3606900"/>
            <a:ext cx="2517000" cy="1536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Leave space for headshot</a:t>
            </a:r>
            <a:endParaRPr b="1" sz="1700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mall Box - Crimson">
  <p:cSld name="TITLE_2_3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/>
          <p:nvPr/>
        </p:nvSpPr>
        <p:spPr>
          <a:xfrm>
            <a:off x="426300" y="264375"/>
            <a:ext cx="7797000" cy="6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3C4043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26" name="Google Shape;26;p6"/>
          <p:cNvSpPr/>
          <p:nvPr/>
        </p:nvSpPr>
        <p:spPr>
          <a:xfrm>
            <a:off x="-22468" y="235365"/>
            <a:ext cx="57900" cy="4672800"/>
          </a:xfrm>
          <a:prstGeom prst="rect">
            <a:avLst/>
          </a:prstGeom>
          <a:solidFill>
            <a:srgbClr val="A51C30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9BF7"/>
              </a:buClr>
              <a:buSzPts val="1200"/>
              <a:buFont typeface="Helvetica Neue Light"/>
              <a:buNone/>
            </a:pPr>
            <a:r>
              <a:t/>
            </a:r>
            <a:endParaRPr b="0" i="0" sz="1200" u="none" cap="none" strike="noStrike">
              <a:solidFill>
                <a:srgbClr val="1D8E3E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27" name="Google Shape;27;p6"/>
          <p:cNvSpPr txBox="1"/>
          <p:nvPr/>
        </p:nvSpPr>
        <p:spPr>
          <a:xfrm>
            <a:off x="6627000" y="3606900"/>
            <a:ext cx="2517000" cy="1536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Leave space for headshot</a:t>
            </a:r>
            <a:endParaRPr b="1" sz="1700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28" name="Google Shape;28;p6"/>
          <p:cNvSpPr txBox="1"/>
          <p:nvPr>
            <p:ph type="title"/>
          </p:nvPr>
        </p:nvSpPr>
        <p:spPr>
          <a:xfrm>
            <a:off x="344500" y="603900"/>
            <a:ext cx="7797000" cy="5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b="0" i="0" u="none" cap="none" strike="noStrike">
                <a:solidFill>
                  <a:srgbClr val="3C4043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29" name="Google Shape;29;p6"/>
          <p:cNvSpPr txBox="1"/>
          <p:nvPr>
            <p:ph idx="1" type="body"/>
          </p:nvPr>
        </p:nvSpPr>
        <p:spPr>
          <a:xfrm>
            <a:off x="344500" y="1556575"/>
            <a:ext cx="3966600" cy="276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Google Sans"/>
              <a:buChar char="●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indent="-342900" lvl="1" marL="9144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Google Sans"/>
              <a:buChar char="○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2pPr>
            <a:lvl3pPr indent="-342900" lvl="2" marL="13716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■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3pPr>
            <a:lvl4pPr indent="-342900" lvl="3" marL="18288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●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4pPr>
            <a:lvl5pPr indent="-342900" lvl="4" marL="22860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○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5pPr>
            <a:lvl6pPr indent="-342900" lvl="5" marL="2743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■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6pPr>
            <a:lvl7pPr indent="-342900" lvl="6" marL="32004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●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7pPr>
            <a:lvl8pPr indent="-342900" lvl="7" marL="36576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○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8pPr>
            <a:lvl9pPr indent="-342900" lvl="8" marL="41148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■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mall Box - Orange">
  <p:cSld name="TITLE_2_3_4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"/>
          <p:cNvSpPr txBox="1"/>
          <p:nvPr>
            <p:ph idx="1" type="body"/>
          </p:nvPr>
        </p:nvSpPr>
        <p:spPr>
          <a:xfrm>
            <a:off x="344500" y="1556575"/>
            <a:ext cx="3966600" cy="276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Google Sans"/>
              <a:buChar char="●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indent="-342900" lvl="1" marL="9144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Google Sans"/>
              <a:buChar char="○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2pPr>
            <a:lvl3pPr indent="-342900" lvl="2" marL="13716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■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3pPr>
            <a:lvl4pPr indent="-342900" lvl="3" marL="18288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●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4pPr>
            <a:lvl5pPr indent="-342900" lvl="4" marL="22860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○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5pPr>
            <a:lvl6pPr indent="-342900" lvl="5" marL="2743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■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6pPr>
            <a:lvl7pPr indent="-342900" lvl="6" marL="32004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●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7pPr>
            <a:lvl8pPr indent="-342900" lvl="7" marL="36576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○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8pPr>
            <a:lvl9pPr indent="-342900" lvl="8" marL="41148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■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9pPr>
          </a:lstStyle>
          <a:p/>
        </p:txBody>
      </p:sp>
      <p:sp>
        <p:nvSpPr>
          <p:cNvPr id="32" name="Google Shape;32;p7"/>
          <p:cNvSpPr/>
          <p:nvPr/>
        </p:nvSpPr>
        <p:spPr>
          <a:xfrm>
            <a:off x="426300" y="492975"/>
            <a:ext cx="7797000" cy="4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3C4043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33" name="Google Shape;33;p7"/>
          <p:cNvSpPr/>
          <p:nvPr/>
        </p:nvSpPr>
        <p:spPr>
          <a:xfrm>
            <a:off x="-22468" y="235365"/>
            <a:ext cx="57900" cy="4672800"/>
          </a:xfrm>
          <a:prstGeom prst="rect">
            <a:avLst/>
          </a:prstGeom>
          <a:solidFill>
            <a:srgbClr val="EA8600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9BF7"/>
              </a:buClr>
              <a:buSzPts val="1200"/>
              <a:buFont typeface="Helvetica Neue Light"/>
              <a:buNone/>
            </a:pPr>
            <a:r>
              <a:t/>
            </a:r>
            <a:endParaRPr b="0" i="0" sz="1200" u="none" cap="none" strike="noStrike">
              <a:solidFill>
                <a:srgbClr val="1D8E3E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34" name="Google Shape;34;p7"/>
          <p:cNvSpPr txBox="1"/>
          <p:nvPr/>
        </p:nvSpPr>
        <p:spPr>
          <a:xfrm>
            <a:off x="6627000" y="3606900"/>
            <a:ext cx="2517000" cy="1536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Leave space for headshot</a:t>
            </a:r>
            <a:endParaRPr b="1" sz="1700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35" name="Google Shape;35;p7"/>
          <p:cNvSpPr txBox="1"/>
          <p:nvPr>
            <p:ph type="title"/>
          </p:nvPr>
        </p:nvSpPr>
        <p:spPr>
          <a:xfrm>
            <a:off x="344500" y="603900"/>
            <a:ext cx="7797000" cy="5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b="0" i="0" u="none" cap="none" strike="noStrike">
                <a:solidFill>
                  <a:srgbClr val="3C4043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Box - Crimson 1">
  <p:cSld name="TITLE_2_3_3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/>
          <p:nvPr>
            <p:ph idx="1" type="body"/>
          </p:nvPr>
        </p:nvSpPr>
        <p:spPr>
          <a:xfrm>
            <a:off x="344500" y="1546975"/>
            <a:ext cx="8447700" cy="33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Google Sans"/>
              <a:buChar char="●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indent="-342900" lvl="1" marL="9144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Google Sans"/>
              <a:buChar char="○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2pPr>
            <a:lvl3pPr indent="-342900" lvl="2" marL="13716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■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3pPr>
            <a:lvl4pPr indent="-342900" lvl="3" marL="18288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●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4pPr>
            <a:lvl5pPr indent="-342900" lvl="4" marL="22860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○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5pPr>
            <a:lvl6pPr indent="-342900" lvl="5" marL="2743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■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6pPr>
            <a:lvl7pPr indent="-342900" lvl="6" marL="32004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●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7pPr>
            <a:lvl8pPr indent="-342900" lvl="7" marL="36576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○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8pPr>
            <a:lvl9pPr indent="-342900" lvl="8" marL="41148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■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9pPr>
          </a:lstStyle>
          <a:p/>
        </p:txBody>
      </p:sp>
      <p:sp>
        <p:nvSpPr>
          <p:cNvPr id="38" name="Google Shape;38;p8"/>
          <p:cNvSpPr/>
          <p:nvPr/>
        </p:nvSpPr>
        <p:spPr>
          <a:xfrm>
            <a:off x="426300" y="492975"/>
            <a:ext cx="7797000" cy="4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3C4043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39" name="Google Shape;39;p8"/>
          <p:cNvSpPr/>
          <p:nvPr/>
        </p:nvSpPr>
        <p:spPr>
          <a:xfrm>
            <a:off x="-22468" y="235365"/>
            <a:ext cx="57900" cy="4672800"/>
          </a:xfrm>
          <a:prstGeom prst="rect">
            <a:avLst/>
          </a:prstGeom>
          <a:solidFill>
            <a:srgbClr val="A51C30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9BF7"/>
              </a:buClr>
              <a:buSzPts val="1200"/>
              <a:buFont typeface="Helvetica Neue Light"/>
              <a:buNone/>
            </a:pPr>
            <a:r>
              <a:t/>
            </a:r>
            <a:endParaRPr b="0" i="0" sz="1200" u="none" cap="none" strike="noStrike">
              <a:solidFill>
                <a:srgbClr val="1D8E3E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40" name="Google Shape;40;p8"/>
          <p:cNvSpPr txBox="1"/>
          <p:nvPr/>
        </p:nvSpPr>
        <p:spPr>
          <a:xfrm>
            <a:off x="6510900" y="3518775"/>
            <a:ext cx="2633100" cy="1624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Leave space for headshot</a:t>
            </a:r>
            <a:endParaRPr b="1" sz="1700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41" name="Google Shape;41;p8"/>
          <p:cNvSpPr txBox="1"/>
          <p:nvPr>
            <p:ph type="title"/>
          </p:nvPr>
        </p:nvSpPr>
        <p:spPr>
          <a:xfrm>
            <a:off x="344500" y="603900"/>
            <a:ext cx="7797000" cy="5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b="0" i="0" u="none" cap="none" strike="noStrike">
                <a:solidFill>
                  <a:srgbClr val="3C4043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Box - Orange">
  <p:cSld name="TITLE_2_3_2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 txBox="1"/>
          <p:nvPr>
            <p:ph idx="1" type="body"/>
          </p:nvPr>
        </p:nvSpPr>
        <p:spPr>
          <a:xfrm>
            <a:off x="344500" y="1546975"/>
            <a:ext cx="8447700" cy="33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Google Sans"/>
              <a:buChar char="●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indent="-342900" lvl="1" marL="9144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Google Sans"/>
              <a:buChar char="○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2pPr>
            <a:lvl3pPr indent="-342900" lvl="2" marL="13716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■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3pPr>
            <a:lvl4pPr indent="-342900" lvl="3" marL="18288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●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4pPr>
            <a:lvl5pPr indent="-342900" lvl="4" marL="22860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○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5pPr>
            <a:lvl6pPr indent="-342900" lvl="5" marL="2743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■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6pPr>
            <a:lvl7pPr indent="-342900" lvl="6" marL="32004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●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7pPr>
            <a:lvl8pPr indent="-342900" lvl="7" marL="36576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○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8pPr>
            <a:lvl9pPr indent="-342900" lvl="8" marL="41148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■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9pPr>
          </a:lstStyle>
          <a:p/>
        </p:txBody>
      </p:sp>
      <p:sp>
        <p:nvSpPr>
          <p:cNvPr id="44" name="Google Shape;44;p9"/>
          <p:cNvSpPr/>
          <p:nvPr/>
        </p:nvSpPr>
        <p:spPr>
          <a:xfrm>
            <a:off x="426300" y="492975"/>
            <a:ext cx="7797000" cy="4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3C4043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45" name="Google Shape;45;p9"/>
          <p:cNvSpPr/>
          <p:nvPr/>
        </p:nvSpPr>
        <p:spPr>
          <a:xfrm>
            <a:off x="-22468" y="235365"/>
            <a:ext cx="57900" cy="4672800"/>
          </a:xfrm>
          <a:prstGeom prst="rect">
            <a:avLst/>
          </a:prstGeom>
          <a:solidFill>
            <a:srgbClr val="EA8600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9BF7"/>
              </a:buClr>
              <a:buSzPts val="1200"/>
              <a:buFont typeface="Helvetica Neue Light"/>
              <a:buNone/>
            </a:pPr>
            <a:r>
              <a:t/>
            </a:r>
            <a:endParaRPr b="0" i="0" sz="1200" u="none" cap="none" strike="noStrike">
              <a:solidFill>
                <a:srgbClr val="1D8E3E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46" name="Google Shape;46;p9"/>
          <p:cNvSpPr txBox="1"/>
          <p:nvPr/>
        </p:nvSpPr>
        <p:spPr>
          <a:xfrm>
            <a:off x="6627000" y="3606900"/>
            <a:ext cx="2517000" cy="1536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Leave space for headshot</a:t>
            </a:r>
            <a:endParaRPr b="1" sz="1700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47" name="Google Shape;47;p9"/>
          <p:cNvSpPr txBox="1"/>
          <p:nvPr>
            <p:ph type="title"/>
          </p:nvPr>
        </p:nvSpPr>
        <p:spPr>
          <a:xfrm>
            <a:off x="344500" y="603900"/>
            <a:ext cx="7797000" cy="5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b="0" i="0" u="none" cap="none" strike="noStrike">
                <a:solidFill>
                  <a:srgbClr val="3C4043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Box - Crimson">
  <p:cSld name="TITLE_2_3_1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/>
          <p:nvPr>
            <p:ph idx="1" type="body"/>
          </p:nvPr>
        </p:nvSpPr>
        <p:spPr>
          <a:xfrm>
            <a:off x="344500" y="1546975"/>
            <a:ext cx="3911400" cy="33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Google Sans"/>
              <a:buChar char="●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indent="-342900" lvl="1" marL="9144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Google Sans"/>
              <a:buChar char="○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2pPr>
            <a:lvl3pPr indent="-342900" lvl="2" marL="13716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■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3pPr>
            <a:lvl4pPr indent="-342900" lvl="3" marL="18288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●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4pPr>
            <a:lvl5pPr indent="-342900" lvl="4" marL="22860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○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5pPr>
            <a:lvl6pPr indent="-342900" lvl="5" marL="2743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■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6pPr>
            <a:lvl7pPr indent="-342900" lvl="6" marL="32004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●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7pPr>
            <a:lvl8pPr indent="-342900" lvl="7" marL="36576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○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8pPr>
            <a:lvl9pPr indent="-342900" lvl="8" marL="41148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■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9pPr>
          </a:lstStyle>
          <a:p/>
        </p:txBody>
      </p:sp>
      <p:sp>
        <p:nvSpPr>
          <p:cNvPr id="50" name="Google Shape;50;p10"/>
          <p:cNvSpPr/>
          <p:nvPr/>
        </p:nvSpPr>
        <p:spPr>
          <a:xfrm>
            <a:off x="426300" y="492975"/>
            <a:ext cx="7797000" cy="4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3C4043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51" name="Google Shape;51;p10"/>
          <p:cNvSpPr/>
          <p:nvPr/>
        </p:nvSpPr>
        <p:spPr>
          <a:xfrm>
            <a:off x="-22468" y="235365"/>
            <a:ext cx="57900" cy="4672800"/>
          </a:xfrm>
          <a:prstGeom prst="rect">
            <a:avLst/>
          </a:prstGeom>
          <a:solidFill>
            <a:srgbClr val="A51C30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9BF7"/>
              </a:buClr>
              <a:buSzPts val="1200"/>
              <a:buFont typeface="Helvetica Neue Light"/>
              <a:buNone/>
            </a:pPr>
            <a:r>
              <a:t/>
            </a:r>
            <a:endParaRPr b="0" i="0" sz="1200" u="none" cap="none" strike="noStrike">
              <a:solidFill>
                <a:srgbClr val="1D8E3E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52" name="Google Shape;52;p10"/>
          <p:cNvSpPr txBox="1"/>
          <p:nvPr>
            <p:ph idx="2" type="body"/>
          </p:nvPr>
        </p:nvSpPr>
        <p:spPr>
          <a:xfrm>
            <a:off x="4802775" y="1546975"/>
            <a:ext cx="3911400" cy="33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Google Sans"/>
              <a:buChar char="●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indent="-342900" lvl="1" marL="9144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Google Sans"/>
              <a:buChar char="○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2pPr>
            <a:lvl3pPr indent="-342900" lvl="2" marL="13716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■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3pPr>
            <a:lvl4pPr indent="-342900" lvl="3" marL="18288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●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4pPr>
            <a:lvl5pPr indent="-342900" lvl="4" marL="22860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○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5pPr>
            <a:lvl6pPr indent="-342900" lvl="5" marL="2743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■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6pPr>
            <a:lvl7pPr indent="-342900" lvl="6" marL="32004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●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7pPr>
            <a:lvl8pPr indent="-342900" lvl="7" marL="36576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○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8pPr>
            <a:lvl9pPr indent="-342900" lvl="8" marL="41148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■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9pPr>
          </a:lstStyle>
          <a:p/>
        </p:txBody>
      </p:sp>
      <p:sp>
        <p:nvSpPr>
          <p:cNvPr id="53" name="Google Shape;53;p10"/>
          <p:cNvSpPr txBox="1"/>
          <p:nvPr/>
        </p:nvSpPr>
        <p:spPr>
          <a:xfrm>
            <a:off x="6627000" y="3606900"/>
            <a:ext cx="2517000" cy="1536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Leave space for headshot</a:t>
            </a:r>
            <a:endParaRPr b="1" sz="1700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54" name="Google Shape;54;p10"/>
          <p:cNvSpPr txBox="1"/>
          <p:nvPr>
            <p:ph type="title"/>
          </p:nvPr>
        </p:nvSpPr>
        <p:spPr>
          <a:xfrm>
            <a:off x="344500" y="603900"/>
            <a:ext cx="7797000" cy="5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b="0" i="0" u="none" cap="none" strike="noStrike">
                <a:solidFill>
                  <a:srgbClr val="3C4043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21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idx="1" type="body"/>
          </p:nvPr>
        </p:nvSpPr>
        <p:spPr>
          <a:xfrm>
            <a:off x="340663" y="1128663"/>
            <a:ext cx="7877100" cy="345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Google Sans"/>
              <a:buChar char="•"/>
              <a:defRPr i="0" sz="1800" u="none" cap="none" strike="noStrike">
                <a:solidFill>
                  <a:srgbClr val="80868B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indent="-342900" lvl="1" marL="9144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Google Sans"/>
              <a:buChar char="•"/>
              <a:defRPr i="0" sz="1800" u="none" cap="none" strike="noStrike">
                <a:solidFill>
                  <a:srgbClr val="80868B"/>
                </a:solidFill>
                <a:latin typeface="Google Sans"/>
                <a:ea typeface="Google Sans"/>
                <a:cs typeface="Google Sans"/>
                <a:sym typeface="Google Sans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Google Sans"/>
              <a:buChar char="•"/>
              <a:defRPr i="0" sz="1800" u="none" cap="none" strike="noStrike">
                <a:solidFill>
                  <a:srgbClr val="80868B"/>
                </a:solidFill>
                <a:latin typeface="Google Sans"/>
                <a:ea typeface="Google Sans"/>
                <a:cs typeface="Google Sans"/>
                <a:sym typeface="Google Sans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Google Sans"/>
              <a:buChar char="•"/>
              <a:defRPr i="0" sz="1800" u="none" cap="none" strike="noStrike">
                <a:solidFill>
                  <a:srgbClr val="80868B"/>
                </a:solidFill>
                <a:latin typeface="Google Sans"/>
                <a:ea typeface="Google Sans"/>
                <a:cs typeface="Google Sans"/>
                <a:sym typeface="Google Sans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Google Sans"/>
              <a:buChar char="•"/>
              <a:defRPr i="0" sz="1800" u="none" cap="none" strike="noStrike">
                <a:solidFill>
                  <a:srgbClr val="80868B"/>
                </a:solidFill>
                <a:latin typeface="Google Sans"/>
                <a:ea typeface="Google Sans"/>
                <a:cs typeface="Google Sans"/>
                <a:sym typeface="Google Sans"/>
              </a:defRPr>
            </a:lvl5pPr>
            <a:lvl6pPr indent="-342900" lvl="5" marL="27432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Google Sans"/>
              <a:buChar char="•"/>
              <a:defRPr i="0" sz="1800" u="none" cap="none" strike="noStrike">
                <a:solidFill>
                  <a:srgbClr val="80868B"/>
                </a:solidFill>
                <a:latin typeface="Google Sans"/>
                <a:ea typeface="Google Sans"/>
                <a:cs typeface="Google Sans"/>
                <a:sym typeface="Google Sans"/>
              </a:defRPr>
            </a:lvl6pPr>
            <a:lvl7pPr indent="-342900" lvl="6" marL="32004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Google Sans"/>
              <a:buChar char="•"/>
              <a:defRPr i="0" sz="1800" u="none" cap="none" strike="noStrike">
                <a:solidFill>
                  <a:srgbClr val="80868B"/>
                </a:solidFill>
                <a:latin typeface="Google Sans"/>
                <a:ea typeface="Google Sans"/>
                <a:cs typeface="Google Sans"/>
                <a:sym typeface="Google Sans"/>
              </a:defRPr>
            </a:lvl7pPr>
            <a:lvl8pPr indent="-342900" lvl="7" marL="36576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Google Sans"/>
              <a:buChar char="•"/>
              <a:defRPr i="0" sz="1800" u="none" cap="none" strike="noStrike">
                <a:solidFill>
                  <a:srgbClr val="80868B"/>
                </a:solidFill>
                <a:latin typeface="Google Sans"/>
                <a:ea typeface="Google Sans"/>
                <a:cs typeface="Google Sans"/>
                <a:sym typeface="Google Sans"/>
              </a:defRPr>
            </a:lvl8pPr>
            <a:lvl9pPr indent="-342900" lvl="8" marL="41148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Google Sans"/>
              <a:buChar char="•"/>
              <a:defRPr i="0" sz="1800" u="none" cap="none" strike="noStrike">
                <a:solidFill>
                  <a:srgbClr val="80868B"/>
                </a:solidFill>
                <a:latin typeface="Google Sans"/>
                <a:ea typeface="Google Sans"/>
                <a:cs typeface="Google Sans"/>
                <a:sym typeface="Google Sans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type="title"/>
          </p:nvPr>
        </p:nvSpPr>
        <p:spPr>
          <a:xfrm>
            <a:off x="395688" y="493663"/>
            <a:ext cx="78771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4043"/>
              </a:buClr>
              <a:buSzPts val="3000"/>
              <a:buFont typeface="Google Sans"/>
              <a:buNone/>
              <a:defRPr b="0" i="0" sz="3000" u="none" cap="none" strike="noStrike">
                <a:solidFill>
                  <a:srgbClr val="3C4043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Helvetica Neue Light"/>
              <a:buNone/>
              <a:defRPr b="0" i="0" sz="43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Helvetica Neue Light"/>
              <a:buNone/>
              <a:defRPr b="0" i="0" sz="43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Helvetica Neue Light"/>
              <a:buNone/>
              <a:defRPr b="0" i="0" sz="43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Helvetica Neue Light"/>
              <a:buNone/>
              <a:defRPr b="0" i="0" sz="43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Helvetica Neue Light"/>
              <a:buNone/>
              <a:defRPr b="0" i="0" sz="43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Helvetica Neue Light"/>
              <a:buNone/>
              <a:defRPr b="0" i="0" sz="43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Helvetica Neue Light"/>
              <a:buNone/>
              <a:defRPr b="0" i="0" sz="43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Helvetica Neue Light"/>
              <a:buNone/>
              <a:defRPr b="0" i="0" sz="43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1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2"/>
          <p:cNvSpPr txBox="1"/>
          <p:nvPr>
            <p:ph idx="2" type="subTitle"/>
          </p:nvPr>
        </p:nvSpPr>
        <p:spPr>
          <a:xfrm>
            <a:off x="422950" y="2984175"/>
            <a:ext cx="7801200" cy="36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22"/>
          <p:cNvSpPr txBox="1"/>
          <p:nvPr>
            <p:ph type="title"/>
          </p:nvPr>
        </p:nvSpPr>
        <p:spPr>
          <a:xfrm>
            <a:off x="392925" y="1049175"/>
            <a:ext cx="7831200" cy="1935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Quantization-aware Training (QAT)</a:t>
            </a:r>
            <a:endParaRPr/>
          </a:p>
        </p:txBody>
      </p:sp>
      <p:sp>
        <p:nvSpPr>
          <p:cNvPr id="113" name="Google Shape;113;p22"/>
          <p:cNvSpPr txBox="1"/>
          <p:nvPr>
            <p:ph idx="1" type="subTitle"/>
          </p:nvPr>
        </p:nvSpPr>
        <p:spPr>
          <a:xfrm>
            <a:off x="422950" y="3714075"/>
            <a:ext cx="7831200" cy="30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1"/>
          <p:cNvSpPr txBox="1"/>
          <p:nvPr>
            <p:ph type="title"/>
          </p:nvPr>
        </p:nvSpPr>
        <p:spPr>
          <a:xfrm>
            <a:off x="344500" y="603900"/>
            <a:ext cx="3864600" cy="96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does the </a:t>
            </a:r>
            <a:r>
              <a:rPr b="1" lang="en"/>
              <a:t>accuracy drop</a:t>
            </a:r>
            <a:r>
              <a:rPr lang="en"/>
              <a:t>?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2"/>
          <p:cNvSpPr txBox="1"/>
          <p:nvPr>
            <p:ph idx="1" type="body"/>
          </p:nvPr>
        </p:nvSpPr>
        <p:spPr>
          <a:xfrm>
            <a:off x="344500" y="1718700"/>
            <a:ext cx="3864600" cy="204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Introducing </a:t>
            </a:r>
            <a:r>
              <a:rPr b="1" lang="en">
                <a:solidFill>
                  <a:schemeClr val="accent3"/>
                </a:solidFill>
              </a:rPr>
              <a:t>error</a:t>
            </a:r>
            <a:r>
              <a:rPr lang="en">
                <a:solidFill>
                  <a:schemeClr val="dk1"/>
                </a:solidFill>
              </a:rPr>
              <a:t> by </a:t>
            </a:r>
            <a:r>
              <a:rPr b="1" i="1" lang="en">
                <a:solidFill>
                  <a:schemeClr val="accent4"/>
                </a:solidFill>
              </a:rPr>
              <a:t>discretizing</a:t>
            </a:r>
            <a:r>
              <a:rPr lang="en">
                <a:solidFill>
                  <a:schemeClr val="dk1"/>
                </a:solidFill>
              </a:rPr>
              <a:t> the values</a:t>
            </a:r>
            <a:endParaRPr>
              <a:solidFill>
                <a:schemeClr val="accen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81" name="Google Shape;181;p32"/>
          <p:cNvSpPr txBox="1"/>
          <p:nvPr>
            <p:ph type="title"/>
          </p:nvPr>
        </p:nvSpPr>
        <p:spPr>
          <a:xfrm>
            <a:off x="344500" y="603900"/>
            <a:ext cx="3864600" cy="96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does the </a:t>
            </a:r>
            <a:r>
              <a:rPr b="1" lang="en"/>
              <a:t>accuracy drop</a:t>
            </a:r>
            <a:r>
              <a:rPr lang="en"/>
              <a:t>?</a:t>
            </a:r>
            <a:endParaRPr/>
          </a:p>
        </p:txBody>
      </p:sp>
      <p:pic>
        <p:nvPicPr>
          <p:cNvPr id="182" name="Google Shape;182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35625" y="1499300"/>
            <a:ext cx="3029476" cy="2144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3"/>
          <p:cNvSpPr txBox="1"/>
          <p:nvPr>
            <p:ph idx="1" type="body"/>
          </p:nvPr>
        </p:nvSpPr>
        <p:spPr>
          <a:xfrm>
            <a:off x="344500" y="1718700"/>
            <a:ext cx="3864600" cy="204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>
                <a:solidFill>
                  <a:schemeClr val="dk2"/>
                </a:solidFill>
              </a:rPr>
              <a:t>Introducing </a:t>
            </a:r>
            <a:r>
              <a:rPr b="1" lang="en">
                <a:solidFill>
                  <a:schemeClr val="dk2"/>
                </a:solidFill>
              </a:rPr>
              <a:t>error</a:t>
            </a:r>
            <a:r>
              <a:rPr lang="en">
                <a:solidFill>
                  <a:schemeClr val="dk2"/>
                </a:solidFill>
              </a:rPr>
              <a:t> by </a:t>
            </a:r>
            <a:r>
              <a:rPr b="1" i="1" lang="en">
                <a:solidFill>
                  <a:schemeClr val="dk2"/>
                </a:solidFill>
              </a:rPr>
              <a:t>discretizing</a:t>
            </a:r>
            <a:r>
              <a:rPr lang="en">
                <a:solidFill>
                  <a:schemeClr val="dk2"/>
                </a:solidFill>
              </a:rPr>
              <a:t> the values</a:t>
            </a:r>
            <a:endParaRPr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Quantized weights are in </a:t>
            </a:r>
            <a:r>
              <a:rPr b="1" lang="en">
                <a:solidFill>
                  <a:schemeClr val="accent1"/>
                </a:solidFill>
              </a:rPr>
              <a:t>int8</a:t>
            </a:r>
            <a:r>
              <a:rPr lang="en">
                <a:solidFill>
                  <a:schemeClr val="dk1"/>
                </a:solidFill>
              </a:rPr>
              <a:t> instead of </a:t>
            </a:r>
            <a:r>
              <a:rPr b="1" lang="en">
                <a:solidFill>
                  <a:schemeClr val="accent1"/>
                </a:solidFill>
              </a:rPr>
              <a:t>fp32</a:t>
            </a:r>
            <a:endParaRPr>
              <a:solidFill>
                <a:schemeClr val="accen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88" name="Google Shape;188;p33"/>
          <p:cNvSpPr txBox="1"/>
          <p:nvPr>
            <p:ph type="title"/>
          </p:nvPr>
        </p:nvSpPr>
        <p:spPr>
          <a:xfrm>
            <a:off x="344500" y="603900"/>
            <a:ext cx="3864600" cy="96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does the </a:t>
            </a:r>
            <a:r>
              <a:rPr b="1" lang="en"/>
              <a:t>accuracy drop</a:t>
            </a:r>
            <a:r>
              <a:rPr lang="en"/>
              <a:t>?</a:t>
            </a:r>
            <a:endParaRPr/>
          </a:p>
        </p:txBody>
      </p:sp>
      <p:pic>
        <p:nvPicPr>
          <p:cNvPr id="189" name="Google Shape;189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35625" y="1499300"/>
            <a:ext cx="3029476" cy="2144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4"/>
          <p:cNvSpPr txBox="1"/>
          <p:nvPr>
            <p:ph idx="1" type="body"/>
          </p:nvPr>
        </p:nvSpPr>
        <p:spPr>
          <a:xfrm>
            <a:off x="344500" y="1718700"/>
            <a:ext cx="3864600" cy="204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>
                <a:solidFill>
                  <a:schemeClr val="dk2"/>
                </a:solidFill>
              </a:rPr>
              <a:t>Introducing </a:t>
            </a:r>
            <a:r>
              <a:rPr b="1" lang="en">
                <a:solidFill>
                  <a:schemeClr val="dk2"/>
                </a:solidFill>
              </a:rPr>
              <a:t>error</a:t>
            </a:r>
            <a:r>
              <a:rPr lang="en">
                <a:solidFill>
                  <a:schemeClr val="dk2"/>
                </a:solidFill>
              </a:rPr>
              <a:t> by </a:t>
            </a:r>
            <a:r>
              <a:rPr b="1" i="1" lang="en">
                <a:solidFill>
                  <a:schemeClr val="dk2"/>
                </a:solidFill>
              </a:rPr>
              <a:t>discretizing</a:t>
            </a:r>
            <a:r>
              <a:rPr lang="en">
                <a:solidFill>
                  <a:schemeClr val="dk2"/>
                </a:solidFill>
              </a:rPr>
              <a:t> the values</a:t>
            </a:r>
            <a:endParaRPr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>
                <a:solidFill>
                  <a:schemeClr val="dk2"/>
                </a:solidFill>
              </a:rPr>
              <a:t>Quantized weights are in </a:t>
            </a:r>
            <a:r>
              <a:rPr b="1" lang="en">
                <a:solidFill>
                  <a:schemeClr val="dk2"/>
                </a:solidFill>
              </a:rPr>
              <a:t>int8</a:t>
            </a:r>
            <a:r>
              <a:rPr lang="en">
                <a:solidFill>
                  <a:schemeClr val="dk2"/>
                </a:solidFill>
              </a:rPr>
              <a:t> instead of </a:t>
            </a:r>
            <a:r>
              <a:rPr b="1" lang="en">
                <a:solidFill>
                  <a:schemeClr val="dk2"/>
                </a:solidFill>
              </a:rPr>
              <a:t>fp32</a:t>
            </a:r>
            <a:endParaRPr b="1"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b="1" lang="en">
                <a:solidFill>
                  <a:schemeClr val="accent2"/>
                </a:solidFill>
              </a:rPr>
              <a:t>Many</a:t>
            </a:r>
            <a:r>
              <a:rPr lang="en">
                <a:solidFill>
                  <a:schemeClr val="dk1"/>
                </a:solidFill>
              </a:rPr>
              <a:t> different </a:t>
            </a:r>
            <a:r>
              <a:rPr b="1" lang="en">
                <a:solidFill>
                  <a:schemeClr val="accent2"/>
                </a:solidFill>
              </a:rPr>
              <a:t>conversions</a:t>
            </a:r>
            <a:r>
              <a:rPr lang="en">
                <a:solidFill>
                  <a:schemeClr val="dk1"/>
                </a:solidFill>
              </a:rPr>
              <a:t> (computation: int8, accumulations: int32,</a:t>
            </a:r>
            <a:br>
              <a:rPr lang="en">
                <a:solidFill>
                  <a:schemeClr val="dk1"/>
                </a:solidFill>
              </a:rPr>
            </a:br>
            <a:r>
              <a:rPr lang="en">
                <a:solidFill>
                  <a:schemeClr val="dk1"/>
                </a:solidFill>
              </a:rPr>
              <a:t>rescaling: int8)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95" name="Google Shape;195;p34"/>
          <p:cNvSpPr txBox="1"/>
          <p:nvPr>
            <p:ph type="title"/>
          </p:nvPr>
        </p:nvSpPr>
        <p:spPr>
          <a:xfrm>
            <a:off x="344500" y="603900"/>
            <a:ext cx="3864600" cy="96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does the </a:t>
            </a:r>
            <a:r>
              <a:rPr b="1" lang="en"/>
              <a:t>accuracy drop</a:t>
            </a:r>
            <a:r>
              <a:rPr lang="en"/>
              <a:t>?</a:t>
            </a:r>
            <a:endParaRPr/>
          </a:p>
        </p:txBody>
      </p:sp>
      <p:pic>
        <p:nvPicPr>
          <p:cNvPr id="196" name="Google Shape;196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35625" y="1499300"/>
            <a:ext cx="3029476" cy="2144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5"/>
          <p:cNvSpPr txBox="1"/>
          <p:nvPr>
            <p:ph idx="1" type="body"/>
          </p:nvPr>
        </p:nvSpPr>
        <p:spPr>
          <a:xfrm>
            <a:off x="344500" y="1794900"/>
            <a:ext cx="3782400" cy="204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b="1" lang="en">
                <a:solidFill>
                  <a:schemeClr val="accent2"/>
                </a:solidFill>
              </a:rPr>
              <a:t>Mimic</a:t>
            </a:r>
            <a:r>
              <a:rPr lang="en">
                <a:solidFill>
                  <a:schemeClr val="dk1"/>
                </a:solidFill>
              </a:rPr>
              <a:t> the </a:t>
            </a:r>
            <a:r>
              <a:rPr b="1" lang="en">
                <a:solidFill>
                  <a:schemeClr val="accent2"/>
                </a:solidFill>
              </a:rPr>
              <a:t>inference path</a:t>
            </a:r>
            <a:r>
              <a:rPr lang="en">
                <a:solidFill>
                  <a:schemeClr val="accent2"/>
                </a:solidFill>
              </a:rPr>
              <a:t> </a:t>
            </a:r>
            <a:r>
              <a:rPr b="1" lang="en">
                <a:solidFill>
                  <a:schemeClr val="accent2"/>
                </a:solidFill>
              </a:rPr>
              <a:t>during</a:t>
            </a:r>
            <a:r>
              <a:rPr lang="en">
                <a:solidFill>
                  <a:schemeClr val="dk1"/>
                </a:solidFill>
              </a:rPr>
              <a:t> the </a:t>
            </a:r>
            <a:r>
              <a:rPr b="1" lang="en">
                <a:solidFill>
                  <a:schemeClr val="accent2"/>
                </a:solidFill>
              </a:rPr>
              <a:t>training</a:t>
            </a:r>
            <a:r>
              <a:rPr lang="en">
                <a:solidFill>
                  <a:schemeClr val="dk1"/>
                </a:solidFill>
              </a:rPr>
              <a:t> phase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02" name="Google Shape;202;p35"/>
          <p:cNvSpPr/>
          <p:nvPr/>
        </p:nvSpPr>
        <p:spPr>
          <a:xfrm>
            <a:off x="5954900" y="1255738"/>
            <a:ext cx="818400" cy="444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ReLU6</a:t>
            </a:r>
            <a:endParaRPr b="1" sz="1300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203" name="Google Shape;203;p35"/>
          <p:cNvSpPr/>
          <p:nvPr/>
        </p:nvSpPr>
        <p:spPr>
          <a:xfrm>
            <a:off x="5954900" y="2791013"/>
            <a:ext cx="818400" cy="444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conv</a:t>
            </a:r>
            <a:endParaRPr b="1" sz="1300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204" name="Google Shape;204;p35"/>
          <p:cNvSpPr/>
          <p:nvPr/>
        </p:nvSpPr>
        <p:spPr>
          <a:xfrm>
            <a:off x="6166550" y="2048125"/>
            <a:ext cx="395100" cy="3951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+</a:t>
            </a:r>
            <a:endParaRPr b="1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05" name="Google Shape;205;p35"/>
          <p:cNvCxnSpPr>
            <a:stCxn id="204" idx="0"/>
            <a:endCxn id="202" idx="2"/>
          </p:cNvCxnSpPr>
          <p:nvPr/>
        </p:nvCxnSpPr>
        <p:spPr>
          <a:xfrm rot="10800000">
            <a:off x="6364100" y="1700425"/>
            <a:ext cx="0" cy="3477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06" name="Google Shape;206;p35"/>
          <p:cNvCxnSpPr>
            <a:stCxn id="203" idx="0"/>
            <a:endCxn id="204" idx="4"/>
          </p:cNvCxnSpPr>
          <p:nvPr/>
        </p:nvCxnSpPr>
        <p:spPr>
          <a:xfrm rot="10800000">
            <a:off x="6364100" y="2443313"/>
            <a:ext cx="0" cy="3477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07" name="Google Shape;207;p35"/>
          <p:cNvSpPr/>
          <p:nvPr/>
        </p:nvSpPr>
        <p:spPr>
          <a:xfrm>
            <a:off x="7027325" y="1304188"/>
            <a:ext cx="980700" cy="347700"/>
          </a:xfrm>
          <a:prstGeom prst="roundRect">
            <a:avLst>
              <a:gd fmla="val 14207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act quant</a:t>
            </a:r>
            <a:endParaRPr b="1" sz="1200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cxnSp>
        <p:nvCxnSpPr>
          <p:cNvPr id="208" name="Google Shape;208;p35"/>
          <p:cNvCxnSpPr>
            <a:stCxn id="202" idx="3"/>
            <a:endCxn id="207" idx="1"/>
          </p:cNvCxnSpPr>
          <p:nvPr/>
        </p:nvCxnSpPr>
        <p:spPr>
          <a:xfrm>
            <a:off x="6773300" y="1478038"/>
            <a:ext cx="2541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09" name="Google Shape;209;p35"/>
          <p:cNvSpPr/>
          <p:nvPr/>
        </p:nvSpPr>
        <p:spPr>
          <a:xfrm>
            <a:off x="6433175" y="3540063"/>
            <a:ext cx="980700" cy="347700"/>
          </a:xfrm>
          <a:prstGeom prst="roundRect">
            <a:avLst>
              <a:gd fmla="val 14207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wt quant</a:t>
            </a:r>
            <a:endParaRPr b="1" sz="1200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cxnSp>
        <p:nvCxnSpPr>
          <p:cNvPr id="210" name="Google Shape;210;p35"/>
          <p:cNvCxnSpPr>
            <a:stCxn id="209" idx="0"/>
          </p:cNvCxnSpPr>
          <p:nvPr/>
        </p:nvCxnSpPr>
        <p:spPr>
          <a:xfrm rot="10800000">
            <a:off x="6526325" y="3238563"/>
            <a:ext cx="397200" cy="3015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11" name="Google Shape;211;p35"/>
          <p:cNvSpPr/>
          <p:nvPr/>
        </p:nvSpPr>
        <p:spPr>
          <a:xfrm>
            <a:off x="7714475" y="3540063"/>
            <a:ext cx="887700" cy="347700"/>
          </a:xfrm>
          <a:prstGeom prst="roundRect">
            <a:avLst>
              <a:gd fmla="val 14207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weights</a:t>
            </a:r>
            <a:endParaRPr b="1" sz="1200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cxnSp>
        <p:nvCxnSpPr>
          <p:cNvPr id="212" name="Google Shape;212;p35"/>
          <p:cNvCxnSpPr>
            <a:stCxn id="211" idx="1"/>
            <a:endCxn id="209" idx="3"/>
          </p:cNvCxnSpPr>
          <p:nvPr/>
        </p:nvCxnSpPr>
        <p:spPr>
          <a:xfrm rot="10800000">
            <a:off x="7413875" y="3713913"/>
            <a:ext cx="3006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13" name="Google Shape;213;p35"/>
          <p:cNvSpPr/>
          <p:nvPr/>
        </p:nvSpPr>
        <p:spPr>
          <a:xfrm>
            <a:off x="4902225" y="2627063"/>
            <a:ext cx="887700" cy="347700"/>
          </a:xfrm>
          <a:prstGeom prst="roundRect">
            <a:avLst>
              <a:gd fmla="val 14207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biases</a:t>
            </a:r>
            <a:endParaRPr b="1" sz="1200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cxnSp>
        <p:nvCxnSpPr>
          <p:cNvPr id="214" name="Google Shape;214;p35"/>
          <p:cNvCxnSpPr>
            <a:stCxn id="213" idx="0"/>
            <a:endCxn id="204" idx="2"/>
          </p:cNvCxnSpPr>
          <p:nvPr/>
        </p:nvCxnSpPr>
        <p:spPr>
          <a:xfrm flipH="1" rot="10800000">
            <a:off x="5346075" y="2245763"/>
            <a:ext cx="820500" cy="3813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15" name="Google Shape;215;p35"/>
          <p:cNvSpPr txBox="1"/>
          <p:nvPr/>
        </p:nvSpPr>
        <p:spPr>
          <a:xfrm>
            <a:off x="8262058" y="1320676"/>
            <a:ext cx="684300" cy="28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accent1"/>
                </a:solidFill>
                <a:latin typeface="Google Sans"/>
                <a:ea typeface="Google Sans"/>
                <a:cs typeface="Google Sans"/>
                <a:sym typeface="Google Sans"/>
              </a:rPr>
              <a:t>output</a:t>
            </a:r>
            <a:endParaRPr b="1" sz="1200">
              <a:solidFill>
                <a:schemeClr val="accent1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cxnSp>
        <p:nvCxnSpPr>
          <p:cNvPr id="216" name="Google Shape;216;p35"/>
          <p:cNvCxnSpPr>
            <a:stCxn id="207" idx="3"/>
          </p:cNvCxnSpPr>
          <p:nvPr/>
        </p:nvCxnSpPr>
        <p:spPr>
          <a:xfrm flipH="1" rot="10800000">
            <a:off x="8008025" y="1474738"/>
            <a:ext cx="296400" cy="33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17" name="Google Shape;217;p35"/>
          <p:cNvSpPr txBox="1"/>
          <p:nvPr/>
        </p:nvSpPr>
        <p:spPr>
          <a:xfrm>
            <a:off x="5270608" y="3501726"/>
            <a:ext cx="684300" cy="28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accent1"/>
                </a:solidFill>
                <a:latin typeface="Google Sans"/>
                <a:ea typeface="Google Sans"/>
                <a:cs typeface="Google Sans"/>
                <a:sym typeface="Google Sans"/>
              </a:rPr>
              <a:t>input</a:t>
            </a:r>
            <a:endParaRPr b="1" sz="1200">
              <a:solidFill>
                <a:schemeClr val="accent1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cxnSp>
        <p:nvCxnSpPr>
          <p:cNvPr id="218" name="Google Shape;218;p35"/>
          <p:cNvCxnSpPr/>
          <p:nvPr/>
        </p:nvCxnSpPr>
        <p:spPr>
          <a:xfrm flipH="1" rot="10800000">
            <a:off x="5827875" y="3245338"/>
            <a:ext cx="317700" cy="3036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19" name="Google Shape;219;p35"/>
          <p:cNvSpPr txBox="1"/>
          <p:nvPr>
            <p:ph idx="4294967295" type="title"/>
          </p:nvPr>
        </p:nvSpPr>
        <p:spPr>
          <a:xfrm>
            <a:off x="344500" y="603900"/>
            <a:ext cx="3966300" cy="106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Quantization-aware</a:t>
            </a:r>
            <a:r>
              <a:rPr lang="en"/>
              <a:t> Training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6"/>
          <p:cNvSpPr txBox="1"/>
          <p:nvPr>
            <p:ph idx="1" type="body"/>
          </p:nvPr>
        </p:nvSpPr>
        <p:spPr>
          <a:xfrm>
            <a:off x="344500" y="1794900"/>
            <a:ext cx="3782400" cy="204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b="1" lang="en">
                <a:solidFill>
                  <a:schemeClr val="dk2"/>
                </a:solidFill>
              </a:rPr>
              <a:t>Mimic</a:t>
            </a:r>
            <a:r>
              <a:rPr lang="en">
                <a:solidFill>
                  <a:schemeClr val="dk2"/>
                </a:solidFill>
              </a:rPr>
              <a:t> the </a:t>
            </a:r>
            <a:r>
              <a:rPr b="1" lang="en">
                <a:solidFill>
                  <a:schemeClr val="dk2"/>
                </a:solidFill>
              </a:rPr>
              <a:t>inference path</a:t>
            </a:r>
            <a:r>
              <a:rPr lang="en">
                <a:solidFill>
                  <a:schemeClr val="dk2"/>
                </a:solidFill>
              </a:rPr>
              <a:t> </a:t>
            </a:r>
            <a:r>
              <a:rPr b="1" lang="en">
                <a:solidFill>
                  <a:schemeClr val="dk2"/>
                </a:solidFill>
              </a:rPr>
              <a:t>during</a:t>
            </a:r>
            <a:r>
              <a:rPr lang="en">
                <a:solidFill>
                  <a:schemeClr val="dk2"/>
                </a:solidFill>
              </a:rPr>
              <a:t> the </a:t>
            </a:r>
            <a:r>
              <a:rPr b="1" lang="en">
                <a:solidFill>
                  <a:schemeClr val="dk2"/>
                </a:solidFill>
              </a:rPr>
              <a:t>training</a:t>
            </a:r>
            <a:r>
              <a:rPr lang="en">
                <a:solidFill>
                  <a:schemeClr val="dk2"/>
                </a:solidFill>
              </a:rPr>
              <a:t> phase</a:t>
            </a:r>
            <a:endParaRPr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b="1" lang="en">
                <a:solidFill>
                  <a:schemeClr val="accent3"/>
                </a:solidFill>
              </a:rPr>
              <a:t>Expose</a:t>
            </a:r>
            <a:r>
              <a:rPr lang="en">
                <a:solidFill>
                  <a:schemeClr val="dk1"/>
                </a:solidFill>
              </a:rPr>
              <a:t> the </a:t>
            </a:r>
            <a:r>
              <a:rPr b="1" lang="en">
                <a:solidFill>
                  <a:schemeClr val="accent3"/>
                </a:solidFill>
              </a:rPr>
              <a:t>training pipeline</a:t>
            </a:r>
            <a:r>
              <a:rPr lang="en">
                <a:solidFill>
                  <a:schemeClr val="dk1"/>
                </a:solidFill>
              </a:rPr>
              <a:t> </a:t>
            </a:r>
            <a:r>
              <a:rPr b="1" lang="en">
                <a:solidFill>
                  <a:schemeClr val="accent3"/>
                </a:solidFill>
              </a:rPr>
              <a:t>to</a:t>
            </a:r>
            <a:r>
              <a:rPr lang="en">
                <a:solidFill>
                  <a:schemeClr val="dk1"/>
                </a:solidFill>
              </a:rPr>
              <a:t> the </a:t>
            </a:r>
            <a:r>
              <a:rPr b="1" lang="en">
                <a:solidFill>
                  <a:schemeClr val="accent3"/>
                </a:solidFill>
              </a:rPr>
              <a:t>errors</a:t>
            </a:r>
            <a:r>
              <a:rPr lang="en">
                <a:solidFill>
                  <a:schemeClr val="dk1"/>
                </a:solidFill>
              </a:rPr>
              <a:t> observed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25" name="Google Shape;225;p36"/>
          <p:cNvSpPr/>
          <p:nvPr/>
        </p:nvSpPr>
        <p:spPr>
          <a:xfrm>
            <a:off x="5954900" y="1255738"/>
            <a:ext cx="818400" cy="444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ReLU6</a:t>
            </a:r>
            <a:endParaRPr b="1" sz="1300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226" name="Google Shape;226;p36"/>
          <p:cNvSpPr/>
          <p:nvPr/>
        </p:nvSpPr>
        <p:spPr>
          <a:xfrm>
            <a:off x="5954900" y="2791013"/>
            <a:ext cx="818400" cy="444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conv</a:t>
            </a:r>
            <a:endParaRPr b="1" sz="1300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227" name="Google Shape;227;p36"/>
          <p:cNvSpPr/>
          <p:nvPr/>
        </p:nvSpPr>
        <p:spPr>
          <a:xfrm>
            <a:off x="6166550" y="2048125"/>
            <a:ext cx="395100" cy="3951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+</a:t>
            </a:r>
            <a:endParaRPr b="1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28" name="Google Shape;228;p36"/>
          <p:cNvCxnSpPr>
            <a:stCxn id="227" idx="0"/>
            <a:endCxn id="225" idx="2"/>
          </p:cNvCxnSpPr>
          <p:nvPr/>
        </p:nvCxnSpPr>
        <p:spPr>
          <a:xfrm rot="10800000">
            <a:off x="6364100" y="1700425"/>
            <a:ext cx="0" cy="3477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29" name="Google Shape;229;p36"/>
          <p:cNvCxnSpPr>
            <a:stCxn id="226" idx="0"/>
            <a:endCxn id="227" idx="4"/>
          </p:cNvCxnSpPr>
          <p:nvPr/>
        </p:nvCxnSpPr>
        <p:spPr>
          <a:xfrm rot="10800000">
            <a:off x="6364100" y="2443313"/>
            <a:ext cx="0" cy="3477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30" name="Google Shape;230;p36"/>
          <p:cNvSpPr/>
          <p:nvPr/>
        </p:nvSpPr>
        <p:spPr>
          <a:xfrm>
            <a:off x="7027325" y="1304188"/>
            <a:ext cx="980700" cy="347700"/>
          </a:xfrm>
          <a:prstGeom prst="roundRect">
            <a:avLst>
              <a:gd fmla="val 14207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act quant</a:t>
            </a:r>
            <a:endParaRPr b="1" sz="1200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cxnSp>
        <p:nvCxnSpPr>
          <p:cNvPr id="231" name="Google Shape;231;p36"/>
          <p:cNvCxnSpPr>
            <a:stCxn id="225" idx="3"/>
            <a:endCxn id="230" idx="1"/>
          </p:cNvCxnSpPr>
          <p:nvPr/>
        </p:nvCxnSpPr>
        <p:spPr>
          <a:xfrm>
            <a:off x="6773300" y="1478038"/>
            <a:ext cx="2541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32" name="Google Shape;232;p36"/>
          <p:cNvSpPr/>
          <p:nvPr/>
        </p:nvSpPr>
        <p:spPr>
          <a:xfrm>
            <a:off x="6433175" y="3540063"/>
            <a:ext cx="980700" cy="347700"/>
          </a:xfrm>
          <a:prstGeom prst="roundRect">
            <a:avLst>
              <a:gd fmla="val 14207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wt quant</a:t>
            </a:r>
            <a:endParaRPr b="1" sz="1200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cxnSp>
        <p:nvCxnSpPr>
          <p:cNvPr id="233" name="Google Shape;233;p36"/>
          <p:cNvCxnSpPr>
            <a:stCxn id="232" idx="0"/>
          </p:cNvCxnSpPr>
          <p:nvPr/>
        </p:nvCxnSpPr>
        <p:spPr>
          <a:xfrm rot="10800000">
            <a:off x="6526325" y="3238563"/>
            <a:ext cx="397200" cy="3015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34" name="Google Shape;234;p36"/>
          <p:cNvSpPr/>
          <p:nvPr/>
        </p:nvSpPr>
        <p:spPr>
          <a:xfrm>
            <a:off x="7714475" y="3540063"/>
            <a:ext cx="887700" cy="347700"/>
          </a:xfrm>
          <a:prstGeom prst="roundRect">
            <a:avLst>
              <a:gd fmla="val 14207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weights</a:t>
            </a:r>
            <a:endParaRPr b="1" sz="1200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cxnSp>
        <p:nvCxnSpPr>
          <p:cNvPr id="235" name="Google Shape;235;p36"/>
          <p:cNvCxnSpPr>
            <a:stCxn id="234" idx="1"/>
            <a:endCxn id="232" idx="3"/>
          </p:cNvCxnSpPr>
          <p:nvPr/>
        </p:nvCxnSpPr>
        <p:spPr>
          <a:xfrm rot="10800000">
            <a:off x="7413875" y="3713913"/>
            <a:ext cx="3006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36" name="Google Shape;236;p36"/>
          <p:cNvSpPr/>
          <p:nvPr/>
        </p:nvSpPr>
        <p:spPr>
          <a:xfrm>
            <a:off x="4902225" y="2627063"/>
            <a:ext cx="887700" cy="347700"/>
          </a:xfrm>
          <a:prstGeom prst="roundRect">
            <a:avLst>
              <a:gd fmla="val 14207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biases</a:t>
            </a:r>
            <a:endParaRPr b="1" sz="1200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cxnSp>
        <p:nvCxnSpPr>
          <p:cNvPr id="237" name="Google Shape;237;p36"/>
          <p:cNvCxnSpPr>
            <a:stCxn id="236" idx="0"/>
            <a:endCxn id="227" idx="2"/>
          </p:cNvCxnSpPr>
          <p:nvPr/>
        </p:nvCxnSpPr>
        <p:spPr>
          <a:xfrm flipH="1" rot="10800000">
            <a:off x="5346075" y="2245763"/>
            <a:ext cx="820500" cy="3813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38" name="Google Shape;238;p36"/>
          <p:cNvSpPr txBox="1"/>
          <p:nvPr/>
        </p:nvSpPr>
        <p:spPr>
          <a:xfrm>
            <a:off x="8262058" y="1320676"/>
            <a:ext cx="684300" cy="28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accent1"/>
                </a:solidFill>
                <a:latin typeface="Google Sans"/>
                <a:ea typeface="Google Sans"/>
                <a:cs typeface="Google Sans"/>
                <a:sym typeface="Google Sans"/>
              </a:rPr>
              <a:t>output</a:t>
            </a:r>
            <a:endParaRPr b="1" sz="1200">
              <a:solidFill>
                <a:schemeClr val="accent1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cxnSp>
        <p:nvCxnSpPr>
          <p:cNvPr id="239" name="Google Shape;239;p36"/>
          <p:cNvCxnSpPr>
            <a:stCxn id="230" idx="3"/>
          </p:cNvCxnSpPr>
          <p:nvPr/>
        </p:nvCxnSpPr>
        <p:spPr>
          <a:xfrm flipH="1" rot="10800000">
            <a:off x="8008025" y="1474738"/>
            <a:ext cx="296400" cy="33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40" name="Google Shape;240;p36"/>
          <p:cNvSpPr txBox="1"/>
          <p:nvPr/>
        </p:nvSpPr>
        <p:spPr>
          <a:xfrm>
            <a:off x="5270608" y="3501726"/>
            <a:ext cx="684300" cy="28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accent1"/>
                </a:solidFill>
                <a:latin typeface="Google Sans"/>
                <a:ea typeface="Google Sans"/>
                <a:cs typeface="Google Sans"/>
                <a:sym typeface="Google Sans"/>
              </a:rPr>
              <a:t>input</a:t>
            </a:r>
            <a:endParaRPr b="1" sz="1200">
              <a:solidFill>
                <a:schemeClr val="accent1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cxnSp>
        <p:nvCxnSpPr>
          <p:cNvPr id="241" name="Google Shape;241;p36"/>
          <p:cNvCxnSpPr/>
          <p:nvPr/>
        </p:nvCxnSpPr>
        <p:spPr>
          <a:xfrm flipH="1" rot="10800000">
            <a:off x="5827875" y="3245338"/>
            <a:ext cx="317700" cy="3036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42" name="Google Shape;242;p36"/>
          <p:cNvSpPr txBox="1"/>
          <p:nvPr>
            <p:ph idx="4294967295" type="title"/>
          </p:nvPr>
        </p:nvSpPr>
        <p:spPr>
          <a:xfrm>
            <a:off x="344500" y="603900"/>
            <a:ext cx="3966300" cy="106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Quantization-aware</a:t>
            </a:r>
            <a:r>
              <a:rPr lang="en"/>
              <a:t> Training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7"/>
          <p:cNvSpPr txBox="1"/>
          <p:nvPr>
            <p:ph idx="1" type="body"/>
          </p:nvPr>
        </p:nvSpPr>
        <p:spPr>
          <a:xfrm>
            <a:off x="344500" y="1794900"/>
            <a:ext cx="3782400" cy="204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b="1" lang="en">
                <a:solidFill>
                  <a:schemeClr val="dk2"/>
                </a:solidFill>
              </a:rPr>
              <a:t>Mimic</a:t>
            </a:r>
            <a:r>
              <a:rPr lang="en">
                <a:solidFill>
                  <a:schemeClr val="dk2"/>
                </a:solidFill>
              </a:rPr>
              <a:t> the </a:t>
            </a:r>
            <a:r>
              <a:rPr b="1" lang="en">
                <a:solidFill>
                  <a:schemeClr val="dk2"/>
                </a:solidFill>
              </a:rPr>
              <a:t>inference path</a:t>
            </a:r>
            <a:r>
              <a:rPr lang="en">
                <a:solidFill>
                  <a:schemeClr val="dk2"/>
                </a:solidFill>
              </a:rPr>
              <a:t> </a:t>
            </a:r>
            <a:r>
              <a:rPr b="1" lang="en">
                <a:solidFill>
                  <a:schemeClr val="dk2"/>
                </a:solidFill>
              </a:rPr>
              <a:t>during</a:t>
            </a:r>
            <a:r>
              <a:rPr lang="en">
                <a:solidFill>
                  <a:schemeClr val="dk2"/>
                </a:solidFill>
              </a:rPr>
              <a:t> the </a:t>
            </a:r>
            <a:r>
              <a:rPr b="1" lang="en">
                <a:solidFill>
                  <a:schemeClr val="dk2"/>
                </a:solidFill>
              </a:rPr>
              <a:t>training</a:t>
            </a:r>
            <a:r>
              <a:rPr lang="en">
                <a:solidFill>
                  <a:schemeClr val="dk2"/>
                </a:solidFill>
              </a:rPr>
              <a:t> phase</a:t>
            </a:r>
            <a:endParaRPr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b="1" lang="en">
                <a:solidFill>
                  <a:schemeClr val="dk2"/>
                </a:solidFill>
              </a:rPr>
              <a:t>Expose</a:t>
            </a:r>
            <a:r>
              <a:rPr lang="en">
                <a:solidFill>
                  <a:schemeClr val="dk2"/>
                </a:solidFill>
              </a:rPr>
              <a:t> the </a:t>
            </a:r>
            <a:r>
              <a:rPr b="1" lang="en">
                <a:solidFill>
                  <a:schemeClr val="dk2"/>
                </a:solidFill>
              </a:rPr>
              <a:t>training pipeline</a:t>
            </a:r>
            <a:r>
              <a:rPr lang="en">
                <a:solidFill>
                  <a:schemeClr val="dk2"/>
                </a:solidFill>
              </a:rPr>
              <a:t> </a:t>
            </a:r>
            <a:r>
              <a:rPr b="1" lang="en">
                <a:solidFill>
                  <a:schemeClr val="dk2"/>
                </a:solidFill>
              </a:rPr>
              <a:t>to</a:t>
            </a:r>
            <a:r>
              <a:rPr lang="en">
                <a:solidFill>
                  <a:schemeClr val="dk2"/>
                </a:solidFill>
              </a:rPr>
              <a:t> the </a:t>
            </a:r>
            <a:r>
              <a:rPr b="1" lang="en">
                <a:solidFill>
                  <a:schemeClr val="dk2"/>
                </a:solidFill>
              </a:rPr>
              <a:t>errors</a:t>
            </a:r>
            <a:r>
              <a:rPr lang="en">
                <a:solidFill>
                  <a:schemeClr val="dk2"/>
                </a:solidFill>
              </a:rPr>
              <a:t> observed</a:t>
            </a:r>
            <a:endParaRPr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Allow the </a:t>
            </a:r>
            <a:r>
              <a:rPr b="1" lang="en">
                <a:solidFill>
                  <a:schemeClr val="accent4"/>
                </a:solidFill>
              </a:rPr>
              <a:t>training phase</a:t>
            </a:r>
            <a:r>
              <a:rPr lang="en">
                <a:solidFill>
                  <a:schemeClr val="dk1"/>
                </a:solidFill>
              </a:rPr>
              <a:t> to </a:t>
            </a:r>
            <a:r>
              <a:rPr b="1" lang="en">
                <a:solidFill>
                  <a:schemeClr val="accent4"/>
                </a:solidFill>
              </a:rPr>
              <a:t>recover</a:t>
            </a:r>
            <a:r>
              <a:rPr lang="en">
                <a:solidFill>
                  <a:schemeClr val="dk1"/>
                </a:solidFill>
              </a:rPr>
              <a:t> the </a:t>
            </a:r>
            <a:r>
              <a:rPr b="1" lang="en">
                <a:solidFill>
                  <a:schemeClr val="accent4"/>
                </a:solidFill>
              </a:rPr>
              <a:t>error</a:t>
            </a:r>
            <a:r>
              <a:rPr lang="en">
                <a:solidFill>
                  <a:schemeClr val="accent4"/>
                </a:solidFill>
              </a:rPr>
              <a:t> </a:t>
            </a:r>
            <a:r>
              <a:rPr b="1" i="1" lang="en">
                <a:solidFill>
                  <a:schemeClr val="accent4"/>
                </a:solidFill>
              </a:rPr>
              <a:t>“naturally”</a:t>
            </a:r>
            <a:endParaRPr>
              <a:solidFill>
                <a:schemeClr val="accent4"/>
              </a:solidFill>
            </a:endParaRPr>
          </a:p>
        </p:txBody>
      </p:sp>
      <p:sp>
        <p:nvSpPr>
          <p:cNvPr id="248" name="Google Shape;248;p37"/>
          <p:cNvSpPr/>
          <p:nvPr/>
        </p:nvSpPr>
        <p:spPr>
          <a:xfrm>
            <a:off x="5954900" y="1255738"/>
            <a:ext cx="818400" cy="444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ReLU6</a:t>
            </a:r>
            <a:endParaRPr b="1" sz="1300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249" name="Google Shape;249;p37"/>
          <p:cNvSpPr/>
          <p:nvPr/>
        </p:nvSpPr>
        <p:spPr>
          <a:xfrm>
            <a:off x="5954900" y="2791013"/>
            <a:ext cx="818400" cy="444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conv</a:t>
            </a:r>
            <a:endParaRPr b="1" sz="1300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250" name="Google Shape;250;p37"/>
          <p:cNvSpPr/>
          <p:nvPr/>
        </p:nvSpPr>
        <p:spPr>
          <a:xfrm>
            <a:off x="6166550" y="2048125"/>
            <a:ext cx="395100" cy="3951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+</a:t>
            </a:r>
            <a:endParaRPr b="1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51" name="Google Shape;251;p37"/>
          <p:cNvCxnSpPr>
            <a:stCxn id="250" idx="0"/>
            <a:endCxn id="248" idx="2"/>
          </p:cNvCxnSpPr>
          <p:nvPr/>
        </p:nvCxnSpPr>
        <p:spPr>
          <a:xfrm rot="10800000">
            <a:off x="6364100" y="1700425"/>
            <a:ext cx="0" cy="3477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52" name="Google Shape;252;p37"/>
          <p:cNvCxnSpPr>
            <a:stCxn id="249" idx="0"/>
            <a:endCxn id="250" idx="4"/>
          </p:cNvCxnSpPr>
          <p:nvPr/>
        </p:nvCxnSpPr>
        <p:spPr>
          <a:xfrm rot="10800000">
            <a:off x="6364100" y="2443313"/>
            <a:ext cx="0" cy="3477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53" name="Google Shape;253;p37"/>
          <p:cNvSpPr/>
          <p:nvPr/>
        </p:nvSpPr>
        <p:spPr>
          <a:xfrm>
            <a:off x="7027325" y="1304188"/>
            <a:ext cx="980700" cy="347700"/>
          </a:xfrm>
          <a:prstGeom prst="roundRect">
            <a:avLst>
              <a:gd fmla="val 14207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act quant</a:t>
            </a:r>
            <a:endParaRPr b="1" sz="1200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cxnSp>
        <p:nvCxnSpPr>
          <p:cNvPr id="254" name="Google Shape;254;p37"/>
          <p:cNvCxnSpPr>
            <a:stCxn id="248" idx="3"/>
            <a:endCxn id="253" idx="1"/>
          </p:cNvCxnSpPr>
          <p:nvPr/>
        </p:nvCxnSpPr>
        <p:spPr>
          <a:xfrm>
            <a:off x="6773300" y="1478038"/>
            <a:ext cx="2541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55" name="Google Shape;255;p37"/>
          <p:cNvSpPr/>
          <p:nvPr/>
        </p:nvSpPr>
        <p:spPr>
          <a:xfrm>
            <a:off x="6433175" y="3540063"/>
            <a:ext cx="980700" cy="347700"/>
          </a:xfrm>
          <a:prstGeom prst="roundRect">
            <a:avLst>
              <a:gd fmla="val 14207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wt quant</a:t>
            </a:r>
            <a:endParaRPr b="1" sz="1200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cxnSp>
        <p:nvCxnSpPr>
          <p:cNvPr id="256" name="Google Shape;256;p37"/>
          <p:cNvCxnSpPr>
            <a:stCxn id="255" idx="0"/>
          </p:cNvCxnSpPr>
          <p:nvPr/>
        </p:nvCxnSpPr>
        <p:spPr>
          <a:xfrm rot="10800000">
            <a:off x="6526325" y="3238563"/>
            <a:ext cx="397200" cy="3015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57" name="Google Shape;257;p37"/>
          <p:cNvSpPr/>
          <p:nvPr/>
        </p:nvSpPr>
        <p:spPr>
          <a:xfrm>
            <a:off x="7714475" y="3540063"/>
            <a:ext cx="887700" cy="347700"/>
          </a:xfrm>
          <a:prstGeom prst="roundRect">
            <a:avLst>
              <a:gd fmla="val 14207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weights</a:t>
            </a:r>
            <a:endParaRPr b="1" sz="1200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cxnSp>
        <p:nvCxnSpPr>
          <p:cNvPr id="258" name="Google Shape;258;p37"/>
          <p:cNvCxnSpPr>
            <a:stCxn id="257" idx="1"/>
            <a:endCxn id="255" idx="3"/>
          </p:cNvCxnSpPr>
          <p:nvPr/>
        </p:nvCxnSpPr>
        <p:spPr>
          <a:xfrm rot="10800000">
            <a:off x="7413875" y="3713913"/>
            <a:ext cx="3006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59" name="Google Shape;259;p37"/>
          <p:cNvSpPr/>
          <p:nvPr/>
        </p:nvSpPr>
        <p:spPr>
          <a:xfrm>
            <a:off x="4902225" y="2627063"/>
            <a:ext cx="887700" cy="347700"/>
          </a:xfrm>
          <a:prstGeom prst="roundRect">
            <a:avLst>
              <a:gd fmla="val 14207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biases</a:t>
            </a:r>
            <a:endParaRPr b="1" sz="1200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cxnSp>
        <p:nvCxnSpPr>
          <p:cNvPr id="260" name="Google Shape;260;p37"/>
          <p:cNvCxnSpPr>
            <a:stCxn id="259" idx="0"/>
            <a:endCxn id="250" idx="2"/>
          </p:cNvCxnSpPr>
          <p:nvPr/>
        </p:nvCxnSpPr>
        <p:spPr>
          <a:xfrm flipH="1" rot="10800000">
            <a:off x="5346075" y="2245763"/>
            <a:ext cx="820500" cy="3813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61" name="Google Shape;261;p37"/>
          <p:cNvSpPr txBox="1"/>
          <p:nvPr/>
        </p:nvSpPr>
        <p:spPr>
          <a:xfrm>
            <a:off x="8262058" y="1320676"/>
            <a:ext cx="684300" cy="28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accent1"/>
                </a:solidFill>
                <a:latin typeface="Google Sans"/>
                <a:ea typeface="Google Sans"/>
                <a:cs typeface="Google Sans"/>
                <a:sym typeface="Google Sans"/>
              </a:rPr>
              <a:t>output</a:t>
            </a:r>
            <a:endParaRPr b="1" sz="1200">
              <a:solidFill>
                <a:schemeClr val="accent1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cxnSp>
        <p:nvCxnSpPr>
          <p:cNvPr id="262" name="Google Shape;262;p37"/>
          <p:cNvCxnSpPr>
            <a:stCxn id="253" idx="3"/>
          </p:cNvCxnSpPr>
          <p:nvPr/>
        </p:nvCxnSpPr>
        <p:spPr>
          <a:xfrm flipH="1" rot="10800000">
            <a:off x="8008025" y="1474738"/>
            <a:ext cx="296400" cy="33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63" name="Google Shape;263;p37"/>
          <p:cNvSpPr txBox="1"/>
          <p:nvPr/>
        </p:nvSpPr>
        <p:spPr>
          <a:xfrm>
            <a:off x="5270608" y="3501726"/>
            <a:ext cx="684300" cy="28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accent1"/>
                </a:solidFill>
                <a:latin typeface="Google Sans"/>
                <a:ea typeface="Google Sans"/>
                <a:cs typeface="Google Sans"/>
                <a:sym typeface="Google Sans"/>
              </a:rPr>
              <a:t>input</a:t>
            </a:r>
            <a:endParaRPr b="1" sz="1200">
              <a:solidFill>
                <a:schemeClr val="accent1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cxnSp>
        <p:nvCxnSpPr>
          <p:cNvPr id="264" name="Google Shape;264;p37"/>
          <p:cNvCxnSpPr/>
          <p:nvPr/>
        </p:nvCxnSpPr>
        <p:spPr>
          <a:xfrm flipH="1" rot="10800000">
            <a:off x="5827875" y="3245338"/>
            <a:ext cx="317700" cy="3036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65" name="Google Shape;265;p37"/>
          <p:cNvSpPr txBox="1"/>
          <p:nvPr>
            <p:ph idx="4294967295" type="title"/>
          </p:nvPr>
        </p:nvSpPr>
        <p:spPr>
          <a:xfrm>
            <a:off x="344500" y="603900"/>
            <a:ext cx="3966300" cy="106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Quantization-aware</a:t>
            </a:r>
            <a:r>
              <a:rPr lang="en"/>
              <a:t> Training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38"/>
          <p:cNvSpPr txBox="1"/>
          <p:nvPr>
            <p:ph idx="1" type="body"/>
          </p:nvPr>
        </p:nvSpPr>
        <p:spPr>
          <a:xfrm>
            <a:off x="344500" y="1794900"/>
            <a:ext cx="3782400" cy="204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b="1" lang="en">
                <a:solidFill>
                  <a:schemeClr val="dk2"/>
                </a:solidFill>
              </a:rPr>
              <a:t>Mimic</a:t>
            </a:r>
            <a:r>
              <a:rPr lang="en">
                <a:solidFill>
                  <a:schemeClr val="dk2"/>
                </a:solidFill>
              </a:rPr>
              <a:t> the </a:t>
            </a:r>
            <a:r>
              <a:rPr b="1" lang="en">
                <a:solidFill>
                  <a:schemeClr val="dk2"/>
                </a:solidFill>
              </a:rPr>
              <a:t>inference path</a:t>
            </a:r>
            <a:r>
              <a:rPr lang="en">
                <a:solidFill>
                  <a:schemeClr val="dk2"/>
                </a:solidFill>
              </a:rPr>
              <a:t> </a:t>
            </a:r>
            <a:r>
              <a:rPr b="1" lang="en">
                <a:solidFill>
                  <a:schemeClr val="dk2"/>
                </a:solidFill>
              </a:rPr>
              <a:t>during</a:t>
            </a:r>
            <a:r>
              <a:rPr lang="en">
                <a:solidFill>
                  <a:schemeClr val="dk2"/>
                </a:solidFill>
              </a:rPr>
              <a:t> the </a:t>
            </a:r>
            <a:r>
              <a:rPr b="1" lang="en">
                <a:solidFill>
                  <a:schemeClr val="dk2"/>
                </a:solidFill>
              </a:rPr>
              <a:t>training</a:t>
            </a:r>
            <a:r>
              <a:rPr lang="en">
                <a:solidFill>
                  <a:schemeClr val="dk2"/>
                </a:solidFill>
              </a:rPr>
              <a:t> phase</a:t>
            </a:r>
            <a:endParaRPr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b="1" lang="en">
                <a:solidFill>
                  <a:schemeClr val="dk2"/>
                </a:solidFill>
              </a:rPr>
              <a:t>Expose</a:t>
            </a:r>
            <a:r>
              <a:rPr lang="en">
                <a:solidFill>
                  <a:schemeClr val="dk2"/>
                </a:solidFill>
              </a:rPr>
              <a:t> the </a:t>
            </a:r>
            <a:r>
              <a:rPr b="1" lang="en">
                <a:solidFill>
                  <a:schemeClr val="dk2"/>
                </a:solidFill>
              </a:rPr>
              <a:t>training pipeline</a:t>
            </a:r>
            <a:r>
              <a:rPr lang="en">
                <a:solidFill>
                  <a:schemeClr val="dk2"/>
                </a:solidFill>
              </a:rPr>
              <a:t> </a:t>
            </a:r>
            <a:r>
              <a:rPr b="1" lang="en">
                <a:solidFill>
                  <a:schemeClr val="dk2"/>
                </a:solidFill>
              </a:rPr>
              <a:t>to</a:t>
            </a:r>
            <a:r>
              <a:rPr lang="en">
                <a:solidFill>
                  <a:schemeClr val="dk2"/>
                </a:solidFill>
              </a:rPr>
              <a:t> the </a:t>
            </a:r>
            <a:r>
              <a:rPr b="1" lang="en">
                <a:solidFill>
                  <a:schemeClr val="dk2"/>
                </a:solidFill>
              </a:rPr>
              <a:t>errors</a:t>
            </a:r>
            <a:r>
              <a:rPr lang="en">
                <a:solidFill>
                  <a:schemeClr val="dk2"/>
                </a:solidFill>
              </a:rPr>
              <a:t> observed</a:t>
            </a:r>
            <a:endParaRPr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>
                <a:solidFill>
                  <a:schemeClr val="dk2"/>
                </a:solidFill>
              </a:rPr>
              <a:t>Allow the </a:t>
            </a:r>
            <a:r>
              <a:rPr b="1" lang="en">
                <a:solidFill>
                  <a:schemeClr val="dk2"/>
                </a:solidFill>
              </a:rPr>
              <a:t>training phase</a:t>
            </a:r>
            <a:r>
              <a:rPr lang="en">
                <a:solidFill>
                  <a:schemeClr val="dk2"/>
                </a:solidFill>
              </a:rPr>
              <a:t> to </a:t>
            </a:r>
            <a:r>
              <a:rPr b="1" lang="en">
                <a:solidFill>
                  <a:schemeClr val="dk2"/>
                </a:solidFill>
              </a:rPr>
              <a:t>recover</a:t>
            </a:r>
            <a:r>
              <a:rPr lang="en">
                <a:solidFill>
                  <a:schemeClr val="dk2"/>
                </a:solidFill>
              </a:rPr>
              <a:t> the </a:t>
            </a:r>
            <a:r>
              <a:rPr b="1" lang="en">
                <a:solidFill>
                  <a:schemeClr val="dk2"/>
                </a:solidFill>
              </a:rPr>
              <a:t>error</a:t>
            </a:r>
            <a:r>
              <a:rPr lang="en">
                <a:solidFill>
                  <a:schemeClr val="dk2"/>
                </a:solidFill>
              </a:rPr>
              <a:t> </a:t>
            </a:r>
            <a:r>
              <a:rPr b="1" i="1" lang="en">
                <a:solidFill>
                  <a:schemeClr val="dk2"/>
                </a:solidFill>
              </a:rPr>
              <a:t>“naturally”</a:t>
            </a:r>
            <a:endParaRPr b="1" i="1"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b="1" lang="en">
                <a:solidFill>
                  <a:schemeClr val="accent1"/>
                </a:solidFill>
              </a:rPr>
              <a:t>Weights</a:t>
            </a:r>
            <a:r>
              <a:rPr b="1" lang="en">
                <a:solidFill>
                  <a:schemeClr val="dk1"/>
                </a:solidFill>
              </a:rPr>
              <a:t> </a:t>
            </a:r>
            <a:r>
              <a:rPr i="1" lang="en">
                <a:solidFill>
                  <a:schemeClr val="dk1"/>
                </a:solidFill>
              </a:rPr>
              <a:t>and</a:t>
            </a:r>
            <a:r>
              <a:rPr b="1" i="1" lang="en">
                <a:solidFill>
                  <a:schemeClr val="dk1"/>
                </a:solidFill>
              </a:rPr>
              <a:t> </a:t>
            </a:r>
            <a:r>
              <a:rPr b="1" lang="en">
                <a:solidFill>
                  <a:schemeClr val="accent1"/>
                </a:solidFill>
              </a:rPr>
              <a:t>inputs</a:t>
            </a:r>
            <a:r>
              <a:rPr b="1" lang="en">
                <a:solidFill>
                  <a:schemeClr val="dk1"/>
                </a:solidFill>
              </a:rPr>
              <a:t> </a:t>
            </a:r>
            <a:r>
              <a:rPr lang="en">
                <a:solidFill>
                  <a:schemeClr val="dk1"/>
                </a:solidFill>
              </a:rPr>
              <a:t>use the same int8—mimic int8 MAC 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71" name="Google Shape;271;p38"/>
          <p:cNvSpPr/>
          <p:nvPr/>
        </p:nvSpPr>
        <p:spPr>
          <a:xfrm>
            <a:off x="5954900" y="1255738"/>
            <a:ext cx="818400" cy="444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ReLU6</a:t>
            </a:r>
            <a:endParaRPr b="1" sz="1300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272" name="Google Shape;272;p38"/>
          <p:cNvSpPr/>
          <p:nvPr/>
        </p:nvSpPr>
        <p:spPr>
          <a:xfrm>
            <a:off x="5954900" y="2791013"/>
            <a:ext cx="818400" cy="444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conv</a:t>
            </a:r>
            <a:endParaRPr b="1" sz="1300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273" name="Google Shape;273;p38"/>
          <p:cNvSpPr/>
          <p:nvPr/>
        </p:nvSpPr>
        <p:spPr>
          <a:xfrm>
            <a:off x="6166550" y="2048125"/>
            <a:ext cx="395100" cy="3951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+</a:t>
            </a:r>
            <a:endParaRPr b="1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74" name="Google Shape;274;p38"/>
          <p:cNvCxnSpPr>
            <a:stCxn id="273" idx="0"/>
            <a:endCxn id="271" idx="2"/>
          </p:cNvCxnSpPr>
          <p:nvPr/>
        </p:nvCxnSpPr>
        <p:spPr>
          <a:xfrm rot="10800000">
            <a:off x="6364100" y="1700425"/>
            <a:ext cx="0" cy="3477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75" name="Google Shape;275;p38"/>
          <p:cNvCxnSpPr>
            <a:stCxn id="272" idx="0"/>
            <a:endCxn id="273" idx="4"/>
          </p:cNvCxnSpPr>
          <p:nvPr/>
        </p:nvCxnSpPr>
        <p:spPr>
          <a:xfrm rot="10800000">
            <a:off x="6364100" y="2443313"/>
            <a:ext cx="0" cy="3477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76" name="Google Shape;276;p38"/>
          <p:cNvSpPr/>
          <p:nvPr/>
        </p:nvSpPr>
        <p:spPr>
          <a:xfrm>
            <a:off x="7027325" y="1304188"/>
            <a:ext cx="980700" cy="347700"/>
          </a:xfrm>
          <a:prstGeom prst="roundRect">
            <a:avLst>
              <a:gd fmla="val 14207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act quant</a:t>
            </a:r>
            <a:endParaRPr b="1" sz="1200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cxnSp>
        <p:nvCxnSpPr>
          <p:cNvPr id="277" name="Google Shape;277;p38"/>
          <p:cNvCxnSpPr>
            <a:stCxn id="271" idx="3"/>
            <a:endCxn id="276" idx="1"/>
          </p:cNvCxnSpPr>
          <p:nvPr/>
        </p:nvCxnSpPr>
        <p:spPr>
          <a:xfrm>
            <a:off x="6773300" y="1478038"/>
            <a:ext cx="2541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78" name="Google Shape;278;p38"/>
          <p:cNvSpPr/>
          <p:nvPr/>
        </p:nvSpPr>
        <p:spPr>
          <a:xfrm>
            <a:off x="6433175" y="3540063"/>
            <a:ext cx="980700" cy="347700"/>
          </a:xfrm>
          <a:prstGeom prst="roundRect">
            <a:avLst>
              <a:gd fmla="val 14207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wt quant</a:t>
            </a:r>
            <a:endParaRPr b="1" sz="1200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cxnSp>
        <p:nvCxnSpPr>
          <p:cNvPr id="279" name="Google Shape;279;p38"/>
          <p:cNvCxnSpPr>
            <a:stCxn id="278" idx="0"/>
          </p:cNvCxnSpPr>
          <p:nvPr/>
        </p:nvCxnSpPr>
        <p:spPr>
          <a:xfrm rot="10800000">
            <a:off x="6526325" y="3238563"/>
            <a:ext cx="397200" cy="3015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80" name="Google Shape;280;p38"/>
          <p:cNvSpPr/>
          <p:nvPr/>
        </p:nvSpPr>
        <p:spPr>
          <a:xfrm>
            <a:off x="7714475" y="3540063"/>
            <a:ext cx="887700" cy="347700"/>
          </a:xfrm>
          <a:prstGeom prst="roundRect">
            <a:avLst>
              <a:gd fmla="val 14207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weights</a:t>
            </a:r>
            <a:endParaRPr b="1" sz="1200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cxnSp>
        <p:nvCxnSpPr>
          <p:cNvPr id="281" name="Google Shape;281;p38"/>
          <p:cNvCxnSpPr>
            <a:stCxn id="280" idx="1"/>
            <a:endCxn id="278" idx="3"/>
          </p:cNvCxnSpPr>
          <p:nvPr/>
        </p:nvCxnSpPr>
        <p:spPr>
          <a:xfrm rot="10800000">
            <a:off x="7413875" y="3713913"/>
            <a:ext cx="3006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82" name="Google Shape;282;p38"/>
          <p:cNvSpPr/>
          <p:nvPr/>
        </p:nvSpPr>
        <p:spPr>
          <a:xfrm>
            <a:off x="4902225" y="2627063"/>
            <a:ext cx="887700" cy="347700"/>
          </a:xfrm>
          <a:prstGeom prst="roundRect">
            <a:avLst>
              <a:gd fmla="val 14207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biases</a:t>
            </a:r>
            <a:endParaRPr b="1" sz="1200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cxnSp>
        <p:nvCxnSpPr>
          <p:cNvPr id="283" name="Google Shape;283;p38"/>
          <p:cNvCxnSpPr>
            <a:stCxn id="282" idx="0"/>
            <a:endCxn id="273" idx="2"/>
          </p:cNvCxnSpPr>
          <p:nvPr/>
        </p:nvCxnSpPr>
        <p:spPr>
          <a:xfrm flipH="1" rot="10800000">
            <a:off x="5346075" y="2245763"/>
            <a:ext cx="820500" cy="3813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84" name="Google Shape;284;p38"/>
          <p:cNvSpPr txBox="1"/>
          <p:nvPr/>
        </p:nvSpPr>
        <p:spPr>
          <a:xfrm>
            <a:off x="8262058" y="1320676"/>
            <a:ext cx="684300" cy="28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accent1"/>
                </a:solidFill>
                <a:latin typeface="Google Sans"/>
                <a:ea typeface="Google Sans"/>
                <a:cs typeface="Google Sans"/>
                <a:sym typeface="Google Sans"/>
              </a:rPr>
              <a:t>output</a:t>
            </a:r>
            <a:endParaRPr b="1" sz="1200">
              <a:solidFill>
                <a:schemeClr val="accent1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cxnSp>
        <p:nvCxnSpPr>
          <p:cNvPr id="285" name="Google Shape;285;p38"/>
          <p:cNvCxnSpPr>
            <a:stCxn id="276" idx="3"/>
          </p:cNvCxnSpPr>
          <p:nvPr/>
        </p:nvCxnSpPr>
        <p:spPr>
          <a:xfrm flipH="1" rot="10800000">
            <a:off x="8008025" y="1474738"/>
            <a:ext cx="296400" cy="33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86" name="Google Shape;286;p38"/>
          <p:cNvSpPr txBox="1"/>
          <p:nvPr/>
        </p:nvSpPr>
        <p:spPr>
          <a:xfrm>
            <a:off x="5270608" y="3501726"/>
            <a:ext cx="684300" cy="28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accent1"/>
                </a:solidFill>
                <a:latin typeface="Google Sans"/>
                <a:ea typeface="Google Sans"/>
                <a:cs typeface="Google Sans"/>
                <a:sym typeface="Google Sans"/>
              </a:rPr>
              <a:t>input</a:t>
            </a:r>
            <a:endParaRPr b="1" sz="1200">
              <a:solidFill>
                <a:schemeClr val="accent1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cxnSp>
        <p:nvCxnSpPr>
          <p:cNvPr id="287" name="Google Shape;287;p38"/>
          <p:cNvCxnSpPr/>
          <p:nvPr/>
        </p:nvCxnSpPr>
        <p:spPr>
          <a:xfrm flipH="1" rot="10800000">
            <a:off x="5827875" y="3245338"/>
            <a:ext cx="317700" cy="3036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88" name="Google Shape;288;p38"/>
          <p:cNvSpPr txBox="1"/>
          <p:nvPr>
            <p:ph idx="4294967295" type="title"/>
          </p:nvPr>
        </p:nvSpPr>
        <p:spPr>
          <a:xfrm>
            <a:off x="344500" y="603900"/>
            <a:ext cx="3966300" cy="106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Quantization-aware</a:t>
            </a:r>
            <a:r>
              <a:rPr lang="en"/>
              <a:t> Training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3" name="Google Shape;293;p39"/>
          <p:cNvGraphicFramePr/>
          <p:nvPr/>
        </p:nvGraphicFramePr>
        <p:xfrm>
          <a:off x="1380950" y="9761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{819106BB-0BEE-459E-A3A6-6B6421AB31E3}</a:tableStyleId>
              </a:tblPr>
              <a:tblGrid>
                <a:gridCol w="1595525"/>
                <a:gridCol w="1595525"/>
                <a:gridCol w="1595525"/>
                <a:gridCol w="1595525"/>
              </a:tblGrid>
              <a:tr h="10773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100">
                        <a:latin typeface="Google Sans"/>
                        <a:ea typeface="Google Sans"/>
                        <a:cs typeface="Google Sans"/>
                        <a:sym typeface="Google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latin typeface="Google Sans"/>
                          <a:ea typeface="Google Sans"/>
                          <a:cs typeface="Google Sans"/>
                          <a:sym typeface="Google Sans"/>
                        </a:rPr>
                        <a:t>Floating-point Baseline</a:t>
                      </a:r>
                      <a:endParaRPr b="1" sz="1100">
                        <a:latin typeface="Google Sans"/>
                        <a:ea typeface="Google Sans"/>
                        <a:cs typeface="Google Sans"/>
                        <a:sym typeface="Google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latin typeface="Google Sans"/>
                          <a:ea typeface="Google Sans"/>
                          <a:cs typeface="Google Sans"/>
                          <a:sym typeface="Google Sans"/>
                        </a:rPr>
                        <a:t>Post-training Quantization</a:t>
                      </a:r>
                      <a:br>
                        <a:rPr b="1" lang="en" sz="1100">
                          <a:latin typeface="Google Sans"/>
                          <a:ea typeface="Google Sans"/>
                          <a:cs typeface="Google Sans"/>
                          <a:sym typeface="Google Sans"/>
                        </a:rPr>
                      </a:br>
                      <a:r>
                        <a:rPr b="1" lang="en" sz="1100">
                          <a:latin typeface="Google Sans"/>
                          <a:ea typeface="Google Sans"/>
                          <a:cs typeface="Google Sans"/>
                          <a:sym typeface="Google Sans"/>
                        </a:rPr>
                        <a:t>(PTQ)</a:t>
                      </a:r>
                      <a:endParaRPr b="1" sz="1100">
                        <a:latin typeface="Google Sans"/>
                        <a:ea typeface="Google Sans"/>
                        <a:cs typeface="Google Sans"/>
                        <a:sym typeface="Google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latin typeface="Google Sans"/>
                          <a:ea typeface="Google Sans"/>
                          <a:cs typeface="Google Sans"/>
                          <a:sym typeface="Google Sans"/>
                        </a:rPr>
                        <a:t>Quantization-Aware Training </a:t>
                      </a:r>
                      <a:br>
                        <a:rPr b="1" lang="en" sz="1100">
                          <a:latin typeface="Google Sans"/>
                          <a:ea typeface="Google Sans"/>
                          <a:cs typeface="Google Sans"/>
                          <a:sym typeface="Google Sans"/>
                        </a:rPr>
                      </a:br>
                      <a:r>
                        <a:rPr b="1" lang="en" sz="1100">
                          <a:latin typeface="Google Sans"/>
                          <a:ea typeface="Google Sans"/>
                          <a:cs typeface="Google Sans"/>
                          <a:sym typeface="Google Sans"/>
                        </a:rPr>
                        <a:t>(QAT)</a:t>
                      </a:r>
                      <a:endParaRPr b="1" sz="1100">
                        <a:latin typeface="Google Sans"/>
                        <a:ea typeface="Google Sans"/>
                        <a:cs typeface="Google Sans"/>
                        <a:sym typeface="Google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  <a:tr h="7023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latin typeface="Google Sans"/>
                          <a:ea typeface="Google Sans"/>
                          <a:cs typeface="Google Sans"/>
                          <a:sym typeface="Google Sans"/>
                        </a:rPr>
                        <a:t>MobileNet v1 1.0 224</a:t>
                      </a:r>
                      <a:endParaRPr b="1" sz="1100">
                        <a:latin typeface="Google Sans"/>
                        <a:ea typeface="Google Sans"/>
                        <a:cs typeface="Google Sans"/>
                        <a:sym typeface="Google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chemeClr val="dk1"/>
                          </a:solidFill>
                          <a:latin typeface="Google Sans"/>
                          <a:ea typeface="Google Sans"/>
                          <a:cs typeface="Google Sans"/>
                          <a:sym typeface="Google Sans"/>
                        </a:rPr>
                        <a:t>71.03%</a:t>
                      </a:r>
                      <a:endParaRPr b="1" sz="1100">
                        <a:solidFill>
                          <a:schemeClr val="dk1"/>
                        </a:solidFill>
                        <a:latin typeface="Google Sans"/>
                        <a:ea typeface="Google Sans"/>
                        <a:cs typeface="Google Sans"/>
                        <a:sym typeface="Google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chemeClr val="dk1"/>
                          </a:solidFill>
                          <a:latin typeface="Google Sans"/>
                          <a:ea typeface="Google Sans"/>
                          <a:cs typeface="Google Sans"/>
                          <a:sym typeface="Google Sans"/>
                        </a:rPr>
                        <a:t>69.57%</a:t>
                      </a:r>
                      <a:endParaRPr b="1" sz="1100">
                        <a:solidFill>
                          <a:schemeClr val="dk1"/>
                        </a:solidFill>
                        <a:latin typeface="Google Sans"/>
                        <a:ea typeface="Google Sans"/>
                        <a:cs typeface="Google Sans"/>
                        <a:sym typeface="Google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chemeClr val="dk1"/>
                          </a:solidFill>
                          <a:latin typeface="Google Sans"/>
                          <a:ea typeface="Google Sans"/>
                          <a:cs typeface="Google Sans"/>
                          <a:sym typeface="Google Sans"/>
                        </a:rPr>
                        <a:t>71.06%</a:t>
                      </a:r>
                      <a:endParaRPr b="1" sz="1100">
                        <a:solidFill>
                          <a:schemeClr val="dk1"/>
                        </a:solidFill>
                        <a:latin typeface="Google Sans"/>
                        <a:ea typeface="Google Sans"/>
                        <a:cs typeface="Google Sans"/>
                        <a:sym typeface="Google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7023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latin typeface="Google Sans"/>
                          <a:ea typeface="Google Sans"/>
                          <a:cs typeface="Google Sans"/>
                          <a:sym typeface="Google Sans"/>
                        </a:rPr>
                        <a:t>MobileNet v2 1.0 224</a:t>
                      </a:r>
                      <a:endParaRPr b="1" sz="1100">
                        <a:latin typeface="Google Sans"/>
                        <a:ea typeface="Google Sans"/>
                        <a:cs typeface="Google Sans"/>
                        <a:sym typeface="Google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chemeClr val="dk1"/>
                          </a:solidFill>
                          <a:latin typeface="Google Sans"/>
                          <a:ea typeface="Google Sans"/>
                          <a:cs typeface="Google Sans"/>
                          <a:sym typeface="Google Sans"/>
                        </a:rPr>
                        <a:t>70.77%</a:t>
                      </a:r>
                      <a:endParaRPr b="1" sz="1100">
                        <a:solidFill>
                          <a:schemeClr val="dk1"/>
                        </a:solidFill>
                        <a:latin typeface="Google Sans"/>
                        <a:ea typeface="Google Sans"/>
                        <a:cs typeface="Google Sans"/>
                        <a:sym typeface="Google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chemeClr val="dk1"/>
                          </a:solidFill>
                          <a:latin typeface="Google Sans"/>
                          <a:ea typeface="Google Sans"/>
                          <a:cs typeface="Google Sans"/>
                          <a:sym typeface="Google Sans"/>
                        </a:rPr>
                        <a:t>70.20%</a:t>
                      </a:r>
                      <a:endParaRPr b="1" sz="1100">
                        <a:solidFill>
                          <a:schemeClr val="dk1"/>
                        </a:solidFill>
                        <a:latin typeface="Google Sans"/>
                        <a:ea typeface="Google Sans"/>
                        <a:cs typeface="Google Sans"/>
                        <a:sym typeface="Google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chemeClr val="dk1"/>
                          </a:solidFill>
                          <a:latin typeface="Google Sans"/>
                          <a:ea typeface="Google Sans"/>
                          <a:cs typeface="Google Sans"/>
                          <a:sym typeface="Google Sans"/>
                        </a:rPr>
                        <a:t>70.01%</a:t>
                      </a:r>
                      <a:endParaRPr b="1" sz="1100">
                        <a:solidFill>
                          <a:schemeClr val="dk1"/>
                        </a:solidFill>
                        <a:latin typeface="Google Sans"/>
                        <a:ea typeface="Google Sans"/>
                        <a:cs typeface="Google Sans"/>
                        <a:sym typeface="Google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7091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latin typeface="Google Sans"/>
                          <a:ea typeface="Google Sans"/>
                          <a:cs typeface="Google Sans"/>
                          <a:sym typeface="Google Sans"/>
                        </a:rPr>
                        <a:t>Resnet v1 50</a:t>
                      </a:r>
                      <a:endParaRPr b="1" sz="1100">
                        <a:latin typeface="Google Sans"/>
                        <a:ea typeface="Google Sans"/>
                        <a:cs typeface="Google Sans"/>
                        <a:sym typeface="Google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chemeClr val="dk1"/>
                          </a:solidFill>
                          <a:latin typeface="Google Sans"/>
                          <a:ea typeface="Google Sans"/>
                          <a:cs typeface="Google Sans"/>
                          <a:sym typeface="Google Sans"/>
                        </a:rPr>
                        <a:t>76.30%</a:t>
                      </a:r>
                      <a:endParaRPr b="1" sz="1100">
                        <a:solidFill>
                          <a:schemeClr val="dk1"/>
                        </a:solidFill>
                        <a:latin typeface="Google Sans"/>
                        <a:ea typeface="Google Sans"/>
                        <a:cs typeface="Google Sans"/>
                        <a:sym typeface="Google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chemeClr val="dk1"/>
                          </a:solidFill>
                          <a:latin typeface="Google Sans"/>
                          <a:ea typeface="Google Sans"/>
                          <a:cs typeface="Google Sans"/>
                          <a:sym typeface="Google Sans"/>
                        </a:rPr>
                        <a:t>75.95%</a:t>
                      </a:r>
                      <a:endParaRPr b="1" sz="1100">
                        <a:solidFill>
                          <a:schemeClr val="dk1"/>
                        </a:solidFill>
                        <a:latin typeface="Google Sans"/>
                        <a:ea typeface="Google Sans"/>
                        <a:cs typeface="Google Sans"/>
                        <a:sym typeface="Google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chemeClr val="dk1"/>
                          </a:solidFill>
                          <a:latin typeface="Google Sans"/>
                          <a:ea typeface="Google Sans"/>
                          <a:cs typeface="Google Sans"/>
                          <a:sym typeface="Google Sans"/>
                        </a:rPr>
                        <a:t>76.10%</a:t>
                      </a:r>
                      <a:endParaRPr b="1" sz="1100">
                        <a:solidFill>
                          <a:schemeClr val="dk1"/>
                        </a:solidFill>
                        <a:latin typeface="Google Sans"/>
                        <a:ea typeface="Google Sans"/>
                        <a:cs typeface="Google Sans"/>
                        <a:sym typeface="Google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8" name="Google Shape;298;p40"/>
          <p:cNvGraphicFramePr/>
          <p:nvPr/>
        </p:nvGraphicFramePr>
        <p:xfrm>
          <a:off x="1380950" y="9761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{819106BB-0BEE-459E-A3A6-6B6421AB31E3}</a:tableStyleId>
              </a:tblPr>
              <a:tblGrid>
                <a:gridCol w="1595525"/>
                <a:gridCol w="1595525"/>
                <a:gridCol w="1595525"/>
                <a:gridCol w="1595525"/>
              </a:tblGrid>
              <a:tr h="10773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100">
                        <a:latin typeface="Google Sans"/>
                        <a:ea typeface="Google Sans"/>
                        <a:cs typeface="Google Sans"/>
                        <a:sym typeface="Google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latin typeface="Google Sans"/>
                          <a:ea typeface="Google Sans"/>
                          <a:cs typeface="Google Sans"/>
                          <a:sym typeface="Google Sans"/>
                        </a:rPr>
                        <a:t>Floating-point Baseline</a:t>
                      </a:r>
                      <a:endParaRPr b="1" sz="1100">
                        <a:latin typeface="Google Sans"/>
                        <a:ea typeface="Google Sans"/>
                        <a:cs typeface="Google Sans"/>
                        <a:sym typeface="Google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rgbClr val="FFFFFF"/>
                          </a:solidFill>
                          <a:latin typeface="Google Sans"/>
                          <a:ea typeface="Google Sans"/>
                          <a:cs typeface="Google Sans"/>
                          <a:sym typeface="Google Sans"/>
                        </a:rPr>
                        <a:t>Post-training Quantization</a:t>
                      </a:r>
                      <a:br>
                        <a:rPr b="1" lang="en" sz="1100">
                          <a:solidFill>
                            <a:srgbClr val="FFFFFF"/>
                          </a:solidFill>
                          <a:latin typeface="Google Sans"/>
                          <a:ea typeface="Google Sans"/>
                          <a:cs typeface="Google Sans"/>
                          <a:sym typeface="Google Sans"/>
                        </a:rPr>
                      </a:br>
                      <a:r>
                        <a:rPr b="1" lang="en" sz="1100">
                          <a:solidFill>
                            <a:srgbClr val="FFFFFF"/>
                          </a:solidFill>
                          <a:latin typeface="Google Sans"/>
                          <a:ea typeface="Google Sans"/>
                          <a:cs typeface="Google Sans"/>
                          <a:sym typeface="Google Sans"/>
                        </a:rPr>
                        <a:t>(PTQ)</a:t>
                      </a:r>
                      <a:endParaRPr b="1" sz="1100">
                        <a:solidFill>
                          <a:srgbClr val="FFFFFF"/>
                        </a:solidFill>
                        <a:latin typeface="Google Sans"/>
                        <a:ea typeface="Google Sans"/>
                        <a:cs typeface="Google Sans"/>
                        <a:sym typeface="Google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rgbClr val="FFFFFF"/>
                          </a:solidFill>
                          <a:latin typeface="Google Sans"/>
                          <a:ea typeface="Google Sans"/>
                          <a:cs typeface="Google Sans"/>
                          <a:sym typeface="Google Sans"/>
                        </a:rPr>
                        <a:t>Quantization-Aware Training </a:t>
                      </a:r>
                      <a:br>
                        <a:rPr b="1" lang="en" sz="1100">
                          <a:solidFill>
                            <a:srgbClr val="FFFFFF"/>
                          </a:solidFill>
                          <a:latin typeface="Google Sans"/>
                          <a:ea typeface="Google Sans"/>
                          <a:cs typeface="Google Sans"/>
                          <a:sym typeface="Google Sans"/>
                        </a:rPr>
                      </a:br>
                      <a:r>
                        <a:rPr b="1" lang="en" sz="1100">
                          <a:solidFill>
                            <a:srgbClr val="FFFFFF"/>
                          </a:solidFill>
                          <a:latin typeface="Google Sans"/>
                          <a:ea typeface="Google Sans"/>
                          <a:cs typeface="Google Sans"/>
                          <a:sym typeface="Google Sans"/>
                        </a:rPr>
                        <a:t>(QAT)</a:t>
                      </a:r>
                      <a:endParaRPr b="1" sz="1100">
                        <a:solidFill>
                          <a:srgbClr val="FFFFFF"/>
                        </a:solidFill>
                        <a:latin typeface="Google Sans"/>
                        <a:ea typeface="Google Sans"/>
                        <a:cs typeface="Google Sans"/>
                        <a:sym typeface="Google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7023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latin typeface="Google Sans"/>
                          <a:ea typeface="Google Sans"/>
                          <a:cs typeface="Google Sans"/>
                          <a:sym typeface="Google Sans"/>
                        </a:rPr>
                        <a:t>MobileNet v1 1.0 224</a:t>
                      </a:r>
                      <a:endParaRPr b="1" sz="1100">
                        <a:latin typeface="Google Sans"/>
                        <a:ea typeface="Google Sans"/>
                        <a:cs typeface="Google Sans"/>
                        <a:sym typeface="Google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chemeClr val="dk1"/>
                          </a:solidFill>
                          <a:latin typeface="Google Sans"/>
                          <a:ea typeface="Google Sans"/>
                          <a:cs typeface="Google Sans"/>
                          <a:sym typeface="Google Sans"/>
                        </a:rPr>
                        <a:t>71.03%</a:t>
                      </a:r>
                      <a:endParaRPr b="1" sz="1100">
                        <a:solidFill>
                          <a:schemeClr val="dk1"/>
                        </a:solidFill>
                        <a:latin typeface="Google Sans"/>
                        <a:ea typeface="Google Sans"/>
                        <a:cs typeface="Google Sans"/>
                        <a:sym typeface="Google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rgbClr val="FFFFFF"/>
                          </a:solidFill>
                          <a:latin typeface="Google Sans"/>
                          <a:ea typeface="Google Sans"/>
                          <a:cs typeface="Google Sans"/>
                          <a:sym typeface="Google Sans"/>
                        </a:rPr>
                        <a:t>69.57%</a:t>
                      </a:r>
                      <a:endParaRPr b="1" sz="1100">
                        <a:solidFill>
                          <a:srgbClr val="FFFFFF"/>
                        </a:solidFill>
                        <a:latin typeface="Google Sans"/>
                        <a:ea typeface="Google Sans"/>
                        <a:cs typeface="Google Sans"/>
                        <a:sym typeface="Google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4335">
                        <a:alpha val="832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rgbClr val="FFFFFF"/>
                          </a:solidFill>
                          <a:latin typeface="Google Sans"/>
                          <a:ea typeface="Google Sans"/>
                          <a:cs typeface="Google Sans"/>
                          <a:sym typeface="Google Sans"/>
                        </a:rPr>
                        <a:t>71.06%</a:t>
                      </a:r>
                      <a:endParaRPr b="1" sz="1100">
                        <a:solidFill>
                          <a:srgbClr val="FFFFFF"/>
                        </a:solidFill>
                        <a:latin typeface="Google Sans"/>
                        <a:ea typeface="Google Sans"/>
                        <a:cs typeface="Google Sans"/>
                        <a:sym typeface="Google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285F4">
                        <a:alpha val="84920"/>
                      </a:srgbClr>
                    </a:solidFill>
                  </a:tcPr>
                </a:tc>
              </a:tr>
              <a:tr h="7023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latin typeface="Google Sans"/>
                          <a:ea typeface="Google Sans"/>
                          <a:cs typeface="Google Sans"/>
                          <a:sym typeface="Google Sans"/>
                        </a:rPr>
                        <a:t>MobileNet v2 1.0 224</a:t>
                      </a:r>
                      <a:endParaRPr b="1" sz="1100">
                        <a:latin typeface="Google Sans"/>
                        <a:ea typeface="Google Sans"/>
                        <a:cs typeface="Google Sans"/>
                        <a:sym typeface="Google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chemeClr val="dk1"/>
                          </a:solidFill>
                          <a:latin typeface="Google Sans"/>
                          <a:ea typeface="Google Sans"/>
                          <a:cs typeface="Google Sans"/>
                          <a:sym typeface="Google Sans"/>
                        </a:rPr>
                        <a:t>70.77%</a:t>
                      </a:r>
                      <a:endParaRPr b="1" sz="1100">
                        <a:solidFill>
                          <a:schemeClr val="dk1"/>
                        </a:solidFill>
                        <a:latin typeface="Google Sans"/>
                        <a:ea typeface="Google Sans"/>
                        <a:cs typeface="Google Sans"/>
                        <a:sym typeface="Google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rgbClr val="FFFFFF"/>
                          </a:solidFill>
                          <a:latin typeface="Google Sans"/>
                          <a:ea typeface="Google Sans"/>
                          <a:cs typeface="Google Sans"/>
                          <a:sym typeface="Google Sans"/>
                        </a:rPr>
                        <a:t>70.20%</a:t>
                      </a:r>
                      <a:endParaRPr b="1" sz="1100">
                        <a:solidFill>
                          <a:srgbClr val="FFFFFF"/>
                        </a:solidFill>
                        <a:latin typeface="Google Sans"/>
                        <a:ea typeface="Google Sans"/>
                        <a:cs typeface="Google Sans"/>
                        <a:sym typeface="Google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4335">
                        <a:alpha val="832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rgbClr val="FFFFFF"/>
                          </a:solidFill>
                          <a:latin typeface="Google Sans"/>
                          <a:ea typeface="Google Sans"/>
                          <a:cs typeface="Google Sans"/>
                          <a:sym typeface="Google Sans"/>
                        </a:rPr>
                        <a:t>70.01%</a:t>
                      </a:r>
                      <a:endParaRPr b="1" sz="1100">
                        <a:solidFill>
                          <a:srgbClr val="FFFFFF"/>
                        </a:solidFill>
                        <a:latin typeface="Google Sans"/>
                        <a:ea typeface="Google Sans"/>
                        <a:cs typeface="Google Sans"/>
                        <a:sym typeface="Google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285F4">
                        <a:alpha val="84920"/>
                      </a:srgbClr>
                    </a:solidFill>
                  </a:tcPr>
                </a:tc>
              </a:tr>
              <a:tr h="7091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latin typeface="Google Sans"/>
                          <a:ea typeface="Google Sans"/>
                          <a:cs typeface="Google Sans"/>
                          <a:sym typeface="Google Sans"/>
                        </a:rPr>
                        <a:t>Resnet v1 50</a:t>
                      </a:r>
                      <a:endParaRPr b="1" sz="1100">
                        <a:latin typeface="Google Sans"/>
                        <a:ea typeface="Google Sans"/>
                        <a:cs typeface="Google Sans"/>
                        <a:sym typeface="Google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chemeClr val="dk1"/>
                          </a:solidFill>
                          <a:latin typeface="Google Sans"/>
                          <a:ea typeface="Google Sans"/>
                          <a:cs typeface="Google Sans"/>
                          <a:sym typeface="Google Sans"/>
                        </a:rPr>
                        <a:t>76.30%</a:t>
                      </a:r>
                      <a:endParaRPr b="1" sz="1100">
                        <a:solidFill>
                          <a:schemeClr val="dk1"/>
                        </a:solidFill>
                        <a:latin typeface="Google Sans"/>
                        <a:ea typeface="Google Sans"/>
                        <a:cs typeface="Google Sans"/>
                        <a:sym typeface="Google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rgbClr val="FFFFFF"/>
                          </a:solidFill>
                          <a:latin typeface="Google Sans"/>
                          <a:ea typeface="Google Sans"/>
                          <a:cs typeface="Google Sans"/>
                          <a:sym typeface="Google Sans"/>
                        </a:rPr>
                        <a:t>75.95%</a:t>
                      </a:r>
                      <a:endParaRPr b="1" sz="1100">
                        <a:solidFill>
                          <a:srgbClr val="FFFFFF"/>
                        </a:solidFill>
                        <a:latin typeface="Google Sans"/>
                        <a:ea typeface="Google Sans"/>
                        <a:cs typeface="Google Sans"/>
                        <a:sym typeface="Google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4335">
                        <a:alpha val="832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rgbClr val="FFFFFF"/>
                          </a:solidFill>
                          <a:latin typeface="Google Sans"/>
                          <a:ea typeface="Google Sans"/>
                          <a:cs typeface="Google Sans"/>
                          <a:sym typeface="Google Sans"/>
                        </a:rPr>
                        <a:t>76.10%</a:t>
                      </a:r>
                      <a:endParaRPr b="1" sz="1100">
                        <a:solidFill>
                          <a:srgbClr val="FFFFFF"/>
                        </a:solidFill>
                        <a:latin typeface="Google Sans"/>
                        <a:ea typeface="Google Sans"/>
                        <a:cs typeface="Google Sans"/>
                        <a:sym typeface="Google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285F4">
                        <a:alpha val="8492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3"/>
          <p:cNvSpPr/>
          <p:nvPr/>
        </p:nvSpPr>
        <p:spPr>
          <a:xfrm>
            <a:off x="5431800" y="2972300"/>
            <a:ext cx="1821000" cy="774900"/>
          </a:xfrm>
          <a:prstGeom prst="roundRect">
            <a:avLst>
              <a:gd fmla="val 0" name="adj"/>
            </a:avLst>
          </a:prstGeom>
          <a:solidFill>
            <a:srgbClr val="BDC1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Quantization-aware Training</a:t>
            </a:r>
            <a:endParaRPr b="1" sz="1300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19" name="Google Shape;119;p23"/>
          <p:cNvSpPr/>
          <p:nvPr/>
        </p:nvSpPr>
        <p:spPr>
          <a:xfrm>
            <a:off x="1891200" y="2972300"/>
            <a:ext cx="1821000" cy="774900"/>
          </a:xfrm>
          <a:prstGeom prst="roundRect">
            <a:avLst>
              <a:gd fmla="val 0" name="adj"/>
            </a:avLst>
          </a:prstGeom>
          <a:solidFill>
            <a:srgbClr val="BDC1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Post-training Quantization</a:t>
            </a:r>
            <a:endParaRPr b="1" sz="1300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20" name="Google Shape;120;p23"/>
          <p:cNvSpPr/>
          <p:nvPr/>
        </p:nvSpPr>
        <p:spPr>
          <a:xfrm>
            <a:off x="2832301" y="1396400"/>
            <a:ext cx="3479400" cy="774900"/>
          </a:xfrm>
          <a:prstGeom prst="roundRect">
            <a:avLst>
              <a:gd fmla="val 0" name="adj"/>
            </a:avLst>
          </a:prstGeom>
          <a:solidFill>
            <a:srgbClr val="4285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Quantization</a:t>
            </a:r>
            <a:endParaRPr b="1" sz="1800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cxnSp>
        <p:nvCxnSpPr>
          <p:cNvPr id="121" name="Google Shape;121;p23"/>
          <p:cNvCxnSpPr>
            <a:stCxn id="120" idx="2"/>
            <a:endCxn id="119" idx="0"/>
          </p:cNvCxnSpPr>
          <p:nvPr/>
        </p:nvCxnSpPr>
        <p:spPr>
          <a:xfrm rot="5400000">
            <a:off x="3286351" y="1686650"/>
            <a:ext cx="801000" cy="1770300"/>
          </a:xfrm>
          <a:prstGeom prst="bentConnector3">
            <a:avLst>
              <a:gd fmla="val 50001" name="adj1"/>
            </a:avLst>
          </a:prstGeom>
          <a:noFill/>
          <a:ln cap="flat" cmpd="sng" w="9525">
            <a:solidFill>
              <a:srgbClr val="BDC1C6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2" name="Google Shape;122;p23"/>
          <p:cNvCxnSpPr>
            <a:stCxn id="120" idx="2"/>
            <a:endCxn id="118" idx="0"/>
          </p:cNvCxnSpPr>
          <p:nvPr/>
        </p:nvCxnSpPr>
        <p:spPr>
          <a:xfrm flipH="1" rot="-5400000">
            <a:off x="5056651" y="1686650"/>
            <a:ext cx="801000" cy="1770300"/>
          </a:xfrm>
          <a:prstGeom prst="bentConnector3">
            <a:avLst>
              <a:gd fmla="val 50001" name="adj1"/>
            </a:avLst>
          </a:prstGeom>
          <a:noFill/>
          <a:ln cap="flat" cmpd="sng" w="9525">
            <a:solidFill>
              <a:srgbClr val="BDC1C6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3" name="Google Shape;303;p41"/>
          <p:cNvGraphicFramePr/>
          <p:nvPr/>
        </p:nvGraphicFramePr>
        <p:xfrm>
          <a:off x="1380950" y="9761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{819106BB-0BEE-459E-A3A6-6B6421AB31E3}</a:tableStyleId>
              </a:tblPr>
              <a:tblGrid>
                <a:gridCol w="1595525"/>
                <a:gridCol w="1595525"/>
                <a:gridCol w="1595525"/>
                <a:gridCol w="1595525"/>
              </a:tblGrid>
              <a:tr h="10773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100">
                        <a:latin typeface="Google Sans"/>
                        <a:ea typeface="Google Sans"/>
                        <a:cs typeface="Google Sans"/>
                        <a:sym typeface="Google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latin typeface="Google Sans"/>
                          <a:ea typeface="Google Sans"/>
                          <a:cs typeface="Google Sans"/>
                          <a:sym typeface="Google Sans"/>
                        </a:rPr>
                        <a:t>Floating-point Baseline</a:t>
                      </a:r>
                      <a:endParaRPr b="1" sz="1100">
                        <a:latin typeface="Google Sans"/>
                        <a:ea typeface="Google Sans"/>
                        <a:cs typeface="Google Sans"/>
                        <a:sym typeface="Google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rgbClr val="FFFFFF"/>
                          </a:solidFill>
                          <a:latin typeface="Google Sans"/>
                          <a:ea typeface="Google Sans"/>
                          <a:cs typeface="Google Sans"/>
                          <a:sym typeface="Google Sans"/>
                        </a:rPr>
                        <a:t>Post-training Quantization</a:t>
                      </a:r>
                      <a:br>
                        <a:rPr b="1" lang="en" sz="1100">
                          <a:solidFill>
                            <a:srgbClr val="FFFFFF"/>
                          </a:solidFill>
                          <a:latin typeface="Google Sans"/>
                          <a:ea typeface="Google Sans"/>
                          <a:cs typeface="Google Sans"/>
                          <a:sym typeface="Google Sans"/>
                        </a:rPr>
                      </a:br>
                      <a:r>
                        <a:rPr b="1" lang="en" sz="1100">
                          <a:solidFill>
                            <a:srgbClr val="FFFFFF"/>
                          </a:solidFill>
                          <a:latin typeface="Google Sans"/>
                          <a:ea typeface="Google Sans"/>
                          <a:cs typeface="Google Sans"/>
                          <a:sym typeface="Google Sans"/>
                        </a:rPr>
                        <a:t>(PTQ)</a:t>
                      </a:r>
                      <a:endParaRPr b="1" sz="1100">
                        <a:solidFill>
                          <a:srgbClr val="FFFFFF"/>
                        </a:solidFill>
                        <a:latin typeface="Google Sans"/>
                        <a:ea typeface="Google Sans"/>
                        <a:cs typeface="Google Sans"/>
                        <a:sym typeface="Google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rgbClr val="FFFFFF"/>
                          </a:solidFill>
                          <a:latin typeface="Google Sans"/>
                          <a:ea typeface="Google Sans"/>
                          <a:cs typeface="Google Sans"/>
                          <a:sym typeface="Google Sans"/>
                        </a:rPr>
                        <a:t>Quantization-Aware Training </a:t>
                      </a:r>
                      <a:br>
                        <a:rPr b="1" lang="en" sz="1100">
                          <a:solidFill>
                            <a:srgbClr val="FFFFFF"/>
                          </a:solidFill>
                          <a:latin typeface="Google Sans"/>
                          <a:ea typeface="Google Sans"/>
                          <a:cs typeface="Google Sans"/>
                          <a:sym typeface="Google Sans"/>
                        </a:rPr>
                      </a:br>
                      <a:r>
                        <a:rPr b="1" lang="en" sz="1100">
                          <a:solidFill>
                            <a:srgbClr val="FFFFFF"/>
                          </a:solidFill>
                          <a:latin typeface="Google Sans"/>
                          <a:ea typeface="Google Sans"/>
                          <a:cs typeface="Google Sans"/>
                          <a:sym typeface="Google Sans"/>
                        </a:rPr>
                        <a:t>(QAT)</a:t>
                      </a:r>
                      <a:endParaRPr b="1" sz="1100">
                        <a:solidFill>
                          <a:srgbClr val="FFFFFF"/>
                        </a:solidFill>
                        <a:latin typeface="Google Sans"/>
                        <a:ea typeface="Google Sans"/>
                        <a:cs typeface="Google Sans"/>
                        <a:sym typeface="Google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7023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latin typeface="Google Sans"/>
                          <a:ea typeface="Google Sans"/>
                          <a:cs typeface="Google Sans"/>
                          <a:sym typeface="Google Sans"/>
                        </a:rPr>
                        <a:t>MobileNet v1 1.0 224</a:t>
                      </a:r>
                      <a:endParaRPr b="1" sz="1100">
                        <a:latin typeface="Google Sans"/>
                        <a:ea typeface="Google Sans"/>
                        <a:cs typeface="Google Sans"/>
                        <a:sym typeface="Google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chemeClr val="dk1"/>
                          </a:solidFill>
                          <a:latin typeface="Google Sans"/>
                          <a:ea typeface="Google Sans"/>
                          <a:cs typeface="Google Sans"/>
                          <a:sym typeface="Google Sans"/>
                        </a:rPr>
                        <a:t>71.03%</a:t>
                      </a:r>
                      <a:endParaRPr b="1" sz="1100">
                        <a:solidFill>
                          <a:schemeClr val="dk1"/>
                        </a:solidFill>
                        <a:latin typeface="Google Sans"/>
                        <a:ea typeface="Google Sans"/>
                        <a:cs typeface="Google Sans"/>
                        <a:sym typeface="Google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rgbClr val="FFFFFF"/>
                          </a:solidFill>
                          <a:latin typeface="Google Sans"/>
                          <a:ea typeface="Google Sans"/>
                          <a:cs typeface="Google Sans"/>
                          <a:sym typeface="Google Sans"/>
                        </a:rPr>
                        <a:t>69.57%</a:t>
                      </a:r>
                      <a:endParaRPr b="1" sz="1100">
                        <a:solidFill>
                          <a:srgbClr val="FFFFFF"/>
                        </a:solidFill>
                        <a:latin typeface="Google Sans"/>
                        <a:ea typeface="Google Sans"/>
                        <a:cs typeface="Google Sans"/>
                        <a:sym typeface="Google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4335">
                        <a:alpha val="832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rgbClr val="FFFFFF"/>
                          </a:solidFill>
                          <a:latin typeface="Google Sans"/>
                          <a:ea typeface="Google Sans"/>
                          <a:cs typeface="Google Sans"/>
                          <a:sym typeface="Google Sans"/>
                        </a:rPr>
                        <a:t>71.06%</a:t>
                      </a:r>
                      <a:endParaRPr b="1" sz="1100">
                        <a:solidFill>
                          <a:srgbClr val="FFFFFF"/>
                        </a:solidFill>
                        <a:latin typeface="Google Sans"/>
                        <a:ea typeface="Google Sans"/>
                        <a:cs typeface="Google Sans"/>
                        <a:sym typeface="Google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285F4">
                        <a:alpha val="84920"/>
                      </a:srgbClr>
                    </a:solidFill>
                  </a:tcPr>
                </a:tc>
              </a:tr>
              <a:tr h="7023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rgbClr val="FFFFFF"/>
                          </a:solidFill>
                          <a:latin typeface="Google Sans"/>
                          <a:ea typeface="Google Sans"/>
                          <a:cs typeface="Google Sans"/>
                          <a:sym typeface="Google Sans"/>
                        </a:rPr>
                        <a:t>MobileNet v2 1.0 224</a:t>
                      </a:r>
                      <a:endParaRPr b="1" sz="1100">
                        <a:solidFill>
                          <a:srgbClr val="FFFFFF"/>
                        </a:solidFill>
                        <a:latin typeface="Google Sans"/>
                        <a:ea typeface="Google Sans"/>
                        <a:cs typeface="Google Sans"/>
                        <a:sym typeface="Google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rgbClr val="FFFFFF"/>
                          </a:solidFill>
                          <a:latin typeface="Google Sans"/>
                          <a:ea typeface="Google Sans"/>
                          <a:cs typeface="Google Sans"/>
                          <a:sym typeface="Google Sans"/>
                        </a:rPr>
                        <a:t>70.77%</a:t>
                      </a:r>
                      <a:endParaRPr b="1" sz="1100">
                        <a:solidFill>
                          <a:srgbClr val="FFFFFF"/>
                        </a:solidFill>
                        <a:latin typeface="Google Sans"/>
                        <a:ea typeface="Google Sans"/>
                        <a:cs typeface="Google Sans"/>
                        <a:sym typeface="Google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34A853">
                        <a:alpha val="832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rgbClr val="FFFFFF"/>
                          </a:solidFill>
                          <a:latin typeface="Google Sans"/>
                          <a:ea typeface="Google Sans"/>
                          <a:cs typeface="Google Sans"/>
                          <a:sym typeface="Google Sans"/>
                        </a:rPr>
                        <a:t>70.20%</a:t>
                      </a:r>
                      <a:endParaRPr b="1" sz="1100">
                        <a:solidFill>
                          <a:srgbClr val="FFFFFF"/>
                        </a:solidFill>
                        <a:latin typeface="Google Sans"/>
                        <a:ea typeface="Google Sans"/>
                        <a:cs typeface="Google Sans"/>
                        <a:sym typeface="Google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34A853">
                        <a:alpha val="832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rgbClr val="FFFFFF"/>
                          </a:solidFill>
                          <a:latin typeface="Google Sans"/>
                          <a:ea typeface="Google Sans"/>
                          <a:cs typeface="Google Sans"/>
                          <a:sym typeface="Google Sans"/>
                        </a:rPr>
                        <a:t>70.01%</a:t>
                      </a:r>
                      <a:endParaRPr b="1" sz="1100">
                        <a:solidFill>
                          <a:srgbClr val="FFFFFF"/>
                        </a:solidFill>
                        <a:latin typeface="Google Sans"/>
                        <a:ea typeface="Google Sans"/>
                        <a:cs typeface="Google Sans"/>
                        <a:sym typeface="Google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34A853">
                        <a:alpha val="83240"/>
                      </a:srgbClr>
                    </a:solidFill>
                  </a:tcPr>
                </a:tc>
              </a:tr>
              <a:tr h="7091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latin typeface="Google Sans"/>
                          <a:ea typeface="Google Sans"/>
                          <a:cs typeface="Google Sans"/>
                          <a:sym typeface="Google Sans"/>
                        </a:rPr>
                        <a:t>Resnet v1 50</a:t>
                      </a:r>
                      <a:endParaRPr b="1" sz="1100">
                        <a:latin typeface="Google Sans"/>
                        <a:ea typeface="Google Sans"/>
                        <a:cs typeface="Google Sans"/>
                        <a:sym typeface="Google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chemeClr val="dk1"/>
                          </a:solidFill>
                          <a:latin typeface="Google Sans"/>
                          <a:ea typeface="Google Sans"/>
                          <a:cs typeface="Google Sans"/>
                          <a:sym typeface="Google Sans"/>
                        </a:rPr>
                        <a:t>76.30%</a:t>
                      </a:r>
                      <a:endParaRPr b="1" sz="1100">
                        <a:solidFill>
                          <a:schemeClr val="dk1"/>
                        </a:solidFill>
                        <a:latin typeface="Google Sans"/>
                        <a:ea typeface="Google Sans"/>
                        <a:cs typeface="Google Sans"/>
                        <a:sym typeface="Google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rgbClr val="FFFFFF"/>
                          </a:solidFill>
                          <a:latin typeface="Google Sans"/>
                          <a:ea typeface="Google Sans"/>
                          <a:cs typeface="Google Sans"/>
                          <a:sym typeface="Google Sans"/>
                        </a:rPr>
                        <a:t>75.95%</a:t>
                      </a:r>
                      <a:endParaRPr b="1" sz="1100">
                        <a:solidFill>
                          <a:srgbClr val="FFFFFF"/>
                        </a:solidFill>
                        <a:latin typeface="Google Sans"/>
                        <a:ea typeface="Google Sans"/>
                        <a:cs typeface="Google Sans"/>
                        <a:sym typeface="Google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4335">
                        <a:alpha val="832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rgbClr val="FFFFFF"/>
                          </a:solidFill>
                          <a:latin typeface="Google Sans"/>
                          <a:ea typeface="Google Sans"/>
                          <a:cs typeface="Google Sans"/>
                          <a:sym typeface="Google Sans"/>
                        </a:rPr>
                        <a:t>76.10%</a:t>
                      </a:r>
                      <a:endParaRPr b="1" sz="1100">
                        <a:solidFill>
                          <a:srgbClr val="FFFFFF"/>
                        </a:solidFill>
                        <a:latin typeface="Google Sans"/>
                        <a:ea typeface="Google Sans"/>
                        <a:cs typeface="Google Sans"/>
                        <a:sym typeface="Google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285F4">
                        <a:alpha val="8492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304" name="Google Shape;304;p41"/>
          <p:cNvSpPr txBox="1"/>
          <p:nvPr/>
        </p:nvSpPr>
        <p:spPr>
          <a:xfrm>
            <a:off x="7763050" y="2857500"/>
            <a:ext cx="506100" cy="50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Google Sans"/>
                <a:ea typeface="Google Sans"/>
                <a:cs typeface="Google Sans"/>
                <a:sym typeface="Google Sans"/>
              </a:rPr>
              <a:t>:(</a:t>
            </a:r>
            <a:endParaRPr sz="1600">
              <a:latin typeface="Google Sans"/>
              <a:ea typeface="Google Sans"/>
              <a:cs typeface="Google Sans"/>
              <a:sym typeface="Google San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42"/>
          <p:cNvSpPr txBox="1"/>
          <p:nvPr/>
        </p:nvSpPr>
        <p:spPr>
          <a:xfrm>
            <a:off x="76200" y="76200"/>
            <a:ext cx="9084900" cy="421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50">
                <a:solidFill>
                  <a:srgbClr val="4DD0E1"/>
                </a:solidFill>
                <a:latin typeface="Roboto Mono"/>
                <a:ea typeface="Roboto Mono"/>
                <a:cs typeface="Roboto Mono"/>
                <a:sym typeface="Roboto Mono"/>
              </a:rPr>
              <a:t>import</a:t>
            </a:r>
            <a:r>
              <a:rPr lang="en" sz="1450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 tensorflow_model_optimization </a:t>
            </a:r>
            <a:r>
              <a:rPr lang="en" sz="1450">
                <a:solidFill>
                  <a:srgbClr val="4DD0E1"/>
                </a:solidFill>
                <a:latin typeface="Roboto Mono"/>
                <a:ea typeface="Roboto Mono"/>
                <a:cs typeface="Roboto Mono"/>
                <a:sym typeface="Roboto Mono"/>
              </a:rPr>
              <a:t>as</a:t>
            </a:r>
            <a:r>
              <a:rPr lang="en" sz="1450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 tfmot</a:t>
            </a:r>
            <a:endParaRPr sz="1450">
              <a:solidFill>
                <a:srgbClr val="ECEFF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50">
              <a:solidFill>
                <a:srgbClr val="ECEFF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50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quantize_model = tfmot.quantization.keras.quantize_model</a:t>
            </a:r>
            <a:endParaRPr sz="1450">
              <a:solidFill>
                <a:srgbClr val="ECEFF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50">
              <a:solidFill>
                <a:srgbClr val="ECEFF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50">
                <a:solidFill>
                  <a:srgbClr val="F06292"/>
                </a:solidFill>
                <a:latin typeface="Roboto Mono"/>
                <a:ea typeface="Roboto Mono"/>
                <a:cs typeface="Roboto Mono"/>
                <a:sym typeface="Roboto Mono"/>
              </a:rPr>
              <a:t># q_aware stands for for quantization aware.</a:t>
            </a:r>
            <a:endParaRPr sz="1450">
              <a:solidFill>
                <a:srgbClr val="ECEFF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50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q_aware_model = quantize_model(model)</a:t>
            </a:r>
            <a:endParaRPr sz="1450">
              <a:solidFill>
                <a:srgbClr val="ECEFF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50">
              <a:solidFill>
                <a:srgbClr val="ECEFF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50">
                <a:solidFill>
                  <a:srgbClr val="F06292"/>
                </a:solidFill>
                <a:latin typeface="Roboto Mono"/>
                <a:ea typeface="Roboto Mono"/>
                <a:cs typeface="Roboto Mono"/>
                <a:sym typeface="Roboto Mono"/>
              </a:rPr>
              <a:t># `quantize_model` requires a recompile.</a:t>
            </a:r>
            <a:endParaRPr sz="1450">
              <a:solidFill>
                <a:srgbClr val="ECEFF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50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q_aware_model.</a:t>
            </a:r>
            <a:r>
              <a:rPr lang="en" sz="1450">
                <a:solidFill>
                  <a:srgbClr val="CE93D8"/>
                </a:solidFill>
                <a:latin typeface="Roboto Mono"/>
                <a:ea typeface="Roboto Mono"/>
                <a:cs typeface="Roboto Mono"/>
                <a:sym typeface="Roboto Mono"/>
              </a:rPr>
              <a:t>compile</a:t>
            </a:r>
            <a:r>
              <a:rPr lang="en" sz="1450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(optimizer=</a:t>
            </a:r>
            <a:r>
              <a:rPr lang="en" sz="1450">
                <a:solidFill>
                  <a:srgbClr val="9CCC65"/>
                </a:solidFill>
                <a:latin typeface="Roboto Mono"/>
                <a:ea typeface="Roboto Mono"/>
                <a:cs typeface="Roboto Mono"/>
                <a:sym typeface="Roboto Mono"/>
              </a:rPr>
              <a:t>'adam'</a:t>
            </a:r>
            <a:r>
              <a:rPr lang="en" sz="1450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,</a:t>
            </a:r>
            <a:endParaRPr sz="1450">
              <a:solidFill>
                <a:srgbClr val="ECEFF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50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           loss=tf.keras.losses.SparseCategoricalCrossentropy(from_logits=</a:t>
            </a:r>
            <a:r>
              <a:rPr lang="en" sz="1450">
                <a:solidFill>
                  <a:srgbClr val="4DD0E1"/>
                </a:solidFill>
                <a:latin typeface="Roboto Mono"/>
                <a:ea typeface="Roboto Mono"/>
                <a:cs typeface="Roboto Mono"/>
                <a:sym typeface="Roboto Mono"/>
              </a:rPr>
              <a:t>True</a:t>
            </a:r>
            <a:r>
              <a:rPr lang="en" sz="1450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),</a:t>
            </a:r>
            <a:endParaRPr sz="1450">
              <a:solidFill>
                <a:srgbClr val="ECEFF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50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           metrics=[</a:t>
            </a:r>
            <a:r>
              <a:rPr lang="en" sz="1450">
                <a:solidFill>
                  <a:srgbClr val="9CCC65"/>
                </a:solidFill>
                <a:latin typeface="Roboto Mono"/>
                <a:ea typeface="Roboto Mono"/>
                <a:cs typeface="Roboto Mono"/>
                <a:sym typeface="Roboto Mono"/>
              </a:rPr>
              <a:t>'accuracy'</a:t>
            </a:r>
            <a:r>
              <a:rPr lang="en" sz="1450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])</a:t>
            </a:r>
            <a:endParaRPr sz="1450">
              <a:solidFill>
                <a:srgbClr val="ECEFF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50">
              <a:solidFill>
                <a:srgbClr val="ECEFF1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43"/>
          <p:cNvSpPr txBox="1"/>
          <p:nvPr/>
        </p:nvSpPr>
        <p:spPr>
          <a:xfrm>
            <a:off x="76200" y="76200"/>
            <a:ext cx="9101700" cy="421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50">
                <a:solidFill>
                  <a:srgbClr val="4DD0E1"/>
                </a:solidFill>
                <a:latin typeface="Roboto Mono"/>
                <a:ea typeface="Roboto Mono"/>
                <a:cs typeface="Roboto Mono"/>
                <a:sym typeface="Roboto Mono"/>
              </a:rPr>
              <a:t>import</a:t>
            </a:r>
            <a:r>
              <a:rPr lang="en" sz="1450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 tensorflow_model_optimization </a:t>
            </a:r>
            <a:r>
              <a:rPr lang="en" sz="1450">
                <a:solidFill>
                  <a:srgbClr val="4DD0E1"/>
                </a:solidFill>
                <a:latin typeface="Roboto Mono"/>
                <a:ea typeface="Roboto Mono"/>
                <a:cs typeface="Roboto Mono"/>
                <a:sym typeface="Roboto Mono"/>
              </a:rPr>
              <a:t>as</a:t>
            </a:r>
            <a:r>
              <a:rPr lang="en" sz="1450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 tfmot</a:t>
            </a:r>
            <a:endParaRPr sz="1450">
              <a:solidFill>
                <a:srgbClr val="ECEFF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50">
              <a:solidFill>
                <a:srgbClr val="ECEFF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50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quantize_model = tfmot.quantization.keras.quantize_model</a:t>
            </a:r>
            <a:endParaRPr sz="1450">
              <a:solidFill>
                <a:srgbClr val="ECEFF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50">
              <a:solidFill>
                <a:srgbClr val="ECEFF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50">
                <a:solidFill>
                  <a:srgbClr val="F06292"/>
                </a:solidFill>
                <a:latin typeface="Roboto Mono"/>
                <a:ea typeface="Roboto Mono"/>
                <a:cs typeface="Roboto Mono"/>
                <a:sym typeface="Roboto Mono"/>
              </a:rPr>
              <a:t># q_aware stands for for quantization aware.</a:t>
            </a:r>
            <a:endParaRPr sz="1450">
              <a:solidFill>
                <a:srgbClr val="ECEFF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50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q_aware_model = quantize_model(model)</a:t>
            </a:r>
            <a:endParaRPr sz="1450">
              <a:solidFill>
                <a:srgbClr val="ECEFF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50">
              <a:solidFill>
                <a:srgbClr val="ECEFF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50">
                <a:solidFill>
                  <a:srgbClr val="F06292"/>
                </a:solidFill>
                <a:latin typeface="Roboto Mono"/>
                <a:ea typeface="Roboto Mono"/>
                <a:cs typeface="Roboto Mono"/>
                <a:sym typeface="Roboto Mono"/>
              </a:rPr>
              <a:t># `quantize_model` requires a recompile.</a:t>
            </a:r>
            <a:endParaRPr sz="1450">
              <a:solidFill>
                <a:srgbClr val="ECEFF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50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q_aware_model.</a:t>
            </a:r>
            <a:r>
              <a:rPr lang="en" sz="1450">
                <a:solidFill>
                  <a:srgbClr val="CE93D8"/>
                </a:solidFill>
                <a:latin typeface="Roboto Mono"/>
                <a:ea typeface="Roboto Mono"/>
                <a:cs typeface="Roboto Mono"/>
                <a:sym typeface="Roboto Mono"/>
              </a:rPr>
              <a:t>compile</a:t>
            </a:r>
            <a:r>
              <a:rPr lang="en" sz="1450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(optimizer=</a:t>
            </a:r>
            <a:r>
              <a:rPr lang="en" sz="1450">
                <a:solidFill>
                  <a:srgbClr val="9CCC65"/>
                </a:solidFill>
                <a:latin typeface="Roboto Mono"/>
                <a:ea typeface="Roboto Mono"/>
                <a:cs typeface="Roboto Mono"/>
                <a:sym typeface="Roboto Mono"/>
              </a:rPr>
              <a:t>'adam'</a:t>
            </a:r>
            <a:r>
              <a:rPr lang="en" sz="1450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,</a:t>
            </a:r>
            <a:endParaRPr sz="1450">
              <a:solidFill>
                <a:srgbClr val="ECEFF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50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           loss=tf.keras.losses.SparseCategoricalCrossentropy(from_logits=</a:t>
            </a:r>
            <a:r>
              <a:rPr lang="en" sz="1450">
                <a:solidFill>
                  <a:srgbClr val="4DD0E1"/>
                </a:solidFill>
                <a:latin typeface="Roboto Mono"/>
                <a:ea typeface="Roboto Mono"/>
                <a:cs typeface="Roboto Mono"/>
                <a:sym typeface="Roboto Mono"/>
              </a:rPr>
              <a:t>True</a:t>
            </a:r>
            <a:r>
              <a:rPr lang="en" sz="1450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),</a:t>
            </a:r>
            <a:endParaRPr sz="1450">
              <a:solidFill>
                <a:srgbClr val="ECEFF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50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           metrics=[</a:t>
            </a:r>
            <a:r>
              <a:rPr lang="en" sz="1450">
                <a:solidFill>
                  <a:srgbClr val="9CCC65"/>
                </a:solidFill>
                <a:latin typeface="Roboto Mono"/>
                <a:ea typeface="Roboto Mono"/>
                <a:cs typeface="Roboto Mono"/>
                <a:sym typeface="Roboto Mono"/>
              </a:rPr>
              <a:t>'accuracy'</a:t>
            </a:r>
            <a:r>
              <a:rPr lang="en" sz="1450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])</a:t>
            </a:r>
            <a:endParaRPr sz="1450">
              <a:solidFill>
                <a:srgbClr val="ECEFF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50">
              <a:solidFill>
                <a:srgbClr val="ECEFF1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315" name="Google Shape;315;p43"/>
          <p:cNvSpPr/>
          <p:nvPr/>
        </p:nvSpPr>
        <p:spPr>
          <a:xfrm>
            <a:off x="143800" y="152250"/>
            <a:ext cx="6608700" cy="287400"/>
          </a:xfrm>
          <a:prstGeom prst="rect">
            <a:avLst/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44"/>
          <p:cNvSpPr txBox="1"/>
          <p:nvPr/>
        </p:nvSpPr>
        <p:spPr>
          <a:xfrm>
            <a:off x="76200" y="76200"/>
            <a:ext cx="9144000" cy="421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50">
                <a:solidFill>
                  <a:srgbClr val="4DD0E1"/>
                </a:solidFill>
                <a:latin typeface="Roboto Mono"/>
                <a:ea typeface="Roboto Mono"/>
                <a:cs typeface="Roboto Mono"/>
                <a:sym typeface="Roboto Mono"/>
              </a:rPr>
              <a:t>import</a:t>
            </a:r>
            <a:r>
              <a:rPr lang="en" sz="1450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 tensorflow_model_optimization </a:t>
            </a:r>
            <a:r>
              <a:rPr lang="en" sz="1450">
                <a:solidFill>
                  <a:srgbClr val="4DD0E1"/>
                </a:solidFill>
                <a:latin typeface="Roboto Mono"/>
                <a:ea typeface="Roboto Mono"/>
                <a:cs typeface="Roboto Mono"/>
                <a:sym typeface="Roboto Mono"/>
              </a:rPr>
              <a:t>as</a:t>
            </a:r>
            <a:r>
              <a:rPr lang="en" sz="1450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 tfmot</a:t>
            </a:r>
            <a:endParaRPr sz="1450">
              <a:solidFill>
                <a:srgbClr val="ECEFF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50">
              <a:solidFill>
                <a:srgbClr val="ECEFF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50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quantize_model = tfmot.quantization.keras.quantize_model</a:t>
            </a:r>
            <a:endParaRPr sz="1450">
              <a:solidFill>
                <a:srgbClr val="ECEFF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50">
              <a:solidFill>
                <a:srgbClr val="ECEFF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50">
                <a:solidFill>
                  <a:srgbClr val="F06292"/>
                </a:solidFill>
                <a:latin typeface="Roboto Mono"/>
                <a:ea typeface="Roboto Mono"/>
                <a:cs typeface="Roboto Mono"/>
                <a:sym typeface="Roboto Mono"/>
              </a:rPr>
              <a:t># q_aware stands for for quantization aware.</a:t>
            </a:r>
            <a:endParaRPr sz="1450">
              <a:solidFill>
                <a:srgbClr val="ECEFF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50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q_aware_model = quantize_model(model)</a:t>
            </a:r>
            <a:endParaRPr sz="1450">
              <a:solidFill>
                <a:srgbClr val="ECEFF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50">
              <a:solidFill>
                <a:srgbClr val="ECEFF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50">
                <a:solidFill>
                  <a:srgbClr val="F06292"/>
                </a:solidFill>
                <a:latin typeface="Roboto Mono"/>
                <a:ea typeface="Roboto Mono"/>
                <a:cs typeface="Roboto Mono"/>
                <a:sym typeface="Roboto Mono"/>
              </a:rPr>
              <a:t># `quantize_model` requires a recompile.</a:t>
            </a:r>
            <a:endParaRPr sz="1450">
              <a:solidFill>
                <a:srgbClr val="ECEFF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50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q_aware_model.</a:t>
            </a:r>
            <a:r>
              <a:rPr lang="en" sz="1450">
                <a:solidFill>
                  <a:srgbClr val="CE93D8"/>
                </a:solidFill>
                <a:latin typeface="Roboto Mono"/>
                <a:ea typeface="Roboto Mono"/>
                <a:cs typeface="Roboto Mono"/>
                <a:sym typeface="Roboto Mono"/>
              </a:rPr>
              <a:t>compile</a:t>
            </a:r>
            <a:r>
              <a:rPr lang="en" sz="1450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(optimizer=</a:t>
            </a:r>
            <a:r>
              <a:rPr lang="en" sz="1450">
                <a:solidFill>
                  <a:srgbClr val="9CCC65"/>
                </a:solidFill>
                <a:latin typeface="Roboto Mono"/>
                <a:ea typeface="Roboto Mono"/>
                <a:cs typeface="Roboto Mono"/>
                <a:sym typeface="Roboto Mono"/>
              </a:rPr>
              <a:t>'adam'</a:t>
            </a:r>
            <a:r>
              <a:rPr lang="en" sz="1450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,</a:t>
            </a:r>
            <a:endParaRPr sz="1450">
              <a:solidFill>
                <a:srgbClr val="ECEFF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50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           loss=tf.keras.losses.SparseCategoricalCrossentropy(from_logits=</a:t>
            </a:r>
            <a:r>
              <a:rPr lang="en" sz="1450">
                <a:solidFill>
                  <a:srgbClr val="4DD0E1"/>
                </a:solidFill>
                <a:latin typeface="Roboto Mono"/>
                <a:ea typeface="Roboto Mono"/>
                <a:cs typeface="Roboto Mono"/>
                <a:sym typeface="Roboto Mono"/>
              </a:rPr>
              <a:t>True</a:t>
            </a:r>
            <a:r>
              <a:rPr lang="en" sz="1450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),</a:t>
            </a:r>
            <a:endParaRPr sz="1450">
              <a:solidFill>
                <a:srgbClr val="ECEFF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50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           metrics=[</a:t>
            </a:r>
            <a:r>
              <a:rPr lang="en" sz="1450">
                <a:solidFill>
                  <a:srgbClr val="9CCC65"/>
                </a:solidFill>
                <a:latin typeface="Roboto Mono"/>
                <a:ea typeface="Roboto Mono"/>
                <a:cs typeface="Roboto Mono"/>
                <a:sym typeface="Roboto Mono"/>
              </a:rPr>
              <a:t>'accuracy'</a:t>
            </a:r>
            <a:r>
              <a:rPr lang="en" sz="1450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])</a:t>
            </a:r>
            <a:endParaRPr sz="1450">
              <a:solidFill>
                <a:srgbClr val="ECEFF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50">
              <a:solidFill>
                <a:srgbClr val="ECEFF1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321" name="Google Shape;321;p44"/>
          <p:cNvSpPr/>
          <p:nvPr/>
        </p:nvSpPr>
        <p:spPr>
          <a:xfrm>
            <a:off x="143800" y="810630"/>
            <a:ext cx="6608700" cy="287400"/>
          </a:xfrm>
          <a:prstGeom prst="rect">
            <a:avLst/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45"/>
          <p:cNvSpPr txBox="1"/>
          <p:nvPr/>
        </p:nvSpPr>
        <p:spPr>
          <a:xfrm>
            <a:off x="76200" y="76200"/>
            <a:ext cx="9144000" cy="421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50">
                <a:solidFill>
                  <a:srgbClr val="4DD0E1"/>
                </a:solidFill>
                <a:latin typeface="Roboto Mono"/>
                <a:ea typeface="Roboto Mono"/>
                <a:cs typeface="Roboto Mono"/>
                <a:sym typeface="Roboto Mono"/>
              </a:rPr>
              <a:t>import</a:t>
            </a:r>
            <a:r>
              <a:rPr lang="en" sz="1450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 tensorflow_model_optimization </a:t>
            </a:r>
            <a:r>
              <a:rPr lang="en" sz="1450">
                <a:solidFill>
                  <a:srgbClr val="4DD0E1"/>
                </a:solidFill>
                <a:latin typeface="Roboto Mono"/>
                <a:ea typeface="Roboto Mono"/>
                <a:cs typeface="Roboto Mono"/>
                <a:sym typeface="Roboto Mono"/>
              </a:rPr>
              <a:t>as</a:t>
            </a:r>
            <a:r>
              <a:rPr lang="en" sz="1450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 tfmot</a:t>
            </a:r>
            <a:endParaRPr sz="1450">
              <a:solidFill>
                <a:srgbClr val="ECEFF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50">
              <a:solidFill>
                <a:srgbClr val="ECEFF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50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quantize_model = tfmot.quantization.keras.quantize_model</a:t>
            </a:r>
            <a:endParaRPr sz="1450">
              <a:solidFill>
                <a:srgbClr val="ECEFF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50">
              <a:solidFill>
                <a:srgbClr val="ECEFF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50">
                <a:solidFill>
                  <a:srgbClr val="F06292"/>
                </a:solidFill>
                <a:latin typeface="Roboto Mono"/>
                <a:ea typeface="Roboto Mono"/>
                <a:cs typeface="Roboto Mono"/>
                <a:sym typeface="Roboto Mono"/>
              </a:rPr>
              <a:t># q_aware stands for for quantization aware.</a:t>
            </a:r>
            <a:endParaRPr sz="1450">
              <a:solidFill>
                <a:srgbClr val="ECEFF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50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q_aware_model = quantize_model(model)</a:t>
            </a:r>
            <a:endParaRPr sz="1450">
              <a:solidFill>
                <a:srgbClr val="ECEFF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50">
              <a:solidFill>
                <a:srgbClr val="ECEFF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50">
                <a:solidFill>
                  <a:srgbClr val="F06292"/>
                </a:solidFill>
                <a:latin typeface="Roboto Mono"/>
                <a:ea typeface="Roboto Mono"/>
                <a:cs typeface="Roboto Mono"/>
                <a:sym typeface="Roboto Mono"/>
              </a:rPr>
              <a:t># `quantize_model` requires a recompile.</a:t>
            </a:r>
            <a:endParaRPr sz="1450">
              <a:solidFill>
                <a:srgbClr val="ECEFF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50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q_aware_model.</a:t>
            </a:r>
            <a:r>
              <a:rPr lang="en" sz="1450">
                <a:solidFill>
                  <a:srgbClr val="CE93D8"/>
                </a:solidFill>
                <a:latin typeface="Roboto Mono"/>
                <a:ea typeface="Roboto Mono"/>
                <a:cs typeface="Roboto Mono"/>
                <a:sym typeface="Roboto Mono"/>
              </a:rPr>
              <a:t>compile</a:t>
            </a:r>
            <a:r>
              <a:rPr lang="en" sz="1450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(optimizer=</a:t>
            </a:r>
            <a:r>
              <a:rPr lang="en" sz="1450">
                <a:solidFill>
                  <a:srgbClr val="9CCC65"/>
                </a:solidFill>
                <a:latin typeface="Roboto Mono"/>
                <a:ea typeface="Roboto Mono"/>
                <a:cs typeface="Roboto Mono"/>
                <a:sym typeface="Roboto Mono"/>
              </a:rPr>
              <a:t>'adam'</a:t>
            </a:r>
            <a:r>
              <a:rPr lang="en" sz="1450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,</a:t>
            </a:r>
            <a:endParaRPr sz="1450">
              <a:solidFill>
                <a:srgbClr val="ECEFF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50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           loss=tf.keras.losses.SparseCategoricalCrossentropy(from_logits=</a:t>
            </a:r>
            <a:r>
              <a:rPr lang="en" sz="1450">
                <a:solidFill>
                  <a:srgbClr val="4DD0E1"/>
                </a:solidFill>
                <a:latin typeface="Roboto Mono"/>
                <a:ea typeface="Roboto Mono"/>
                <a:cs typeface="Roboto Mono"/>
                <a:sym typeface="Roboto Mono"/>
              </a:rPr>
              <a:t>True</a:t>
            </a:r>
            <a:r>
              <a:rPr lang="en" sz="1450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),</a:t>
            </a:r>
            <a:endParaRPr sz="1450">
              <a:solidFill>
                <a:srgbClr val="ECEFF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50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           metrics=[</a:t>
            </a:r>
            <a:r>
              <a:rPr lang="en" sz="1450">
                <a:solidFill>
                  <a:srgbClr val="9CCC65"/>
                </a:solidFill>
                <a:latin typeface="Roboto Mono"/>
                <a:ea typeface="Roboto Mono"/>
                <a:cs typeface="Roboto Mono"/>
                <a:sym typeface="Roboto Mono"/>
              </a:rPr>
              <a:t>'accuracy'</a:t>
            </a:r>
            <a:r>
              <a:rPr lang="en" sz="1450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])</a:t>
            </a:r>
            <a:endParaRPr sz="1450">
              <a:solidFill>
                <a:srgbClr val="ECEFF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50">
              <a:solidFill>
                <a:srgbClr val="ECEFF1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327" name="Google Shape;327;p45"/>
          <p:cNvSpPr/>
          <p:nvPr/>
        </p:nvSpPr>
        <p:spPr>
          <a:xfrm flipH="1" rot="10800000">
            <a:off x="143800" y="1428297"/>
            <a:ext cx="6608700" cy="684600"/>
          </a:xfrm>
          <a:prstGeom prst="rect">
            <a:avLst/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46"/>
          <p:cNvSpPr txBox="1"/>
          <p:nvPr/>
        </p:nvSpPr>
        <p:spPr>
          <a:xfrm>
            <a:off x="76200" y="76200"/>
            <a:ext cx="9144000" cy="421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50">
                <a:solidFill>
                  <a:srgbClr val="4DD0E1"/>
                </a:solidFill>
                <a:latin typeface="Roboto Mono"/>
                <a:ea typeface="Roboto Mono"/>
                <a:cs typeface="Roboto Mono"/>
                <a:sym typeface="Roboto Mono"/>
              </a:rPr>
              <a:t>import</a:t>
            </a:r>
            <a:r>
              <a:rPr lang="en" sz="1450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 tensorflow_model_optimization </a:t>
            </a:r>
            <a:r>
              <a:rPr lang="en" sz="1450">
                <a:solidFill>
                  <a:srgbClr val="4DD0E1"/>
                </a:solidFill>
                <a:latin typeface="Roboto Mono"/>
                <a:ea typeface="Roboto Mono"/>
                <a:cs typeface="Roboto Mono"/>
                <a:sym typeface="Roboto Mono"/>
              </a:rPr>
              <a:t>as</a:t>
            </a:r>
            <a:r>
              <a:rPr lang="en" sz="1450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 tfmot</a:t>
            </a:r>
            <a:endParaRPr sz="1450">
              <a:solidFill>
                <a:srgbClr val="ECEFF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50">
              <a:solidFill>
                <a:srgbClr val="ECEFF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50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quantize_model = tfmot.quantization.keras.quantize_model</a:t>
            </a:r>
            <a:endParaRPr sz="1450">
              <a:solidFill>
                <a:srgbClr val="ECEFF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50">
              <a:solidFill>
                <a:srgbClr val="ECEFF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50">
                <a:solidFill>
                  <a:srgbClr val="F06292"/>
                </a:solidFill>
                <a:latin typeface="Roboto Mono"/>
                <a:ea typeface="Roboto Mono"/>
                <a:cs typeface="Roboto Mono"/>
                <a:sym typeface="Roboto Mono"/>
              </a:rPr>
              <a:t># q_aware stands for for quantization aware.</a:t>
            </a:r>
            <a:endParaRPr sz="1450">
              <a:solidFill>
                <a:srgbClr val="ECEFF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50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q_aware_model = quantize_model(model)</a:t>
            </a:r>
            <a:endParaRPr sz="1450">
              <a:solidFill>
                <a:srgbClr val="ECEFF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50">
              <a:solidFill>
                <a:srgbClr val="ECEFF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50">
                <a:solidFill>
                  <a:srgbClr val="F06292"/>
                </a:solidFill>
                <a:latin typeface="Roboto Mono"/>
                <a:ea typeface="Roboto Mono"/>
                <a:cs typeface="Roboto Mono"/>
                <a:sym typeface="Roboto Mono"/>
              </a:rPr>
              <a:t># `quantize_model` requires a recompile.</a:t>
            </a:r>
            <a:endParaRPr sz="1450">
              <a:solidFill>
                <a:srgbClr val="ECEFF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50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q_aware_model.</a:t>
            </a:r>
            <a:r>
              <a:rPr lang="en" sz="1450">
                <a:solidFill>
                  <a:srgbClr val="CE93D8"/>
                </a:solidFill>
                <a:latin typeface="Roboto Mono"/>
                <a:ea typeface="Roboto Mono"/>
                <a:cs typeface="Roboto Mono"/>
                <a:sym typeface="Roboto Mono"/>
              </a:rPr>
              <a:t>compile</a:t>
            </a:r>
            <a:r>
              <a:rPr lang="en" sz="1450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(optimizer=</a:t>
            </a:r>
            <a:r>
              <a:rPr lang="en" sz="1450">
                <a:solidFill>
                  <a:srgbClr val="9CCC65"/>
                </a:solidFill>
                <a:latin typeface="Roboto Mono"/>
                <a:ea typeface="Roboto Mono"/>
                <a:cs typeface="Roboto Mono"/>
                <a:sym typeface="Roboto Mono"/>
              </a:rPr>
              <a:t>'adam'</a:t>
            </a:r>
            <a:r>
              <a:rPr lang="en" sz="1450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,</a:t>
            </a:r>
            <a:endParaRPr sz="1450">
              <a:solidFill>
                <a:srgbClr val="ECEFF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50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           loss=tf.keras.losses.SparseCategoricalCrossentropy(from_logits=</a:t>
            </a:r>
            <a:r>
              <a:rPr lang="en" sz="1450">
                <a:solidFill>
                  <a:srgbClr val="4DD0E1"/>
                </a:solidFill>
                <a:latin typeface="Roboto Mono"/>
                <a:ea typeface="Roboto Mono"/>
                <a:cs typeface="Roboto Mono"/>
                <a:sym typeface="Roboto Mono"/>
              </a:rPr>
              <a:t>True</a:t>
            </a:r>
            <a:r>
              <a:rPr lang="en" sz="1450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),</a:t>
            </a:r>
            <a:endParaRPr sz="1450">
              <a:solidFill>
                <a:srgbClr val="ECEFF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50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           metrics=[</a:t>
            </a:r>
            <a:r>
              <a:rPr lang="en" sz="1450">
                <a:solidFill>
                  <a:srgbClr val="9CCC65"/>
                </a:solidFill>
                <a:latin typeface="Roboto Mono"/>
                <a:ea typeface="Roboto Mono"/>
                <a:cs typeface="Roboto Mono"/>
                <a:sym typeface="Roboto Mono"/>
              </a:rPr>
              <a:t>'accuracy'</a:t>
            </a:r>
            <a:r>
              <a:rPr lang="en" sz="1450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])</a:t>
            </a:r>
            <a:endParaRPr sz="1450">
              <a:solidFill>
                <a:srgbClr val="ECEFF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50">
              <a:solidFill>
                <a:srgbClr val="ECEFF1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333" name="Google Shape;333;p46"/>
          <p:cNvSpPr/>
          <p:nvPr/>
        </p:nvSpPr>
        <p:spPr>
          <a:xfrm>
            <a:off x="143800" y="2400225"/>
            <a:ext cx="8915700" cy="1368900"/>
          </a:xfrm>
          <a:prstGeom prst="rect">
            <a:avLst/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47"/>
          <p:cNvSpPr txBox="1"/>
          <p:nvPr/>
        </p:nvSpPr>
        <p:spPr>
          <a:xfrm>
            <a:off x="0" y="0"/>
            <a:ext cx="8552400" cy="181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50">
              <a:solidFill>
                <a:srgbClr val="ECEFF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50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    loss: </a:t>
            </a:r>
            <a:r>
              <a:rPr lang="en" sz="1850">
                <a:solidFill>
                  <a:srgbClr val="FBC02D"/>
                </a:solidFill>
                <a:latin typeface="Roboto Mono"/>
                <a:ea typeface="Roboto Mono"/>
                <a:cs typeface="Roboto Mono"/>
                <a:sym typeface="Roboto Mono"/>
              </a:rPr>
              <a:t>0.2724</a:t>
            </a:r>
            <a:r>
              <a:rPr lang="en" sz="1850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 - accuracy: </a:t>
            </a:r>
            <a:r>
              <a:rPr lang="en" sz="1850">
                <a:solidFill>
                  <a:srgbClr val="FBC02D"/>
                </a:solidFill>
                <a:latin typeface="Roboto Mono"/>
                <a:ea typeface="Roboto Mono"/>
                <a:cs typeface="Roboto Mono"/>
                <a:sym typeface="Roboto Mono"/>
              </a:rPr>
              <a:t>0.9244</a:t>
            </a:r>
            <a:r>
              <a:rPr lang="en" sz="1850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 - </a:t>
            </a:r>
            <a:endParaRPr sz="1850">
              <a:solidFill>
                <a:srgbClr val="ECEFF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50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    val_loss: </a:t>
            </a:r>
            <a:r>
              <a:rPr lang="en" sz="1850">
                <a:solidFill>
                  <a:srgbClr val="FBC02D"/>
                </a:solidFill>
                <a:latin typeface="Roboto Mono"/>
                <a:ea typeface="Roboto Mono"/>
                <a:cs typeface="Roboto Mono"/>
                <a:sym typeface="Roboto Mono"/>
              </a:rPr>
              <a:t>0.1085</a:t>
            </a:r>
            <a:r>
              <a:rPr lang="en" sz="1850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 - val_accuracy: </a:t>
            </a:r>
            <a:r>
              <a:rPr lang="en" sz="1850">
                <a:solidFill>
                  <a:srgbClr val="FBC02D"/>
                </a:solidFill>
                <a:latin typeface="Roboto Mono"/>
                <a:ea typeface="Roboto Mono"/>
                <a:cs typeface="Roboto Mono"/>
                <a:sym typeface="Roboto Mono"/>
              </a:rPr>
              <a:t>0.9695</a:t>
            </a:r>
            <a:endParaRPr sz="1850">
              <a:solidFill>
                <a:srgbClr val="FBC02D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50">
              <a:solidFill>
                <a:srgbClr val="F06292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48"/>
          <p:cNvSpPr txBox="1"/>
          <p:nvPr/>
        </p:nvSpPr>
        <p:spPr>
          <a:xfrm>
            <a:off x="0" y="0"/>
            <a:ext cx="8552400" cy="181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50">
              <a:solidFill>
                <a:srgbClr val="ECEFF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50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    loss: </a:t>
            </a:r>
            <a:r>
              <a:rPr lang="en" sz="1850">
                <a:solidFill>
                  <a:srgbClr val="FBC02D"/>
                </a:solidFill>
                <a:latin typeface="Roboto Mono"/>
                <a:ea typeface="Roboto Mono"/>
                <a:cs typeface="Roboto Mono"/>
                <a:sym typeface="Roboto Mono"/>
              </a:rPr>
              <a:t>0.2724</a:t>
            </a:r>
            <a:r>
              <a:rPr lang="en" sz="1850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 - accuracy: </a:t>
            </a:r>
            <a:r>
              <a:rPr lang="en" sz="1850">
                <a:solidFill>
                  <a:srgbClr val="FBC02D"/>
                </a:solidFill>
                <a:latin typeface="Roboto Mono"/>
                <a:ea typeface="Roboto Mono"/>
                <a:cs typeface="Roboto Mono"/>
                <a:sym typeface="Roboto Mono"/>
              </a:rPr>
              <a:t>0.9244</a:t>
            </a:r>
            <a:r>
              <a:rPr lang="en" sz="1850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 - </a:t>
            </a:r>
            <a:endParaRPr sz="1850">
              <a:solidFill>
                <a:srgbClr val="ECEFF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50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    val_loss: </a:t>
            </a:r>
            <a:r>
              <a:rPr lang="en" sz="1850">
                <a:solidFill>
                  <a:srgbClr val="FBC02D"/>
                </a:solidFill>
                <a:latin typeface="Roboto Mono"/>
                <a:ea typeface="Roboto Mono"/>
                <a:cs typeface="Roboto Mono"/>
                <a:sym typeface="Roboto Mono"/>
              </a:rPr>
              <a:t>0.1085</a:t>
            </a:r>
            <a:r>
              <a:rPr lang="en" sz="1850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 - val_accuracy: </a:t>
            </a:r>
            <a:r>
              <a:rPr lang="en" sz="1850">
                <a:solidFill>
                  <a:srgbClr val="FBC02D"/>
                </a:solidFill>
                <a:latin typeface="Roboto Mono"/>
                <a:ea typeface="Roboto Mono"/>
                <a:cs typeface="Roboto Mono"/>
                <a:sym typeface="Roboto Mono"/>
              </a:rPr>
              <a:t>0.9695</a:t>
            </a:r>
            <a:endParaRPr sz="1850">
              <a:solidFill>
                <a:srgbClr val="FBC02D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50">
              <a:solidFill>
                <a:srgbClr val="F06292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344" name="Google Shape;344;p48"/>
          <p:cNvSpPr txBox="1"/>
          <p:nvPr/>
        </p:nvSpPr>
        <p:spPr>
          <a:xfrm>
            <a:off x="591575" y="1884600"/>
            <a:ext cx="6558000" cy="89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50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loss: </a:t>
            </a:r>
            <a:r>
              <a:rPr lang="en" sz="1850">
                <a:solidFill>
                  <a:srgbClr val="FBC02D"/>
                </a:solidFill>
                <a:latin typeface="Roboto Mono"/>
                <a:ea typeface="Roboto Mono"/>
                <a:cs typeface="Roboto Mono"/>
                <a:sym typeface="Roboto Mono"/>
              </a:rPr>
              <a:t>0.1315</a:t>
            </a:r>
            <a:r>
              <a:rPr lang="en" sz="1850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 - accuracy: </a:t>
            </a:r>
            <a:r>
              <a:rPr lang="en" sz="1850">
                <a:solidFill>
                  <a:srgbClr val="FBC02D"/>
                </a:solidFill>
                <a:latin typeface="Roboto Mono"/>
                <a:ea typeface="Roboto Mono"/>
                <a:cs typeface="Roboto Mono"/>
                <a:sym typeface="Roboto Mono"/>
              </a:rPr>
              <a:t>0.9589</a:t>
            </a:r>
            <a:r>
              <a:rPr lang="en" sz="1850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 - </a:t>
            </a:r>
            <a:endParaRPr sz="1850">
              <a:solidFill>
                <a:srgbClr val="ECEFF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50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val_loss: </a:t>
            </a:r>
            <a:r>
              <a:rPr lang="en" sz="1850">
                <a:solidFill>
                  <a:srgbClr val="FBC02D"/>
                </a:solidFill>
                <a:latin typeface="Roboto Mono"/>
                <a:ea typeface="Roboto Mono"/>
                <a:cs typeface="Roboto Mono"/>
                <a:sym typeface="Roboto Mono"/>
              </a:rPr>
              <a:t>0.1360</a:t>
            </a:r>
            <a:r>
              <a:rPr lang="en" sz="1850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 - val_accuracy: </a:t>
            </a:r>
            <a:r>
              <a:rPr lang="en" sz="1850">
                <a:solidFill>
                  <a:srgbClr val="FBC02D"/>
                </a:solidFill>
                <a:latin typeface="Roboto Mono"/>
                <a:ea typeface="Roboto Mono"/>
                <a:cs typeface="Roboto Mono"/>
                <a:sym typeface="Roboto Mono"/>
              </a:rPr>
              <a:t>0.9600</a:t>
            </a:r>
            <a:endParaRPr sz="1850">
              <a:solidFill>
                <a:srgbClr val="FBC02D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345" name="Google Shape;345;p48"/>
          <p:cNvSpPr txBox="1"/>
          <p:nvPr/>
        </p:nvSpPr>
        <p:spPr>
          <a:xfrm>
            <a:off x="7087263" y="485175"/>
            <a:ext cx="1391400" cy="6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FP32</a:t>
            </a:r>
            <a:endParaRPr b="1" sz="3200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346" name="Google Shape;346;p48"/>
          <p:cNvSpPr txBox="1"/>
          <p:nvPr/>
        </p:nvSpPr>
        <p:spPr>
          <a:xfrm>
            <a:off x="7087263" y="1990350"/>
            <a:ext cx="1391400" cy="6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INT8</a:t>
            </a:r>
            <a:endParaRPr b="1" sz="3200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cxnSp>
        <p:nvCxnSpPr>
          <p:cNvPr id="347" name="Google Shape;347;p48"/>
          <p:cNvCxnSpPr>
            <a:stCxn id="345" idx="1"/>
          </p:cNvCxnSpPr>
          <p:nvPr/>
        </p:nvCxnSpPr>
        <p:spPr>
          <a:xfrm rot="10800000">
            <a:off x="6381063" y="827775"/>
            <a:ext cx="706200" cy="0"/>
          </a:xfrm>
          <a:prstGeom prst="straightConnector1">
            <a:avLst/>
          </a:prstGeom>
          <a:noFill/>
          <a:ln cap="flat" cmpd="sng" w="38100">
            <a:solidFill>
              <a:schemeClr val="accent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48" name="Google Shape;348;p48"/>
          <p:cNvCxnSpPr/>
          <p:nvPr/>
        </p:nvCxnSpPr>
        <p:spPr>
          <a:xfrm rot="10800000">
            <a:off x="6443375" y="2332950"/>
            <a:ext cx="706200" cy="0"/>
          </a:xfrm>
          <a:prstGeom prst="straightConnector1">
            <a:avLst/>
          </a:prstGeom>
          <a:noFill/>
          <a:ln cap="flat" cmpd="sng" w="38100">
            <a:solidFill>
              <a:schemeClr val="accent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49"/>
          <p:cNvSpPr txBox="1"/>
          <p:nvPr>
            <p:ph idx="1" type="body"/>
          </p:nvPr>
        </p:nvSpPr>
        <p:spPr>
          <a:xfrm>
            <a:off x="344500" y="1396400"/>
            <a:ext cx="3864600" cy="374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en">
                <a:solidFill>
                  <a:schemeClr val="dk1"/>
                </a:solidFill>
              </a:rPr>
              <a:t>What is </a:t>
            </a:r>
            <a:r>
              <a:rPr b="1" lang="en">
                <a:solidFill>
                  <a:schemeClr val="accent1"/>
                </a:solidFill>
              </a:rPr>
              <a:t>quantization</a:t>
            </a:r>
            <a:r>
              <a:rPr lang="en">
                <a:solidFill>
                  <a:schemeClr val="dk1"/>
                </a:solidFill>
              </a:rPr>
              <a:t>?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354" name="Google Shape;354;p49"/>
          <p:cNvSpPr txBox="1"/>
          <p:nvPr>
            <p:ph type="title"/>
          </p:nvPr>
        </p:nvSpPr>
        <p:spPr>
          <a:xfrm>
            <a:off x="344500" y="603900"/>
            <a:ext cx="3864600" cy="51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Summary</a:t>
            </a:r>
            <a:endParaRPr/>
          </a:p>
        </p:txBody>
      </p:sp>
      <p:sp>
        <p:nvSpPr>
          <p:cNvPr id="355" name="Google Shape;355;p49"/>
          <p:cNvSpPr/>
          <p:nvPr/>
        </p:nvSpPr>
        <p:spPr>
          <a:xfrm>
            <a:off x="7447069" y="2829055"/>
            <a:ext cx="1170300" cy="498000"/>
          </a:xfrm>
          <a:prstGeom prst="roundRect">
            <a:avLst>
              <a:gd fmla="val 0" name="adj"/>
            </a:avLst>
          </a:prstGeom>
          <a:solidFill>
            <a:srgbClr val="BDC1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Quantization-aware Training</a:t>
            </a:r>
            <a:endParaRPr b="1" sz="800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356" name="Google Shape;356;p49"/>
          <p:cNvSpPr/>
          <p:nvPr/>
        </p:nvSpPr>
        <p:spPr>
          <a:xfrm>
            <a:off x="5172025" y="2829055"/>
            <a:ext cx="1170300" cy="498000"/>
          </a:xfrm>
          <a:prstGeom prst="roundRect">
            <a:avLst>
              <a:gd fmla="val 0" name="adj"/>
            </a:avLst>
          </a:prstGeom>
          <a:solidFill>
            <a:srgbClr val="BDC1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Post-training Quantization</a:t>
            </a:r>
            <a:endParaRPr b="1" sz="800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357" name="Google Shape;357;p49"/>
          <p:cNvSpPr/>
          <p:nvPr/>
        </p:nvSpPr>
        <p:spPr>
          <a:xfrm>
            <a:off x="5776738" y="1816450"/>
            <a:ext cx="2235900" cy="498000"/>
          </a:xfrm>
          <a:prstGeom prst="roundRect">
            <a:avLst>
              <a:gd fmla="val 0" name="adj"/>
            </a:avLst>
          </a:prstGeom>
          <a:solidFill>
            <a:srgbClr val="4285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Quantization</a:t>
            </a:r>
            <a:endParaRPr b="1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cxnSp>
        <p:nvCxnSpPr>
          <p:cNvPr id="358" name="Google Shape;358;p49"/>
          <p:cNvCxnSpPr>
            <a:stCxn id="357" idx="2"/>
            <a:endCxn id="356" idx="0"/>
          </p:cNvCxnSpPr>
          <p:nvPr/>
        </p:nvCxnSpPr>
        <p:spPr>
          <a:xfrm rot="5400000">
            <a:off x="6068638" y="2002900"/>
            <a:ext cx="514500" cy="1137600"/>
          </a:xfrm>
          <a:prstGeom prst="bentConnector3">
            <a:avLst>
              <a:gd fmla="val 50011" name="adj1"/>
            </a:avLst>
          </a:prstGeom>
          <a:noFill/>
          <a:ln cap="flat" cmpd="sng" w="9525">
            <a:solidFill>
              <a:srgbClr val="BDC1C6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59" name="Google Shape;359;p49"/>
          <p:cNvCxnSpPr>
            <a:stCxn id="357" idx="2"/>
            <a:endCxn id="355" idx="0"/>
          </p:cNvCxnSpPr>
          <p:nvPr/>
        </p:nvCxnSpPr>
        <p:spPr>
          <a:xfrm flipH="1" rot="-5400000">
            <a:off x="7206238" y="2002900"/>
            <a:ext cx="514500" cy="1137600"/>
          </a:xfrm>
          <a:prstGeom prst="bentConnector3">
            <a:avLst>
              <a:gd fmla="val 50011" name="adj1"/>
            </a:avLst>
          </a:prstGeom>
          <a:noFill/>
          <a:ln cap="flat" cmpd="sng" w="9525">
            <a:solidFill>
              <a:srgbClr val="BDC1C6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50"/>
          <p:cNvSpPr txBox="1"/>
          <p:nvPr>
            <p:ph idx="1" type="body"/>
          </p:nvPr>
        </p:nvSpPr>
        <p:spPr>
          <a:xfrm>
            <a:off x="344500" y="1396400"/>
            <a:ext cx="3864600" cy="374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en">
                <a:solidFill>
                  <a:schemeClr val="dk2"/>
                </a:solidFill>
              </a:rPr>
              <a:t>What is </a:t>
            </a:r>
            <a:r>
              <a:rPr b="1" lang="en">
                <a:solidFill>
                  <a:schemeClr val="dk2"/>
                </a:solidFill>
              </a:rPr>
              <a:t>quantization</a:t>
            </a:r>
            <a:r>
              <a:rPr lang="en">
                <a:solidFill>
                  <a:schemeClr val="dk2"/>
                </a:solidFill>
              </a:rPr>
              <a:t>?</a:t>
            </a:r>
            <a:r>
              <a:rPr lang="en">
                <a:solidFill>
                  <a:schemeClr val="dk1"/>
                </a:solidFill>
              </a:rPr>
              <a:t> 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b="1" i="1" lang="en">
                <a:solidFill>
                  <a:schemeClr val="dk1"/>
                </a:solidFill>
              </a:rPr>
              <a:t>Why</a:t>
            </a:r>
            <a:r>
              <a:rPr lang="en">
                <a:solidFill>
                  <a:schemeClr val="dk1"/>
                </a:solidFill>
              </a:rPr>
              <a:t> is quantization </a:t>
            </a:r>
            <a:br>
              <a:rPr lang="en">
                <a:solidFill>
                  <a:schemeClr val="dk1"/>
                </a:solidFill>
              </a:rPr>
            </a:br>
            <a:r>
              <a:rPr lang="en">
                <a:solidFill>
                  <a:schemeClr val="dk1"/>
                </a:solidFill>
              </a:rPr>
              <a:t>important for </a:t>
            </a:r>
            <a:r>
              <a:rPr b="1" lang="en">
                <a:solidFill>
                  <a:schemeClr val="accent6"/>
                </a:solidFill>
              </a:rPr>
              <a:t>TinyML</a:t>
            </a:r>
            <a:r>
              <a:rPr lang="en">
                <a:solidFill>
                  <a:schemeClr val="dk1"/>
                </a:solidFill>
              </a:rPr>
              <a:t>?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365" name="Google Shape;365;p50"/>
          <p:cNvSpPr txBox="1"/>
          <p:nvPr>
            <p:ph type="title"/>
          </p:nvPr>
        </p:nvSpPr>
        <p:spPr>
          <a:xfrm>
            <a:off x="344500" y="603900"/>
            <a:ext cx="3864600" cy="51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Summary</a:t>
            </a:r>
            <a:endParaRPr/>
          </a:p>
        </p:txBody>
      </p:sp>
      <p:sp>
        <p:nvSpPr>
          <p:cNvPr id="366" name="Google Shape;366;p50"/>
          <p:cNvSpPr/>
          <p:nvPr/>
        </p:nvSpPr>
        <p:spPr>
          <a:xfrm>
            <a:off x="7447069" y="2829055"/>
            <a:ext cx="1170300" cy="498000"/>
          </a:xfrm>
          <a:prstGeom prst="roundRect">
            <a:avLst>
              <a:gd fmla="val 0" name="adj"/>
            </a:avLst>
          </a:prstGeom>
          <a:solidFill>
            <a:srgbClr val="BDC1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Quantization-aware Training</a:t>
            </a:r>
            <a:endParaRPr b="1" sz="800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367" name="Google Shape;367;p50"/>
          <p:cNvSpPr/>
          <p:nvPr/>
        </p:nvSpPr>
        <p:spPr>
          <a:xfrm>
            <a:off x="5172025" y="2829055"/>
            <a:ext cx="1170300" cy="498000"/>
          </a:xfrm>
          <a:prstGeom prst="roundRect">
            <a:avLst>
              <a:gd fmla="val 0" name="adj"/>
            </a:avLst>
          </a:prstGeom>
          <a:solidFill>
            <a:srgbClr val="BDC1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Post-training Quantization</a:t>
            </a:r>
            <a:endParaRPr b="1" sz="800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368" name="Google Shape;368;p50"/>
          <p:cNvSpPr/>
          <p:nvPr/>
        </p:nvSpPr>
        <p:spPr>
          <a:xfrm>
            <a:off x="5776738" y="1816450"/>
            <a:ext cx="2235900" cy="498000"/>
          </a:xfrm>
          <a:prstGeom prst="roundRect">
            <a:avLst>
              <a:gd fmla="val 0" name="adj"/>
            </a:avLst>
          </a:prstGeom>
          <a:solidFill>
            <a:srgbClr val="4285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Quantization</a:t>
            </a:r>
            <a:endParaRPr b="1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cxnSp>
        <p:nvCxnSpPr>
          <p:cNvPr id="369" name="Google Shape;369;p50"/>
          <p:cNvCxnSpPr>
            <a:stCxn id="368" idx="2"/>
            <a:endCxn id="367" idx="0"/>
          </p:cNvCxnSpPr>
          <p:nvPr/>
        </p:nvCxnSpPr>
        <p:spPr>
          <a:xfrm rot="5400000">
            <a:off x="6068638" y="2002900"/>
            <a:ext cx="514500" cy="1137600"/>
          </a:xfrm>
          <a:prstGeom prst="bentConnector3">
            <a:avLst>
              <a:gd fmla="val 50011" name="adj1"/>
            </a:avLst>
          </a:prstGeom>
          <a:noFill/>
          <a:ln cap="flat" cmpd="sng" w="9525">
            <a:solidFill>
              <a:srgbClr val="BDC1C6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70" name="Google Shape;370;p50"/>
          <p:cNvCxnSpPr>
            <a:stCxn id="368" idx="2"/>
            <a:endCxn id="366" idx="0"/>
          </p:cNvCxnSpPr>
          <p:nvPr/>
        </p:nvCxnSpPr>
        <p:spPr>
          <a:xfrm flipH="1" rot="-5400000">
            <a:off x="7206238" y="2002900"/>
            <a:ext cx="514500" cy="1137600"/>
          </a:xfrm>
          <a:prstGeom prst="bentConnector3">
            <a:avLst>
              <a:gd fmla="val 50011" name="adj1"/>
            </a:avLst>
          </a:prstGeom>
          <a:noFill/>
          <a:ln cap="flat" cmpd="sng" w="9525">
            <a:solidFill>
              <a:srgbClr val="BDC1C6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4"/>
          <p:cNvSpPr/>
          <p:nvPr/>
        </p:nvSpPr>
        <p:spPr>
          <a:xfrm>
            <a:off x="5431800" y="2972300"/>
            <a:ext cx="1821000" cy="774900"/>
          </a:xfrm>
          <a:prstGeom prst="roundRect">
            <a:avLst>
              <a:gd fmla="val 0" name="adj"/>
            </a:avLst>
          </a:prstGeom>
          <a:solidFill>
            <a:srgbClr val="BDC1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Quantization-aware Training</a:t>
            </a:r>
            <a:endParaRPr b="1" sz="1300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28" name="Google Shape;128;p24"/>
          <p:cNvSpPr/>
          <p:nvPr/>
        </p:nvSpPr>
        <p:spPr>
          <a:xfrm>
            <a:off x="1891200" y="2972300"/>
            <a:ext cx="1821000" cy="774900"/>
          </a:xfrm>
          <a:prstGeom prst="roundRect">
            <a:avLst>
              <a:gd fmla="val 0" name="adj"/>
            </a:avLst>
          </a:prstGeom>
          <a:solidFill>
            <a:srgbClr val="34A85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Post-training Quantization</a:t>
            </a:r>
            <a:endParaRPr b="1" sz="1300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29" name="Google Shape;129;p24"/>
          <p:cNvSpPr/>
          <p:nvPr/>
        </p:nvSpPr>
        <p:spPr>
          <a:xfrm>
            <a:off x="2832301" y="1396400"/>
            <a:ext cx="3479400" cy="774900"/>
          </a:xfrm>
          <a:prstGeom prst="roundRect">
            <a:avLst>
              <a:gd fmla="val 0" name="adj"/>
            </a:avLst>
          </a:prstGeom>
          <a:solidFill>
            <a:srgbClr val="4285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Quantization</a:t>
            </a:r>
            <a:endParaRPr b="1" sz="1800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cxnSp>
        <p:nvCxnSpPr>
          <p:cNvPr id="130" name="Google Shape;130;p24"/>
          <p:cNvCxnSpPr>
            <a:stCxn id="129" idx="2"/>
            <a:endCxn id="128" idx="0"/>
          </p:cNvCxnSpPr>
          <p:nvPr/>
        </p:nvCxnSpPr>
        <p:spPr>
          <a:xfrm rot="5400000">
            <a:off x="3286351" y="1686650"/>
            <a:ext cx="801000" cy="1770300"/>
          </a:xfrm>
          <a:prstGeom prst="bentConnector3">
            <a:avLst>
              <a:gd fmla="val 50001" name="adj1"/>
            </a:avLst>
          </a:prstGeom>
          <a:noFill/>
          <a:ln cap="flat" cmpd="sng" w="9525">
            <a:solidFill>
              <a:srgbClr val="BDC1C6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1" name="Google Shape;131;p24"/>
          <p:cNvCxnSpPr>
            <a:stCxn id="129" idx="2"/>
            <a:endCxn id="127" idx="0"/>
          </p:cNvCxnSpPr>
          <p:nvPr/>
        </p:nvCxnSpPr>
        <p:spPr>
          <a:xfrm flipH="1" rot="-5400000">
            <a:off x="5056651" y="1686650"/>
            <a:ext cx="801000" cy="1770300"/>
          </a:xfrm>
          <a:prstGeom prst="bentConnector3">
            <a:avLst>
              <a:gd fmla="val 50001" name="adj1"/>
            </a:avLst>
          </a:prstGeom>
          <a:noFill/>
          <a:ln cap="flat" cmpd="sng" w="9525">
            <a:solidFill>
              <a:srgbClr val="BDC1C6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51"/>
          <p:cNvSpPr txBox="1"/>
          <p:nvPr>
            <p:ph idx="1" type="body"/>
          </p:nvPr>
        </p:nvSpPr>
        <p:spPr>
          <a:xfrm>
            <a:off x="344500" y="1396400"/>
            <a:ext cx="3864600" cy="374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AutoNum type="arabicPeriod"/>
            </a:pPr>
            <a:r>
              <a:rPr lang="en">
                <a:solidFill>
                  <a:schemeClr val="dk2"/>
                </a:solidFill>
              </a:rPr>
              <a:t>What is </a:t>
            </a:r>
            <a:r>
              <a:rPr b="1" lang="en">
                <a:solidFill>
                  <a:schemeClr val="dk2"/>
                </a:solidFill>
              </a:rPr>
              <a:t>quantization</a:t>
            </a:r>
            <a:r>
              <a:rPr lang="en">
                <a:solidFill>
                  <a:schemeClr val="dk2"/>
                </a:solidFill>
              </a:rPr>
              <a:t>? </a:t>
            </a:r>
            <a:endParaRPr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AutoNum type="arabicPeriod"/>
            </a:pPr>
            <a:r>
              <a:rPr b="1" i="1" lang="en">
                <a:solidFill>
                  <a:schemeClr val="dk2"/>
                </a:solidFill>
              </a:rPr>
              <a:t>Why</a:t>
            </a:r>
            <a:r>
              <a:rPr lang="en">
                <a:solidFill>
                  <a:schemeClr val="dk2"/>
                </a:solidFill>
              </a:rPr>
              <a:t> is quantization </a:t>
            </a:r>
            <a:br>
              <a:rPr lang="en">
                <a:solidFill>
                  <a:schemeClr val="dk2"/>
                </a:solidFill>
              </a:rPr>
            </a:br>
            <a:r>
              <a:rPr lang="en">
                <a:solidFill>
                  <a:schemeClr val="dk2"/>
                </a:solidFill>
              </a:rPr>
              <a:t>important for </a:t>
            </a:r>
            <a:r>
              <a:rPr b="1" lang="en">
                <a:solidFill>
                  <a:schemeClr val="dk2"/>
                </a:solidFill>
              </a:rPr>
              <a:t>TinyML</a:t>
            </a:r>
            <a:r>
              <a:rPr lang="en">
                <a:solidFill>
                  <a:schemeClr val="dk2"/>
                </a:solidFill>
              </a:rPr>
              <a:t>?</a:t>
            </a:r>
            <a:endParaRPr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en">
                <a:solidFill>
                  <a:schemeClr val="dk1"/>
                </a:solidFill>
              </a:rPr>
              <a:t>Understand </a:t>
            </a:r>
            <a:r>
              <a:rPr b="1" lang="en">
                <a:solidFill>
                  <a:schemeClr val="accent1"/>
                </a:solidFill>
              </a:rPr>
              <a:t>PTQ</a:t>
            </a:r>
            <a:r>
              <a:rPr lang="en">
                <a:solidFill>
                  <a:schemeClr val="dk1"/>
                </a:solidFill>
              </a:rPr>
              <a:t> and its </a:t>
            </a:r>
            <a:r>
              <a:rPr b="1" lang="en">
                <a:solidFill>
                  <a:schemeClr val="accent1"/>
                </a:solidFill>
              </a:rPr>
              <a:t>accuracy loss</a:t>
            </a:r>
            <a:r>
              <a:rPr lang="en">
                <a:solidFill>
                  <a:schemeClr val="dk1"/>
                </a:solidFill>
              </a:rPr>
              <a:t> reasons.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376" name="Google Shape;376;p51"/>
          <p:cNvSpPr txBox="1"/>
          <p:nvPr>
            <p:ph type="title"/>
          </p:nvPr>
        </p:nvSpPr>
        <p:spPr>
          <a:xfrm>
            <a:off x="344500" y="603900"/>
            <a:ext cx="3864600" cy="51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Summary</a:t>
            </a:r>
            <a:endParaRPr/>
          </a:p>
        </p:txBody>
      </p:sp>
      <p:sp>
        <p:nvSpPr>
          <p:cNvPr id="377" name="Google Shape;377;p51"/>
          <p:cNvSpPr/>
          <p:nvPr/>
        </p:nvSpPr>
        <p:spPr>
          <a:xfrm>
            <a:off x="7447069" y="2829055"/>
            <a:ext cx="1170300" cy="498000"/>
          </a:xfrm>
          <a:prstGeom prst="roundRect">
            <a:avLst>
              <a:gd fmla="val 0" name="adj"/>
            </a:avLst>
          </a:prstGeom>
          <a:solidFill>
            <a:srgbClr val="BDC1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Quantization-aware Training</a:t>
            </a:r>
            <a:endParaRPr b="1" sz="800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378" name="Google Shape;378;p51"/>
          <p:cNvSpPr/>
          <p:nvPr/>
        </p:nvSpPr>
        <p:spPr>
          <a:xfrm>
            <a:off x="5172025" y="2829055"/>
            <a:ext cx="1170300" cy="498000"/>
          </a:xfrm>
          <a:prstGeom prst="roundRect">
            <a:avLst>
              <a:gd fmla="val 0" name="adj"/>
            </a:avLst>
          </a:prstGeom>
          <a:solidFill>
            <a:srgbClr val="BDC1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Post-training Quantization</a:t>
            </a:r>
            <a:endParaRPr b="1" sz="800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379" name="Google Shape;379;p51"/>
          <p:cNvSpPr/>
          <p:nvPr/>
        </p:nvSpPr>
        <p:spPr>
          <a:xfrm>
            <a:off x="5776738" y="1816450"/>
            <a:ext cx="2235900" cy="498000"/>
          </a:xfrm>
          <a:prstGeom prst="roundRect">
            <a:avLst>
              <a:gd fmla="val 0" name="adj"/>
            </a:avLst>
          </a:prstGeom>
          <a:solidFill>
            <a:srgbClr val="4285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Quantization</a:t>
            </a:r>
            <a:endParaRPr b="1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cxnSp>
        <p:nvCxnSpPr>
          <p:cNvPr id="380" name="Google Shape;380;p51"/>
          <p:cNvCxnSpPr>
            <a:stCxn id="379" idx="2"/>
            <a:endCxn id="378" idx="0"/>
          </p:cNvCxnSpPr>
          <p:nvPr/>
        </p:nvCxnSpPr>
        <p:spPr>
          <a:xfrm rot="5400000">
            <a:off x="6068638" y="2002900"/>
            <a:ext cx="514500" cy="1137600"/>
          </a:xfrm>
          <a:prstGeom prst="bentConnector3">
            <a:avLst>
              <a:gd fmla="val 50011" name="adj1"/>
            </a:avLst>
          </a:prstGeom>
          <a:noFill/>
          <a:ln cap="flat" cmpd="sng" w="9525">
            <a:solidFill>
              <a:srgbClr val="BDC1C6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81" name="Google Shape;381;p51"/>
          <p:cNvCxnSpPr>
            <a:stCxn id="379" idx="2"/>
            <a:endCxn id="377" idx="0"/>
          </p:cNvCxnSpPr>
          <p:nvPr/>
        </p:nvCxnSpPr>
        <p:spPr>
          <a:xfrm flipH="1" rot="-5400000">
            <a:off x="7206238" y="2002900"/>
            <a:ext cx="514500" cy="1137600"/>
          </a:xfrm>
          <a:prstGeom prst="bentConnector3">
            <a:avLst>
              <a:gd fmla="val 50011" name="adj1"/>
            </a:avLst>
          </a:prstGeom>
          <a:noFill/>
          <a:ln cap="flat" cmpd="sng" w="9525">
            <a:solidFill>
              <a:srgbClr val="BDC1C6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52"/>
          <p:cNvSpPr txBox="1"/>
          <p:nvPr>
            <p:ph idx="1" type="body"/>
          </p:nvPr>
        </p:nvSpPr>
        <p:spPr>
          <a:xfrm>
            <a:off x="344500" y="1396400"/>
            <a:ext cx="3864600" cy="374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AutoNum type="arabicPeriod"/>
            </a:pPr>
            <a:r>
              <a:rPr lang="en">
                <a:solidFill>
                  <a:schemeClr val="dk2"/>
                </a:solidFill>
              </a:rPr>
              <a:t>What is </a:t>
            </a:r>
            <a:r>
              <a:rPr b="1" lang="en">
                <a:solidFill>
                  <a:schemeClr val="dk2"/>
                </a:solidFill>
              </a:rPr>
              <a:t>quantization</a:t>
            </a:r>
            <a:r>
              <a:rPr lang="en">
                <a:solidFill>
                  <a:schemeClr val="dk2"/>
                </a:solidFill>
              </a:rPr>
              <a:t>? </a:t>
            </a:r>
            <a:endParaRPr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AutoNum type="arabicPeriod"/>
            </a:pPr>
            <a:r>
              <a:rPr b="1" i="1" lang="en">
                <a:solidFill>
                  <a:schemeClr val="dk2"/>
                </a:solidFill>
              </a:rPr>
              <a:t>Why</a:t>
            </a:r>
            <a:r>
              <a:rPr lang="en">
                <a:solidFill>
                  <a:schemeClr val="dk2"/>
                </a:solidFill>
              </a:rPr>
              <a:t> is quantization </a:t>
            </a:r>
            <a:br>
              <a:rPr lang="en">
                <a:solidFill>
                  <a:schemeClr val="dk2"/>
                </a:solidFill>
              </a:rPr>
            </a:br>
            <a:r>
              <a:rPr lang="en">
                <a:solidFill>
                  <a:schemeClr val="dk2"/>
                </a:solidFill>
              </a:rPr>
              <a:t>important for </a:t>
            </a:r>
            <a:r>
              <a:rPr b="1" lang="en">
                <a:solidFill>
                  <a:schemeClr val="dk2"/>
                </a:solidFill>
              </a:rPr>
              <a:t>TinyML</a:t>
            </a:r>
            <a:r>
              <a:rPr lang="en">
                <a:solidFill>
                  <a:schemeClr val="dk2"/>
                </a:solidFill>
              </a:rPr>
              <a:t>?</a:t>
            </a:r>
            <a:endParaRPr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AutoNum type="arabicPeriod"/>
            </a:pPr>
            <a:r>
              <a:rPr lang="en">
                <a:solidFill>
                  <a:schemeClr val="dk2"/>
                </a:solidFill>
              </a:rPr>
              <a:t>Understand </a:t>
            </a:r>
            <a:r>
              <a:rPr b="1" lang="en">
                <a:solidFill>
                  <a:schemeClr val="dk2"/>
                </a:solidFill>
              </a:rPr>
              <a:t>PTQ</a:t>
            </a:r>
            <a:r>
              <a:rPr lang="en">
                <a:solidFill>
                  <a:schemeClr val="dk2"/>
                </a:solidFill>
              </a:rPr>
              <a:t> and its </a:t>
            </a:r>
            <a:r>
              <a:rPr b="1" lang="en">
                <a:solidFill>
                  <a:schemeClr val="dk2"/>
                </a:solidFill>
              </a:rPr>
              <a:t>accuracy loss</a:t>
            </a:r>
            <a:r>
              <a:rPr lang="en">
                <a:solidFill>
                  <a:schemeClr val="dk2"/>
                </a:solidFill>
              </a:rPr>
              <a:t> reasons.</a:t>
            </a:r>
            <a:endParaRPr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en">
                <a:solidFill>
                  <a:schemeClr val="dk1"/>
                </a:solidFill>
              </a:rPr>
              <a:t>How does </a:t>
            </a:r>
            <a:r>
              <a:rPr b="1" lang="en">
                <a:solidFill>
                  <a:schemeClr val="accent4"/>
                </a:solidFill>
              </a:rPr>
              <a:t>QAT</a:t>
            </a:r>
            <a:r>
              <a:rPr lang="en">
                <a:solidFill>
                  <a:schemeClr val="dk1"/>
                </a:solidFill>
              </a:rPr>
              <a:t> use </a:t>
            </a:r>
            <a:r>
              <a:rPr b="1" lang="en">
                <a:solidFill>
                  <a:schemeClr val="accent4"/>
                </a:solidFill>
              </a:rPr>
              <a:t>training</a:t>
            </a:r>
            <a:r>
              <a:rPr lang="en">
                <a:solidFill>
                  <a:schemeClr val="dk1"/>
                </a:solidFill>
              </a:rPr>
              <a:t> to </a:t>
            </a:r>
            <a:r>
              <a:rPr b="1" lang="en">
                <a:solidFill>
                  <a:schemeClr val="accent4"/>
                </a:solidFill>
              </a:rPr>
              <a:t>reduce</a:t>
            </a:r>
            <a:r>
              <a:rPr lang="en">
                <a:solidFill>
                  <a:schemeClr val="dk1"/>
                </a:solidFill>
              </a:rPr>
              <a:t> quantization </a:t>
            </a:r>
            <a:r>
              <a:rPr b="1" lang="en">
                <a:solidFill>
                  <a:schemeClr val="accent4"/>
                </a:solidFill>
              </a:rPr>
              <a:t>loss</a:t>
            </a:r>
            <a:r>
              <a:rPr lang="en">
                <a:solidFill>
                  <a:schemeClr val="dk1"/>
                </a:solidFill>
              </a:rPr>
              <a:t>?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387" name="Google Shape;387;p52"/>
          <p:cNvSpPr txBox="1"/>
          <p:nvPr>
            <p:ph type="title"/>
          </p:nvPr>
        </p:nvSpPr>
        <p:spPr>
          <a:xfrm>
            <a:off x="344500" y="603900"/>
            <a:ext cx="3864600" cy="51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Summary</a:t>
            </a:r>
            <a:endParaRPr/>
          </a:p>
        </p:txBody>
      </p:sp>
      <p:sp>
        <p:nvSpPr>
          <p:cNvPr id="388" name="Google Shape;388;p52"/>
          <p:cNvSpPr/>
          <p:nvPr/>
        </p:nvSpPr>
        <p:spPr>
          <a:xfrm>
            <a:off x="7447069" y="2829055"/>
            <a:ext cx="1170300" cy="498000"/>
          </a:xfrm>
          <a:prstGeom prst="roundRect">
            <a:avLst>
              <a:gd fmla="val 0" name="adj"/>
            </a:avLst>
          </a:prstGeom>
          <a:solidFill>
            <a:srgbClr val="BDC1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Quantization-aware Training</a:t>
            </a:r>
            <a:endParaRPr b="1" sz="800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389" name="Google Shape;389;p52"/>
          <p:cNvSpPr/>
          <p:nvPr/>
        </p:nvSpPr>
        <p:spPr>
          <a:xfrm>
            <a:off x="5172025" y="2829055"/>
            <a:ext cx="1170300" cy="498000"/>
          </a:xfrm>
          <a:prstGeom prst="roundRect">
            <a:avLst>
              <a:gd fmla="val 0" name="adj"/>
            </a:avLst>
          </a:prstGeom>
          <a:solidFill>
            <a:srgbClr val="BDC1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Post-training Quantization</a:t>
            </a:r>
            <a:endParaRPr b="1" sz="800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390" name="Google Shape;390;p52"/>
          <p:cNvSpPr/>
          <p:nvPr/>
        </p:nvSpPr>
        <p:spPr>
          <a:xfrm>
            <a:off x="5776738" y="1816450"/>
            <a:ext cx="2235900" cy="498000"/>
          </a:xfrm>
          <a:prstGeom prst="roundRect">
            <a:avLst>
              <a:gd fmla="val 0" name="adj"/>
            </a:avLst>
          </a:prstGeom>
          <a:solidFill>
            <a:srgbClr val="4285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Quantization</a:t>
            </a:r>
            <a:endParaRPr b="1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cxnSp>
        <p:nvCxnSpPr>
          <p:cNvPr id="391" name="Google Shape;391;p52"/>
          <p:cNvCxnSpPr>
            <a:stCxn id="390" idx="2"/>
            <a:endCxn id="389" idx="0"/>
          </p:cNvCxnSpPr>
          <p:nvPr/>
        </p:nvCxnSpPr>
        <p:spPr>
          <a:xfrm rot="5400000">
            <a:off x="6068638" y="2002900"/>
            <a:ext cx="514500" cy="1137600"/>
          </a:xfrm>
          <a:prstGeom prst="bentConnector3">
            <a:avLst>
              <a:gd fmla="val 50011" name="adj1"/>
            </a:avLst>
          </a:prstGeom>
          <a:noFill/>
          <a:ln cap="flat" cmpd="sng" w="9525">
            <a:solidFill>
              <a:srgbClr val="BDC1C6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92" name="Google Shape;392;p52"/>
          <p:cNvCxnSpPr>
            <a:stCxn id="390" idx="2"/>
            <a:endCxn id="388" idx="0"/>
          </p:cNvCxnSpPr>
          <p:nvPr/>
        </p:nvCxnSpPr>
        <p:spPr>
          <a:xfrm flipH="1" rot="-5400000">
            <a:off x="7206238" y="2002900"/>
            <a:ext cx="514500" cy="1137600"/>
          </a:xfrm>
          <a:prstGeom prst="bentConnector3">
            <a:avLst>
              <a:gd fmla="val 50011" name="adj1"/>
            </a:avLst>
          </a:prstGeom>
          <a:noFill/>
          <a:ln cap="flat" cmpd="sng" w="9525">
            <a:solidFill>
              <a:srgbClr val="BDC1C6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6" name="Google Shape;136;p25"/>
          <p:cNvGraphicFramePr/>
          <p:nvPr/>
        </p:nvGraphicFramePr>
        <p:xfrm>
          <a:off x="612550" y="12513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{819106BB-0BEE-459E-A3A6-6B6421AB31E3}</a:tableStyleId>
              </a:tblPr>
              <a:tblGrid>
                <a:gridCol w="1949250"/>
                <a:gridCol w="1949250"/>
              </a:tblGrid>
              <a:tr h="8915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latin typeface="Google Sans"/>
                        <a:ea typeface="Google Sans"/>
                        <a:cs typeface="Google Sans"/>
                        <a:sym typeface="Google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Google Sans"/>
                          <a:ea typeface="Google Sans"/>
                          <a:cs typeface="Google Sans"/>
                          <a:sym typeface="Google Sans"/>
                        </a:rPr>
                        <a:t>Floating-point Baseline</a:t>
                      </a:r>
                      <a:endParaRPr b="1">
                        <a:latin typeface="Google Sans"/>
                        <a:ea typeface="Google Sans"/>
                        <a:cs typeface="Google Sans"/>
                        <a:sym typeface="Google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  <a:tr h="581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Google Sans"/>
                          <a:ea typeface="Google Sans"/>
                          <a:cs typeface="Google Sans"/>
                          <a:sym typeface="Google Sans"/>
                        </a:rPr>
                        <a:t>MobileNet v1 1.0 224</a:t>
                      </a:r>
                      <a:endParaRPr b="1">
                        <a:latin typeface="Google Sans"/>
                        <a:ea typeface="Google Sans"/>
                        <a:cs typeface="Google Sans"/>
                        <a:sym typeface="Google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  <a:latin typeface="Google Sans"/>
                          <a:ea typeface="Google Sans"/>
                          <a:cs typeface="Google Sans"/>
                          <a:sym typeface="Google Sans"/>
                        </a:rPr>
                        <a:t>71.03%</a:t>
                      </a:r>
                      <a:endParaRPr b="1">
                        <a:solidFill>
                          <a:srgbClr val="FFFFFF"/>
                        </a:solidFill>
                        <a:latin typeface="Google Sans"/>
                        <a:ea typeface="Google Sans"/>
                        <a:cs typeface="Google Sans"/>
                        <a:sym typeface="Google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</a:tr>
              <a:tr h="581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Google Sans"/>
                          <a:ea typeface="Google Sans"/>
                          <a:cs typeface="Google Sans"/>
                          <a:sym typeface="Google Sans"/>
                        </a:rPr>
                        <a:t>MobileNet v2 1.0 224</a:t>
                      </a:r>
                      <a:endParaRPr b="1">
                        <a:latin typeface="Google Sans"/>
                        <a:ea typeface="Google Sans"/>
                        <a:cs typeface="Google Sans"/>
                        <a:sym typeface="Google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  <a:latin typeface="Google Sans"/>
                          <a:ea typeface="Google Sans"/>
                          <a:cs typeface="Google Sans"/>
                          <a:sym typeface="Google Sans"/>
                        </a:rPr>
                        <a:t>70.77%</a:t>
                      </a:r>
                      <a:endParaRPr b="1">
                        <a:solidFill>
                          <a:srgbClr val="FFFFFF"/>
                        </a:solidFill>
                        <a:latin typeface="Google Sans"/>
                        <a:ea typeface="Google Sans"/>
                        <a:cs typeface="Google Sans"/>
                        <a:sym typeface="Google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</a:tr>
              <a:tr h="5868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Google Sans"/>
                          <a:ea typeface="Google Sans"/>
                          <a:cs typeface="Google Sans"/>
                          <a:sym typeface="Google Sans"/>
                        </a:rPr>
                        <a:t>Resnet v1 50</a:t>
                      </a:r>
                      <a:endParaRPr b="1">
                        <a:latin typeface="Google Sans"/>
                        <a:ea typeface="Google Sans"/>
                        <a:cs typeface="Google Sans"/>
                        <a:sym typeface="Google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  <a:latin typeface="Google Sans"/>
                          <a:ea typeface="Google Sans"/>
                          <a:cs typeface="Google Sans"/>
                          <a:sym typeface="Google Sans"/>
                        </a:rPr>
                        <a:t>76.30%</a:t>
                      </a:r>
                      <a:endParaRPr b="1">
                        <a:solidFill>
                          <a:srgbClr val="FFFFFF"/>
                        </a:solidFill>
                        <a:latin typeface="Google Sans"/>
                        <a:ea typeface="Google Sans"/>
                        <a:cs typeface="Google Sans"/>
                        <a:sym typeface="Google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34A853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1" name="Google Shape;141;p26"/>
          <p:cNvGraphicFramePr/>
          <p:nvPr/>
        </p:nvGraphicFramePr>
        <p:xfrm>
          <a:off x="612550" y="12513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{819106BB-0BEE-459E-A3A6-6B6421AB31E3}</a:tableStyleId>
              </a:tblPr>
              <a:tblGrid>
                <a:gridCol w="1949250"/>
                <a:gridCol w="1949250"/>
                <a:gridCol w="1949250"/>
              </a:tblGrid>
              <a:tr h="8915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latin typeface="Google Sans"/>
                        <a:ea typeface="Google Sans"/>
                        <a:cs typeface="Google Sans"/>
                        <a:sym typeface="Google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Google Sans"/>
                          <a:ea typeface="Google Sans"/>
                          <a:cs typeface="Google Sans"/>
                          <a:sym typeface="Google Sans"/>
                        </a:rPr>
                        <a:t>Floating-point Baseline</a:t>
                      </a:r>
                      <a:endParaRPr b="1">
                        <a:latin typeface="Google Sans"/>
                        <a:ea typeface="Google Sans"/>
                        <a:cs typeface="Google Sans"/>
                        <a:sym typeface="Google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Google Sans"/>
                          <a:ea typeface="Google Sans"/>
                          <a:cs typeface="Google Sans"/>
                          <a:sym typeface="Google Sans"/>
                        </a:rPr>
                        <a:t>Post-training Quantization (PTQ)</a:t>
                      </a:r>
                      <a:endParaRPr b="1">
                        <a:latin typeface="Google Sans"/>
                        <a:ea typeface="Google Sans"/>
                        <a:cs typeface="Google Sans"/>
                        <a:sym typeface="Google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  <a:tr h="581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Google Sans"/>
                          <a:ea typeface="Google Sans"/>
                          <a:cs typeface="Google Sans"/>
                          <a:sym typeface="Google Sans"/>
                        </a:rPr>
                        <a:t>MobileNet v1 1.0 224</a:t>
                      </a:r>
                      <a:endParaRPr b="1">
                        <a:latin typeface="Google Sans"/>
                        <a:ea typeface="Google Sans"/>
                        <a:cs typeface="Google Sans"/>
                        <a:sym typeface="Google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  <a:latin typeface="Google Sans"/>
                          <a:ea typeface="Google Sans"/>
                          <a:cs typeface="Google Sans"/>
                          <a:sym typeface="Google Sans"/>
                        </a:rPr>
                        <a:t>71.03%</a:t>
                      </a:r>
                      <a:endParaRPr b="1">
                        <a:solidFill>
                          <a:srgbClr val="FFFFFF"/>
                        </a:solidFill>
                        <a:latin typeface="Google Sans"/>
                        <a:ea typeface="Google Sans"/>
                        <a:cs typeface="Google Sans"/>
                        <a:sym typeface="Google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Google Sans"/>
                          <a:ea typeface="Google Sans"/>
                          <a:cs typeface="Google Sans"/>
                          <a:sym typeface="Google Sans"/>
                        </a:rPr>
                        <a:t>69.57%</a:t>
                      </a:r>
                      <a:endParaRPr b="1">
                        <a:latin typeface="Google Sans"/>
                        <a:ea typeface="Google Sans"/>
                        <a:cs typeface="Google Sans"/>
                        <a:sym typeface="Google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581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Google Sans"/>
                          <a:ea typeface="Google Sans"/>
                          <a:cs typeface="Google Sans"/>
                          <a:sym typeface="Google Sans"/>
                        </a:rPr>
                        <a:t>MobileNet v2 1.0 224</a:t>
                      </a:r>
                      <a:endParaRPr b="1">
                        <a:latin typeface="Google Sans"/>
                        <a:ea typeface="Google Sans"/>
                        <a:cs typeface="Google Sans"/>
                        <a:sym typeface="Google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  <a:latin typeface="Google Sans"/>
                          <a:ea typeface="Google Sans"/>
                          <a:cs typeface="Google Sans"/>
                          <a:sym typeface="Google Sans"/>
                        </a:rPr>
                        <a:t>70.77%</a:t>
                      </a:r>
                      <a:endParaRPr b="1">
                        <a:solidFill>
                          <a:srgbClr val="FFFFFF"/>
                        </a:solidFill>
                        <a:latin typeface="Google Sans"/>
                        <a:ea typeface="Google Sans"/>
                        <a:cs typeface="Google Sans"/>
                        <a:sym typeface="Google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Google Sans"/>
                          <a:ea typeface="Google Sans"/>
                          <a:cs typeface="Google Sans"/>
                          <a:sym typeface="Google Sans"/>
                        </a:rPr>
                        <a:t>70.20%</a:t>
                      </a:r>
                      <a:endParaRPr b="1">
                        <a:latin typeface="Google Sans"/>
                        <a:ea typeface="Google Sans"/>
                        <a:cs typeface="Google Sans"/>
                        <a:sym typeface="Google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5868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Google Sans"/>
                          <a:ea typeface="Google Sans"/>
                          <a:cs typeface="Google Sans"/>
                          <a:sym typeface="Google Sans"/>
                        </a:rPr>
                        <a:t>Resnet v1 50</a:t>
                      </a:r>
                      <a:endParaRPr b="1">
                        <a:latin typeface="Google Sans"/>
                        <a:ea typeface="Google Sans"/>
                        <a:cs typeface="Google Sans"/>
                        <a:sym typeface="Google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  <a:latin typeface="Google Sans"/>
                          <a:ea typeface="Google Sans"/>
                          <a:cs typeface="Google Sans"/>
                          <a:sym typeface="Google Sans"/>
                        </a:rPr>
                        <a:t>76.30%</a:t>
                      </a:r>
                      <a:endParaRPr b="1">
                        <a:solidFill>
                          <a:srgbClr val="FFFFFF"/>
                        </a:solidFill>
                        <a:latin typeface="Google Sans"/>
                        <a:ea typeface="Google Sans"/>
                        <a:cs typeface="Google Sans"/>
                        <a:sym typeface="Google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Google Sans"/>
                          <a:ea typeface="Google Sans"/>
                          <a:cs typeface="Google Sans"/>
                          <a:sym typeface="Google Sans"/>
                        </a:rPr>
                        <a:t>75.95%</a:t>
                      </a:r>
                      <a:endParaRPr b="1">
                        <a:latin typeface="Google Sans"/>
                        <a:ea typeface="Google Sans"/>
                        <a:cs typeface="Google Sans"/>
                        <a:sym typeface="Google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6" name="Google Shape;146;p27"/>
          <p:cNvGraphicFramePr/>
          <p:nvPr/>
        </p:nvGraphicFramePr>
        <p:xfrm>
          <a:off x="612550" y="12513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{819106BB-0BEE-459E-A3A6-6B6421AB31E3}</a:tableStyleId>
              </a:tblPr>
              <a:tblGrid>
                <a:gridCol w="1949250"/>
                <a:gridCol w="1949250"/>
                <a:gridCol w="1949250"/>
                <a:gridCol w="1949250"/>
              </a:tblGrid>
              <a:tr h="8915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latin typeface="Google Sans"/>
                        <a:ea typeface="Google Sans"/>
                        <a:cs typeface="Google Sans"/>
                        <a:sym typeface="Google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Google Sans"/>
                          <a:ea typeface="Google Sans"/>
                          <a:cs typeface="Google Sans"/>
                          <a:sym typeface="Google Sans"/>
                        </a:rPr>
                        <a:t>Floating-point Baseline</a:t>
                      </a:r>
                      <a:endParaRPr b="1">
                        <a:latin typeface="Google Sans"/>
                        <a:ea typeface="Google Sans"/>
                        <a:cs typeface="Google Sans"/>
                        <a:sym typeface="Google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Google Sans"/>
                          <a:ea typeface="Google Sans"/>
                          <a:cs typeface="Google Sans"/>
                          <a:sym typeface="Google Sans"/>
                        </a:rPr>
                        <a:t>Post-training Quantization (PTQ)</a:t>
                      </a:r>
                      <a:endParaRPr b="1">
                        <a:latin typeface="Google Sans"/>
                        <a:ea typeface="Google Sans"/>
                        <a:cs typeface="Google Sans"/>
                        <a:sym typeface="Google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Google Sans"/>
                          <a:ea typeface="Google Sans"/>
                          <a:cs typeface="Google Sans"/>
                          <a:sym typeface="Google Sans"/>
                        </a:rPr>
                        <a:t>Accuracy </a:t>
                      </a:r>
                      <a:br>
                        <a:rPr b="1" lang="en">
                          <a:latin typeface="Google Sans"/>
                          <a:ea typeface="Google Sans"/>
                          <a:cs typeface="Google Sans"/>
                          <a:sym typeface="Google Sans"/>
                        </a:rPr>
                      </a:br>
                      <a:r>
                        <a:rPr b="1" lang="en">
                          <a:latin typeface="Google Sans"/>
                          <a:ea typeface="Google Sans"/>
                          <a:cs typeface="Google Sans"/>
                          <a:sym typeface="Google Sans"/>
                        </a:rPr>
                        <a:t>Drop</a:t>
                      </a:r>
                      <a:endParaRPr b="1">
                        <a:latin typeface="Google Sans"/>
                        <a:ea typeface="Google Sans"/>
                        <a:cs typeface="Google Sans"/>
                        <a:sym typeface="Google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  <a:tr h="581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Google Sans"/>
                          <a:ea typeface="Google Sans"/>
                          <a:cs typeface="Google Sans"/>
                          <a:sym typeface="Google Sans"/>
                        </a:rPr>
                        <a:t>MobileNet v1 1.0 224</a:t>
                      </a:r>
                      <a:endParaRPr b="1">
                        <a:latin typeface="Google Sans"/>
                        <a:ea typeface="Google Sans"/>
                        <a:cs typeface="Google Sans"/>
                        <a:sym typeface="Google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  <a:latin typeface="Google Sans"/>
                          <a:ea typeface="Google Sans"/>
                          <a:cs typeface="Google Sans"/>
                          <a:sym typeface="Google Sans"/>
                        </a:rPr>
                        <a:t>71.03%</a:t>
                      </a:r>
                      <a:endParaRPr b="1">
                        <a:solidFill>
                          <a:srgbClr val="FFFFFF"/>
                        </a:solidFill>
                        <a:latin typeface="Google Sans"/>
                        <a:ea typeface="Google Sans"/>
                        <a:cs typeface="Google Sans"/>
                        <a:sym typeface="Google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Google Sans"/>
                          <a:ea typeface="Google Sans"/>
                          <a:cs typeface="Google Sans"/>
                          <a:sym typeface="Google Sans"/>
                        </a:rPr>
                        <a:t>69.57%</a:t>
                      </a:r>
                      <a:endParaRPr b="1">
                        <a:latin typeface="Google Sans"/>
                        <a:ea typeface="Google Sans"/>
                        <a:cs typeface="Google Sans"/>
                        <a:sym typeface="Google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  <a:latin typeface="Google Sans"/>
                          <a:ea typeface="Google Sans"/>
                          <a:cs typeface="Google Sans"/>
                          <a:sym typeface="Google Sans"/>
                        </a:rPr>
                        <a:t>▾1.46%</a:t>
                      </a:r>
                      <a:endParaRPr b="1">
                        <a:solidFill>
                          <a:srgbClr val="FFFFFF"/>
                        </a:solidFill>
                        <a:latin typeface="Google Sans"/>
                        <a:ea typeface="Google Sans"/>
                        <a:cs typeface="Google Sans"/>
                        <a:sym typeface="Google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</a:tr>
              <a:tr h="581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Google Sans"/>
                          <a:ea typeface="Google Sans"/>
                          <a:cs typeface="Google Sans"/>
                          <a:sym typeface="Google Sans"/>
                        </a:rPr>
                        <a:t>MobileNet v2 1.0 224</a:t>
                      </a:r>
                      <a:endParaRPr b="1">
                        <a:latin typeface="Google Sans"/>
                        <a:ea typeface="Google Sans"/>
                        <a:cs typeface="Google Sans"/>
                        <a:sym typeface="Google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  <a:latin typeface="Google Sans"/>
                          <a:ea typeface="Google Sans"/>
                          <a:cs typeface="Google Sans"/>
                          <a:sym typeface="Google Sans"/>
                        </a:rPr>
                        <a:t>70.77%</a:t>
                      </a:r>
                      <a:endParaRPr b="1">
                        <a:solidFill>
                          <a:srgbClr val="FFFFFF"/>
                        </a:solidFill>
                        <a:latin typeface="Google Sans"/>
                        <a:ea typeface="Google Sans"/>
                        <a:cs typeface="Google Sans"/>
                        <a:sym typeface="Google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Google Sans"/>
                          <a:ea typeface="Google Sans"/>
                          <a:cs typeface="Google Sans"/>
                          <a:sym typeface="Google Sans"/>
                        </a:rPr>
                        <a:t>70.20%</a:t>
                      </a:r>
                      <a:endParaRPr b="1">
                        <a:latin typeface="Google Sans"/>
                        <a:ea typeface="Google Sans"/>
                        <a:cs typeface="Google Sans"/>
                        <a:sym typeface="Google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  <a:latin typeface="Google Sans"/>
                          <a:ea typeface="Google Sans"/>
                          <a:cs typeface="Google Sans"/>
                          <a:sym typeface="Google Sans"/>
                        </a:rPr>
                        <a:t>▾0.57%</a:t>
                      </a:r>
                      <a:endParaRPr b="1">
                        <a:solidFill>
                          <a:srgbClr val="FFFFFF"/>
                        </a:solidFill>
                        <a:latin typeface="Google Sans"/>
                        <a:ea typeface="Google Sans"/>
                        <a:cs typeface="Google Sans"/>
                        <a:sym typeface="Google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</a:tr>
              <a:tr h="5868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Google Sans"/>
                          <a:ea typeface="Google Sans"/>
                          <a:cs typeface="Google Sans"/>
                          <a:sym typeface="Google Sans"/>
                        </a:rPr>
                        <a:t>Resnet v1 50</a:t>
                      </a:r>
                      <a:endParaRPr b="1">
                        <a:latin typeface="Google Sans"/>
                        <a:ea typeface="Google Sans"/>
                        <a:cs typeface="Google Sans"/>
                        <a:sym typeface="Google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  <a:latin typeface="Google Sans"/>
                          <a:ea typeface="Google Sans"/>
                          <a:cs typeface="Google Sans"/>
                          <a:sym typeface="Google Sans"/>
                        </a:rPr>
                        <a:t>76.30%</a:t>
                      </a:r>
                      <a:endParaRPr b="1">
                        <a:solidFill>
                          <a:srgbClr val="FFFFFF"/>
                        </a:solidFill>
                        <a:latin typeface="Google Sans"/>
                        <a:ea typeface="Google Sans"/>
                        <a:cs typeface="Google Sans"/>
                        <a:sym typeface="Google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Google Sans"/>
                          <a:ea typeface="Google Sans"/>
                          <a:cs typeface="Google Sans"/>
                          <a:sym typeface="Google Sans"/>
                        </a:rPr>
                        <a:t>75.95%</a:t>
                      </a:r>
                      <a:endParaRPr b="1">
                        <a:latin typeface="Google Sans"/>
                        <a:ea typeface="Google Sans"/>
                        <a:cs typeface="Google Sans"/>
                        <a:sym typeface="Google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  <a:latin typeface="Google Sans"/>
                          <a:ea typeface="Google Sans"/>
                          <a:cs typeface="Google Sans"/>
                          <a:sym typeface="Google Sans"/>
                        </a:rPr>
                        <a:t>▾0.35%</a:t>
                      </a:r>
                      <a:endParaRPr b="1">
                        <a:solidFill>
                          <a:srgbClr val="FFFFFF"/>
                        </a:solidFill>
                        <a:latin typeface="Google Sans"/>
                        <a:ea typeface="Google Sans"/>
                        <a:cs typeface="Google Sans"/>
                        <a:sym typeface="Google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8"/>
          <p:cNvSpPr txBox="1"/>
          <p:nvPr>
            <p:ph type="title"/>
          </p:nvPr>
        </p:nvSpPr>
        <p:spPr>
          <a:xfrm>
            <a:off x="962200" y="1700405"/>
            <a:ext cx="7877100" cy="120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Is this accuracy drop tolerable?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9"/>
          <p:cNvSpPr/>
          <p:nvPr/>
        </p:nvSpPr>
        <p:spPr>
          <a:xfrm>
            <a:off x="5431800" y="2972300"/>
            <a:ext cx="1821000" cy="774900"/>
          </a:xfrm>
          <a:prstGeom prst="roundRect">
            <a:avLst>
              <a:gd fmla="val 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Quantization-aware Training</a:t>
            </a:r>
            <a:endParaRPr b="1" sz="1300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57" name="Google Shape;157;p29"/>
          <p:cNvSpPr/>
          <p:nvPr/>
        </p:nvSpPr>
        <p:spPr>
          <a:xfrm>
            <a:off x="1891200" y="2972300"/>
            <a:ext cx="1821000" cy="774900"/>
          </a:xfrm>
          <a:prstGeom prst="roundRect">
            <a:avLst>
              <a:gd fmla="val 0" name="adj"/>
            </a:avLst>
          </a:prstGeom>
          <a:solidFill>
            <a:srgbClr val="BDC1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Post-training Quantization</a:t>
            </a:r>
            <a:endParaRPr b="1" sz="1300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58" name="Google Shape;158;p29"/>
          <p:cNvSpPr/>
          <p:nvPr/>
        </p:nvSpPr>
        <p:spPr>
          <a:xfrm>
            <a:off x="2832301" y="1396400"/>
            <a:ext cx="3479400" cy="774900"/>
          </a:xfrm>
          <a:prstGeom prst="roundRect">
            <a:avLst>
              <a:gd fmla="val 0" name="adj"/>
            </a:avLst>
          </a:prstGeom>
          <a:solidFill>
            <a:srgbClr val="4285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Quantization</a:t>
            </a:r>
            <a:endParaRPr b="1" sz="1800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cxnSp>
        <p:nvCxnSpPr>
          <p:cNvPr id="159" name="Google Shape;159;p29"/>
          <p:cNvCxnSpPr>
            <a:stCxn id="158" idx="2"/>
            <a:endCxn id="157" idx="0"/>
          </p:cNvCxnSpPr>
          <p:nvPr/>
        </p:nvCxnSpPr>
        <p:spPr>
          <a:xfrm rot="5400000">
            <a:off x="3286351" y="1686650"/>
            <a:ext cx="801000" cy="1770300"/>
          </a:xfrm>
          <a:prstGeom prst="bentConnector3">
            <a:avLst>
              <a:gd fmla="val 50001" name="adj1"/>
            </a:avLst>
          </a:prstGeom>
          <a:noFill/>
          <a:ln cap="flat" cmpd="sng" w="9525">
            <a:solidFill>
              <a:srgbClr val="BDC1C6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0" name="Google Shape;160;p29"/>
          <p:cNvCxnSpPr>
            <a:stCxn id="158" idx="2"/>
            <a:endCxn id="156" idx="0"/>
          </p:cNvCxnSpPr>
          <p:nvPr/>
        </p:nvCxnSpPr>
        <p:spPr>
          <a:xfrm flipH="1" rot="-5400000">
            <a:off x="5056651" y="1686650"/>
            <a:ext cx="801000" cy="1770300"/>
          </a:xfrm>
          <a:prstGeom prst="bentConnector3">
            <a:avLst>
              <a:gd fmla="val 50001" name="adj1"/>
            </a:avLst>
          </a:prstGeom>
          <a:noFill/>
          <a:ln cap="flat" cmpd="sng" w="9525">
            <a:solidFill>
              <a:srgbClr val="BDC1C6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0"/>
          <p:cNvSpPr txBox="1"/>
          <p:nvPr/>
        </p:nvSpPr>
        <p:spPr>
          <a:xfrm>
            <a:off x="3931200" y="3300225"/>
            <a:ext cx="4822200" cy="112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oogle Sans"/>
                <a:ea typeface="Google Sans"/>
                <a:cs typeface="Google Sans"/>
                <a:sym typeface="Google Sans"/>
              </a:rPr>
              <a:t>Quantization aware training </a:t>
            </a:r>
            <a:r>
              <a:rPr b="1" i="1" lang="en">
                <a:solidFill>
                  <a:schemeClr val="accent4"/>
                </a:solidFill>
                <a:latin typeface="Google Sans"/>
                <a:ea typeface="Google Sans"/>
                <a:cs typeface="Google Sans"/>
                <a:sym typeface="Google Sans"/>
              </a:rPr>
              <a:t>emulates inference-time quantization</a:t>
            </a:r>
            <a:r>
              <a:rPr lang="en">
                <a:latin typeface="Google Sans"/>
                <a:ea typeface="Google Sans"/>
                <a:cs typeface="Google Sans"/>
                <a:sym typeface="Google Sans"/>
              </a:rPr>
              <a:t>, creating a model that downstream tools will use to produce actually quantized models. The quantized models use lower-precision (e.g. 8-bit instead of 32-bit float), leading to benefits during deployment.</a:t>
            </a:r>
            <a:endParaRPr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66" name="Google Shape;166;p30"/>
          <p:cNvSpPr/>
          <p:nvPr/>
        </p:nvSpPr>
        <p:spPr>
          <a:xfrm>
            <a:off x="5431800" y="2210300"/>
            <a:ext cx="1821000" cy="774900"/>
          </a:xfrm>
          <a:prstGeom prst="roundRect">
            <a:avLst>
              <a:gd fmla="val 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Quantization-aware Training</a:t>
            </a:r>
            <a:endParaRPr b="1" sz="1300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67" name="Google Shape;167;p30"/>
          <p:cNvSpPr/>
          <p:nvPr/>
        </p:nvSpPr>
        <p:spPr>
          <a:xfrm>
            <a:off x="1891200" y="2210300"/>
            <a:ext cx="1821000" cy="774900"/>
          </a:xfrm>
          <a:prstGeom prst="roundRect">
            <a:avLst>
              <a:gd fmla="val 0" name="adj"/>
            </a:avLst>
          </a:prstGeom>
          <a:solidFill>
            <a:srgbClr val="BDC1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Post-training Quantization</a:t>
            </a:r>
            <a:endParaRPr b="1" sz="1300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68" name="Google Shape;168;p30"/>
          <p:cNvSpPr/>
          <p:nvPr/>
        </p:nvSpPr>
        <p:spPr>
          <a:xfrm>
            <a:off x="2832301" y="634400"/>
            <a:ext cx="3479400" cy="774900"/>
          </a:xfrm>
          <a:prstGeom prst="roundRect">
            <a:avLst>
              <a:gd fmla="val 0" name="adj"/>
            </a:avLst>
          </a:prstGeom>
          <a:solidFill>
            <a:srgbClr val="4285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Quantization</a:t>
            </a:r>
            <a:endParaRPr b="1" sz="1800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cxnSp>
        <p:nvCxnSpPr>
          <p:cNvPr id="169" name="Google Shape;169;p30"/>
          <p:cNvCxnSpPr>
            <a:stCxn id="168" idx="2"/>
            <a:endCxn id="167" idx="0"/>
          </p:cNvCxnSpPr>
          <p:nvPr/>
        </p:nvCxnSpPr>
        <p:spPr>
          <a:xfrm rot="5400000">
            <a:off x="3286351" y="924650"/>
            <a:ext cx="801000" cy="1770300"/>
          </a:xfrm>
          <a:prstGeom prst="bentConnector3">
            <a:avLst>
              <a:gd fmla="val 50001" name="adj1"/>
            </a:avLst>
          </a:prstGeom>
          <a:noFill/>
          <a:ln cap="flat" cmpd="sng" w="9525">
            <a:solidFill>
              <a:srgbClr val="BDC1C6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70" name="Google Shape;170;p30"/>
          <p:cNvCxnSpPr>
            <a:stCxn id="168" idx="2"/>
            <a:endCxn id="166" idx="0"/>
          </p:cNvCxnSpPr>
          <p:nvPr/>
        </p:nvCxnSpPr>
        <p:spPr>
          <a:xfrm flipH="1" rot="-5400000">
            <a:off x="5056651" y="924650"/>
            <a:ext cx="801000" cy="1770300"/>
          </a:xfrm>
          <a:prstGeom prst="bentConnector3">
            <a:avLst>
              <a:gd fmla="val 50001" name="adj1"/>
            </a:avLst>
          </a:prstGeom>
          <a:noFill/>
          <a:ln cap="flat" cmpd="sng" w="9525">
            <a:solidFill>
              <a:srgbClr val="BDC1C6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inyMLx">
  <a:themeElements>
    <a:clrScheme name="Google Colours">
      <a:dk1>
        <a:srgbClr val="3C4043"/>
      </a:dk1>
      <a:lt1>
        <a:srgbClr val="5F6368"/>
      </a:lt1>
      <a:dk2>
        <a:srgbClr val="BDC1C6"/>
      </a:dk2>
      <a:lt2>
        <a:srgbClr val="F8F9FA"/>
      </a:lt2>
      <a:accent1>
        <a:srgbClr val="4285F4"/>
      </a:accent1>
      <a:accent2>
        <a:srgbClr val="EA4335"/>
      </a:accent2>
      <a:accent3>
        <a:srgbClr val="FBBC05"/>
      </a:accent3>
      <a:accent4>
        <a:srgbClr val="34A853"/>
      </a:accent4>
      <a:accent5>
        <a:srgbClr val="185ABC"/>
      </a:accent5>
      <a:accent6>
        <a:srgbClr val="B31412"/>
      </a:accent6>
      <a:hlink>
        <a:srgbClr val="1A73E8"/>
      </a:hlink>
      <a:folHlink>
        <a:srgbClr val="7B1FA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