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67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 Thin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Google Sans"/>
      <p:regular r:id="rId40"/>
      <p:bold r:id="rId41"/>
      <p:italic r:id="rId42"/>
      <p:boldItalic r:id="rId43"/>
    </p:embeddedFont>
    <p:embeddedFont>
      <p:font typeface="Google Sans Medium"/>
      <p:regular r:id="rId44"/>
      <p:bold r:id="rId45"/>
      <p:italic r:id="rId46"/>
      <p:boldItalic r:id="rId47"/>
    </p:embeddedFont>
    <p:embeddedFont>
      <p:font typeface="Helvetica Neue Light"/>
      <p:regular r:id="rId48"/>
      <p:bold r:id="rId49"/>
      <p:italic r:id="rId50"/>
      <p:boldItalic r:id="rId5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09599FB-71C9-4D33-B66A-89FF226CFB7A}">
  <a:tblStyle styleId="{909599FB-71C9-4D33-B66A-89FF226CFB7A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12700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GoogleSans-regular.fntdata"/><Relationship Id="rId42" Type="http://schemas.openxmlformats.org/officeDocument/2006/relationships/font" Target="fonts/GoogleSans-italic.fntdata"/><Relationship Id="rId41" Type="http://schemas.openxmlformats.org/officeDocument/2006/relationships/font" Target="fonts/GoogleSans-bold.fntdata"/><Relationship Id="rId44" Type="http://schemas.openxmlformats.org/officeDocument/2006/relationships/font" Target="fonts/GoogleSansMedium-regular.fntdata"/><Relationship Id="rId43" Type="http://schemas.openxmlformats.org/officeDocument/2006/relationships/font" Target="fonts/GoogleSans-boldItalic.fntdata"/><Relationship Id="rId46" Type="http://schemas.openxmlformats.org/officeDocument/2006/relationships/font" Target="fonts/GoogleSansMedium-italic.fntdata"/><Relationship Id="rId45" Type="http://schemas.openxmlformats.org/officeDocument/2006/relationships/font" Target="fonts/GoogleSansMedium-bold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HelveticaNeueLight-regular.fntdata"/><Relationship Id="rId47" Type="http://schemas.openxmlformats.org/officeDocument/2006/relationships/font" Target="fonts/GoogleSansMedium-boldItalic.fntdata"/><Relationship Id="rId49" Type="http://schemas.openxmlformats.org/officeDocument/2006/relationships/font" Target="fonts/HelveticaNeueLight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font" Target="fonts/RobotoThin-bold.fntdata"/><Relationship Id="rId32" Type="http://schemas.openxmlformats.org/officeDocument/2006/relationships/font" Target="fonts/RobotoThin-regular.fntdata"/><Relationship Id="rId35" Type="http://schemas.openxmlformats.org/officeDocument/2006/relationships/font" Target="fonts/RobotoThin-boldItalic.fntdata"/><Relationship Id="rId34" Type="http://schemas.openxmlformats.org/officeDocument/2006/relationships/font" Target="fonts/RobotoThin-italic.fntdata"/><Relationship Id="rId37" Type="http://schemas.openxmlformats.org/officeDocument/2006/relationships/font" Target="fonts/Roboto-bold.fntdata"/><Relationship Id="rId36" Type="http://schemas.openxmlformats.org/officeDocument/2006/relationships/font" Target="fonts/Roboto-regular.fntdata"/><Relationship Id="rId39" Type="http://schemas.openxmlformats.org/officeDocument/2006/relationships/font" Target="fonts/Roboto-boldItalic.fntdata"/><Relationship Id="rId38" Type="http://schemas.openxmlformats.org/officeDocument/2006/relationships/font" Target="fonts/Roboto-italic.fntdata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HelveticaNeueLight-boldItalic.fntdata"/><Relationship Id="rId50" Type="http://schemas.openxmlformats.org/officeDocument/2006/relationships/font" Target="fonts/HelveticaNeueLight-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hyperlink" Target="https://search.creativecommons.org/photos/6e63331f-944b-4d61-8df3-5df190d63751" TargetMode="Externa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a4ca29c69e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a4ca29c69e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ga1681c17f5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1" name="Google Shape;251;ga1681c17f5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a1681c17f5_0_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a1681c17f5_0_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g5419309385_0_37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3" name="Google Shape;303;g5419309385_0_37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2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g5419309385_0_4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4" name="Google Shape;314;g5419309385_0_4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3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419309385_0_30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419309385_0_30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6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g5419309385_0_2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" name="Google Shape;338;g5419309385_0_2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5419309385_0_27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1" name="Google Shape;351;g5419309385_0_27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2" name="Shape 3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363;g5419309385_0_29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4" name="Google Shape;364;g5419309385_0_29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75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" name="Google Shape;376;g5419309385_0_50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7" name="Google Shape;377;g5419309385_0_5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g5419309385_0_3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8" name="Google Shape;388;g5419309385_0_3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a1681c17f5_0_4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a1681c17f5_0_4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g5419309385_0_3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1" name="Google Shape;401;g5419309385_0_3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2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5419309385_0_3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4" name="Google Shape;414;g5419309385_0_3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25" name="Shape 4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6" name="Google Shape;426;g5419309385_0_5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7" name="Google Shape;427;g5419309385_0_5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ab30837a44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8" name="Google Shape;438;gab30837a44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49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Google Shape;450;g5419309385_0_3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1" name="Google Shape;451;g5419309385_0_3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2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g5419309385_0_3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4" name="Google Shape;464;g5419309385_0_3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I would say as of today (whenever you record it), this is what the high-level differences are. For example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*How many ops --&gt; 50 (but that could be because of eng resources)</a:t>
            </a:r>
            <a:endParaRPr sz="1050">
              <a:solidFill>
                <a:srgbClr val="3C4043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50">
                <a:solidFill>
                  <a:srgbClr val="3C4043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*Delegation to accelerators --&gt; Its no because microcontroller don't have accelerators yet. If we have microNPU, I don't see why the accelerator driver code can't be integrated within TFLite Micro.</a:t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5" name="Shape 4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6" name="Google Shape;476;g5419309385_0_5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77" name="Google Shape;477;g5419309385_0_5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a1681c17f5_0_46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a1681c17f5_0_46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a1681c17f5_0_28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a1681c17f5_0_28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https://commons.wikimedia.org/wiki/File:TensorFlow_Logo_with_text.png</a:t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a1681c17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a1681c17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a1681c17f5_0_3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a1681c17f5_0_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rgbClr val="1A73E8"/>
                </a:solidFill>
                <a:hlinkClick r:id="rId2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https://search.creativecommons.org/photos/6e63331f-944b-4d61-8df3-5df190d63751</a:t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a1681c17f5_0_14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a1681c17f5_0_14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a1681c17f5_0_1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a1681c17f5_0_1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Google Shape;224;ga1681c17f5_0_9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5" name="Google Shape;225;ga1681c17f5_0_9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Crimson">
  <p:cSld name="CUSTOM">
    <p:bg>
      <p:bgPr>
        <a:solidFill>
          <a:srgbClr val="A51C30"/>
        </a:solidFill>
      </p:bgPr>
    </p:bg>
    <p:spTree>
      <p:nvGrpSpPr>
        <p:cNvPr id="8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0" name="Google Shape;10;p2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1" name="Google Shape;11;p2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Orange">
  <p:cSld name="TITLE_2_3_1_1"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11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7" name="Google Shape;57;p11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8" name="Google Shape;58;p11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9" name="Google Shape;59;p11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60" name="Google Shape;60;p11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61" name="Google Shape;61;p11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2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screen">
  <p:cSld name="Blank_4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3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66" name="Google Shape;66;p13"/>
          <p:cNvSpPr/>
          <p:nvPr/>
        </p:nvSpPr>
        <p:spPr>
          <a:xfrm>
            <a:off x="-18050" y="0"/>
            <a:ext cx="9162000" cy="5143500"/>
          </a:xfrm>
          <a:prstGeom prst="rect">
            <a:avLst/>
          </a:prstGeom>
          <a:solidFill>
            <a:srgbClr val="F1F3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Fullscreen</a:t>
            </a:r>
            <a:endParaRPr b="1" sz="3000"/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b="1" lang="en" sz="3000"/>
              <a:t>Show Presenter</a:t>
            </a:r>
            <a:endParaRPr b="1" i="0" sz="3000" u="none" cap="none" strike="noStrike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">
  <p:cSld name="TITLE_2_2_1">
    <p:bg>
      <p:bgPr>
        <a:solidFill>
          <a:srgbClr val="F1F3F4"/>
        </a:solidFill>
      </p:bgPr>
    </p:bg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14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0" name="Google Shape;70;p14"/>
          <p:cNvSpPr txBox="1"/>
          <p:nvPr>
            <p:ph type="title"/>
          </p:nvPr>
        </p:nvSpPr>
        <p:spPr>
          <a:xfrm>
            <a:off x="3445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1" name="Google Shape;71;p1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2" name="Google Shape;72;p14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Crimson Flip">
  <p:cSld name="TITLE_2_2_1_2">
    <p:bg>
      <p:bgPr>
        <a:solidFill>
          <a:srgbClr val="F1F3F4"/>
        </a:solidFill>
      </p:bgPr>
    </p:bg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15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6" name="Google Shape;76;p15"/>
          <p:cNvSpPr txBox="1"/>
          <p:nvPr>
            <p:ph type="title"/>
          </p:nvPr>
        </p:nvSpPr>
        <p:spPr>
          <a:xfrm>
            <a:off x="4992700" y="603900"/>
            <a:ext cx="3864600" cy="969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77" name="Google Shape;77;p1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">
  <p:cSld name="TITLE_2_2_1_1">
    <p:bg>
      <p:bgPr>
        <a:solidFill>
          <a:srgbClr val="F1F3F4"/>
        </a:solidFill>
      </p:bgPr>
    </p:bg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6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6"/>
          <p:cNvSpPr txBox="1"/>
          <p:nvPr>
            <p:ph idx="1" type="body"/>
          </p:nvPr>
        </p:nvSpPr>
        <p:spPr>
          <a:xfrm>
            <a:off x="3445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1" name="Google Shape;81;p16"/>
          <p:cNvSpPr txBox="1"/>
          <p:nvPr>
            <p:ph type="title"/>
          </p:nvPr>
        </p:nvSpPr>
        <p:spPr>
          <a:xfrm>
            <a:off x="3445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2" name="Google Shape;82;p1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83" name="Google Shape;83;p16"/>
          <p:cNvSpPr txBox="1"/>
          <p:nvPr>
            <p:ph idx="2" type="body"/>
          </p:nvPr>
        </p:nvSpPr>
        <p:spPr>
          <a:xfrm>
            <a:off x="344501" y="4743625"/>
            <a:ext cx="4345800" cy="37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Google Sans"/>
              <a:buNone/>
              <a:defRPr i="0" sz="600" u="none" cap="none" strike="noStrike">
                <a:solidFill>
                  <a:srgbClr val="000000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Orange Flip">
  <p:cSld name="TITLE_2_2_1_1_1">
    <p:bg>
      <p:bgPr>
        <a:solidFill>
          <a:srgbClr val="F1F3F4"/>
        </a:solidFill>
      </p:bgPr>
    </p:bg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7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17"/>
          <p:cNvSpPr txBox="1"/>
          <p:nvPr>
            <p:ph idx="1" type="body"/>
          </p:nvPr>
        </p:nvSpPr>
        <p:spPr>
          <a:xfrm>
            <a:off x="4992701" y="1718700"/>
            <a:ext cx="2976600" cy="204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87" name="Google Shape;87;p17"/>
          <p:cNvSpPr txBox="1"/>
          <p:nvPr>
            <p:ph type="title"/>
          </p:nvPr>
        </p:nvSpPr>
        <p:spPr>
          <a:xfrm>
            <a:off x="4992700" y="603900"/>
            <a:ext cx="3864600" cy="96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000"/>
              <a:buFont typeface="Helvetica Neue Light"/>
              <a:buNone/>
              <a:defRPr b="0" i="0" sz="30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88" name="Google Shape;88;p1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Half Color Grey - Blank">
  <p:cSld name="Blank_3">
    <p:bg>
      <p:bgPr>
        <a:solidFill>
          <a:srgbClr val="F1F3F4"/>
        </a:solidFill>
      </p:bgPr>
    </p:bg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8"/>
          <p:cNvSpPr/>
          <p:nvPr/>
        </p:nvSpPr>
        <p:spPr>
          <a:xfrm>
            <a:off x="-18050" y="0"/>
            <a:ext cx="45897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Crimson">
  <p:cSld name="CUSTOM_2_1_1">
    <p:bg>
      <p:bgPr>
        <a:solidFill>
          <a:srgbClr val="FFFFFF"/>
        </a:solidFill>
      </p:bgPr>
    </p:bg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9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3" name="Google Shape;93;p19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A51C3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19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95" name="Google Shape;95;p19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ver Slide - Orange">
  <p:cSld name="CUSTOM_2_1_1_1">
    <p:bg>
      <p:bgPr>
        <a:solidFill>
          <a:srgbClr val="FFFFFF"/>
        </a:solid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0"/>
          <p:cNvSpPr txBox="1"/>
          <p:nvPr>
            <p:ph idx="1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8" name="Google Shape;98;p20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  <a:defRPr sz="5500">
                <a:solidFill>
                  <a:srgbClr val="3C4043"/>
                </a:solidFill>
                <a:latin typeface="Google Sans Medium"/>
                <a:ea typeface="Google Sans Medium"/>
                <a:cs typeface="Google Sans Medium"/>
                <a:sym typeface="Google Sans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99" name="Google Shape;99;p20"/>
          <p:cNvSpPr/>
          <p:nvPr/>
        </p:nvSpPr>
        <p:spPr>
          <a:xfrm>
            <a:off x="522575" y="3458700"/>
            <a:ext cx="465900" cy="94500"/>
          </a:xfrm>
          <a:prstGeom prst="roundRect">
            <a:avLst>
              <a:gd fmla="val 50000" name="adj"/>
            </a:avLst>
          </a:prstGeom>
          <a:solidFill>
            <a:srgbClr val="EA86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0" name="Google Shape;100;p20"/>
          <p:cNvSpPr txBox="1"/>
          <p:nvPr>
            <p:ph idx="2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800">
                <a:solidFill>
                  <a:srgbClr val="9AA0A6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rtl="0">
              <a:spcBef>
                <a:spcPts val="2200"/>
              </a:spcBef>
              <a:spcAft>
                <a:spcPts val="0"/>
              </a:spcAft>
              <a:buNone/>
              <a:defRPr sz="1800"/>
            </a:lvl2pPr>
            <a:lvl3pPr lvl="2" rtl="0">
              <a:spcBef>
                <a:spcPts val="2200"/>
              </a:spcBef>
              <a:spcAft>
                <a:spcPts val="0"/>
              </a:spcAft>
              <a:buNone/>
              <a:defRPr sz="1800"/>
            </a:lvl3pPr>
            <a:lvl4pPr lvl="3" rtl="0">
              <a:spcBef>
                <a:spcPts val="2200"/>
              </a:spcBef>
              <a:spcAft>
                <a:spcPts val="0"/>
              </a:spcAft>
              <a:buNone/>
              <a:defRPr sz="1800"/>
            </a:lvl4pPr>
            <a:lvl5pPr lvl="4" rtl="0">
              <a:spcBef>
                <a:spcPts val="2200"/>
              </a:spcBef>
              <a:spcAft>
                <a:spcPts val="0"/>
              </a:spcAft>
              <a:buNone/>
              <a:defRPr sz="1800"/>
            </a:lvl5pPr>
            <a:lvl6pPr lvl="5" rtl="0">
              <a:spcBef>
                <a:spcPts val="2200"/>
              </a:spcBef>
              <a:spcAft>
                <a:spcPts val="0"/>
              </a:spcAft>
              <a:buNone/>
              <a:defRPr sz="1800"/>
            </a:lvl6pPr>
            <a:lvl7pPr lvl="6" rtl="0">
              <a:spcBef>
                <a:spcPts val="2200"/>
              </a:spcBef>
              <a:spcAft>
                <a:spcPts val="0"/>
              </a:spcAft>
              <a:buNone/>
              <a:defRPr sz="1800"/>
            </a:lvl7pPr>
            <a:lvl8pPr lvl="7" rtl="0">
              <a:spcBef>
                <a:spcPts val="2200"/>
              </a:spcBef>
              <a:spcAft>
                <a:spcPts val="0"/>
              </a:spcAft>
              <a:buNone/>
              <a:defRPr sz="1800"/>
            </a:lvl8pPr>
            <a:lvl9pPr lvl="8" rtl="0">
              <a:spcBef>
                <a:spcPts val="2200"/>
              </a:spcBef>
              <a:spcAft>
                <a:spcPts val="0"/>
              </a:spcAft>
              <a:buNone/>
              <a:defRPr sz="1800"/>
            </a:lvl9pPr>
          </a:lstStyle>
          <a:p/>
        </p:txBody>
      </p:sp>
      <p:sp>
        <p:nvSpPr>
          <p:cNvPr id="101" name="Google Shape;101;p2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vider - Orange">
  <p:cSld name="CUSTOM_1">
    <p:bg>
      <p:bgPr>
        <a:solidFill>
          <a:srgbClr val="EA8600"/>
        </a:solidFill>
      </p:bgPr>
    </p:bg>
    <p:spTree>
      <p:nvGrpSpPr>
        <p:cNvPr id="12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50" y="4524000"/>
            <a:ext cx="9144000" cy="619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FFFFFF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14" name="Google Shape;14;p3"/>
          <p:cNvCxnSpPr/>
          <p:nvPr/>
        </p:nvCxnSpPr>
        <p:spPr>
          <a:xfrm rot="10800000">
            <a:off x="426304" y="1476158"/>
            <a:ext cx="0" cy="1869900"/>
          </a:xfrm>
          <a:prstGeom prst="straightConnector1">
            <a:avLst/>
          </a:prstGeom>
          <a:noFill/>
          <a:ln cap="flat" cmpd="sng" w="25400">
            <a:solidFill>
              <a:srgbClr val="FFFFFF"/>
            </a:solidFill>
            <a:prstDash val="solid"/>
            <a:miter lim="400000"/>
            <a:headEnd len="sm" w="sm" type="none"/>
            <a:tailEnd len="sm" w="sm" type="none"/>
          </a:ln>
        </p:spPr>
      </p:cxnSp>
      <p:sp>
        <p:nvSpPr>
          <p:cNvPr id="15" name="Google Shape;15;p3"/>
          <p:cNvSpPr txBox="1"/>
          <p:nvPr>
            <p:ph type="title"/>
          </p:nvPr>
        </p:nvSpPr>
        <p:spPr>
          <a:xfrm>
            <a:off x="962188" y="2048788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3200"/>
              <a:buFont typeface="Google Sans"/>
              <a:buNone/>
              <a:defRPr b="0" i="0" sz="4400" u="none" cap="none" strike="noStrike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200"/>
              <a:buFont typeface="Helvetica Neue Light"/>
              <a:buNone/>
              <a:defRPr b="0" i="0" sz="3600" u="none" cap="none" strike="noStrike">
                <a:solidFill>
                  <a:schemeClr val="lt1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Crimson">
  <p:cSld name="TITLE_2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" name="Google Shape;18;p4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9" name="Google Shape;19;p4"/>
          <p:cNvSpPr txBox="1"/>
          <p:nvPr/>
        </p:nvSpPr>
        <p:spPr>
          <a:xfrm>
            <a:off x="6583300" y="3580550"/>
            <a:ext cx="2560800" cy="1563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- Orange">
  <p:cSld name="TITLE_2_4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" name="Google Shape;22;p5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3" name="Google Shape;23;p5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Crimson">
  <p:cSld name="TITLE_2_3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6"/>
          <p:cNvSpPr/>
          <p:nvPr/>
        </p:nvSpPr>
        <p:spPr>
          <a:xfrm>
            <a:off x="426300" y="264375"/>
            <a:ext cx="7797000" cy="6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" name="Google Shape;26;p6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" name="Google Shape;27;p6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" name="Google Shape;28;p6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  <p:sp>
        <p:nvSpPr>
          <p:cNvPr id="29" name="Google Shape;29;p6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mall Box - Orange">
  <p:cSld name="TITLE_2_3_4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7"/>
          <p:cNvSpPr txBox="1"/>
          <p:nvPr>
            <p:ph idx="1" type="body"/>
          </p:nvPr>
        </p:nvSpPr>
        <p:spPr>
          <a:xfrm>
            <a:off x="344500" y="1556575"/>
            <a:ext cx="3966600" cy="276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2" name="Google Shape;32;p7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3" name="Google Shape;33;p7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" name="Google Shape;34;p7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5" name="Google Shape;35;p7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Crimson 1">
  <p:cSld name="TITLE_2_3_3"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38" name="Google Shape;38;p8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9" name="Google Shape;39;p8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0" name="Google Shape;40;p8"/>
          <p:cNvSpPr txBox="1"/>
          <p:nvPr/>
        </p:nvSpPr>
        <p:spPr>
          <a:xfrm>
            <a:off x="6545400" y="3523725"/>
            <a:ext cx="2598600" cy="16197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1" name="Google Shape;41;p8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Box - Orange">
  <p:cSld name="TITLE_2_3_2"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9"/>
          <p:cNvSpPr txBox="1"/>
          <p:nvPr>
            <p:ph idx="1" type="body"/>
          </p:nvPr>
        </p:nvSpPr>
        <p:spPr>
          <a:xfrm>
            <a:off x="344500" y="1546975"/>
            <a:ext cx="84477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44" name="Google Shape;44;p9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5" name="Google Shape;45;p9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EA860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6" name="Google Shape;46;p9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7" name="Google Shape;47;p9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Box - Crimson">
  <p:cSld name="TITLE_2_3_1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44500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0" name="Google Shape;50;p10"/>
          <p:cNvSpPr/>
          <p:nvPr/>
        </p:nvSpPr>
        <p:spPr>
          <a:xfrm>
            <a:off x="426300" y="492975"/>
            <a:ext cx="7797000" cy="414300"/>
          </a:xfrm>
          <a:prstGeom prst="rect">
            <a:avLst/>
          </a:prstGeom>
          <a:noFill/>
          <a:ln>
            <a:noFill/>
          </a:ln>
        </p:spPr>
        <p:txBody>
          <a:bodyPr anchorCtr="0" anchor="t" bIns="19050" lIns="19050" spcFirstLastPara="1" rIns="19050" wrap="square" tIns="1905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400" u="none" cap="none" strike="noStrike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1" name="Google Shape;51;p10"/>
          <p:cNvSpPr/>
          <p:nvPr/>
        </p:nvSpPr>
        <p:spPr>
          <a:xfrm>
            <a:off x="-22468" y="235365"/>
            <a:ext cx="57900" cy="4672800"/>
          </a:xfrm>
          <a:prstGeom prst="rect">
            <a:avLst/>
          </a:prstGeom>
          <a:solidFill>
            <a:srgbClr val="A51C30"/>
          </a:solidFill>
          <a:ln>
            <a:noFill/>
          </a:ln>
        </p:spPr>
        <p:txBody>
          <a:bodyPr anchorCtr="0" anchor="ctr" bIns="19050" lIns="19050" spcFirstLastPara="1" rIns="19050" wrap="square" tIns="1905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519BF7"/>
              </a:buClr>
              <a:buSzPts val="1200"/>
              <a:buFont typeface="Helvetica Neue Light"/>
              <a:buNone/>
            </a:pPr>
            <a:r>
              <a:t/>
            </a:r>
            <a:endParaRPr b="0" i="0" sz="1200" u="none" cap="none" strike="noStrike">
              <a:solidFill>
                <a:srgbClr val="1D8E3E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" name="Google Shape;52;p10"/>
          <p:cNvSpPr txBox="1"/>
          <p:nvPr>
            <p:ph idx="2" type="body"/>
          </p:nvPr>
        </p:nvSpPr>
        <p:spPr>
          <a:xfrm>
            <a:off x="4802775" y="1546975"/>
            <a:ext cx="3911400" cy="3361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●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○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5F6368"/>
              </a:buClr>
              <a:buSzPts val="1800"/>
              <a:buFont typeface="Google Sans"/>
              <a:buChar char="■"/>
              <a:defRPr i="0" u="none" cap="none" strike="noStrike">
                <a:solidFill>
                  <a:srgbClr val="5F6368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53" name="Google Shape;53;p10"/>
          <p:cNvSpPr txBox="1"/>
          <p:nvPr/>
        </p:nvSpPr>
        <p:spPr>
          <a:xfrm>
            <a:off x="6627000" y="3606900"/>
            <a:ext cx="2517000" cy="1536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7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Leave space for headshot</a:t>
            </a:r>
            <a:endParaRPr b="1" sz="17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54" name="Google Shape;54;p10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Arial"/>
              <a:buNone/>
              <a:defRPr b="0" i="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Helvetica Neue Light"/>
              <a:buNone/>
              <a:defRPr b="0" i="0" sz="36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20" Type="http://schemas.openxmlformats.org/officeDocument/2006/relationships/theme" Target="../theme/theme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5" Type="http://schemas.openxmlformats.org/officeDocument/2006/relationships/slideLayout" Target="../slideLayouts/slideLayout5.xml"/><Relationship Id="rId19" Type="http://schemas.openxmlformats.org/officeDocument/2006/relationships/slideLayout" Target="../slideLayouts/slideLayout19.xml"/><Relationship Id="rId6" Type="http://schemas.openxmlformats.org/officeDocument/2006/relationships/slideLayout" Target="../slideLayouts/slideLayout6.xml"/><Relationship Id="rId18" Type="http://schemas.openxmlformats.org/officeDocument/2006/relationships/slideLayout" Target="../slideLayouts/slideLayout18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340663" y="1128663"/>
            <a:ext cx="7877100" cy="345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indent="-342900" lvl="1" marL="914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2pPr>
            <a:lvl3pPr indent="-342900" lvl="2" marL="1371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3pPr>
            <a:lvl4pPr indent="-342900" lvl="3" marL="1828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4pPr>
            <a:lvl5pPr indent="-342900" lvl="4" marL="22860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5pPr>
            <a:lvl6pPr indent="-342900" lvl="5" marL="27432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6pPr>
            <a:lvl7pPr indent="-342900" lvl="6" marL="32004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7pPr>
            <a:lvl8pPr indent="-342900" lvl="7" marL="36576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8pPr>
            <a:lvl9pPr indent="-342900" lvl="8" marL="4114800" marR="0" rtl="0" algn="l">
              <a:lnSpc>
                <a:spcPct val="100000"/>
              </a:lnSpc>
              <a:spcBef>
                <a:spcPts val="2200"/>
              </a:spcBef>
              <a:spcAft>
                <a:spcPts val="0"/>
              </a:spcAft>
              <a:buClr>
                <a:srgbClr val="80868B"/>
              </a:buClr>
              <a:buSzPts val="1800"/>
              <a:buFont typeface="Google Sans"/>
              <a:buChar char="•"/>
              <a:defRPr i="0" sz="1800" u="none" cap="none" strike="noStrike">
                <a:solidFill>
                  <a:srgbClr val="80868B"/>
                </a:solidFill>
                <a:latin typeface="Google Sans"/>
                <a:ea typeface="Google Sans"/>
                <a:cs typeface="Google Sans"/>
                <a:sym typeface="Google Sans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type="title"/>
          </p:nvPr>
        </p:nvSpPr>
        <p:spPr>
          <a:xfrm>
            <a:off x="395688" y="493663"/>
            <a:ext cx="78771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C4043"/>
              </a:buClr>
              <a:buSzPts val="3000"/>
              <a:buFont typeface="Google Sans"/>
              <a:buNone/>
              <a:defRPr b="0" i="0" sz="3000" u="none" cap="none" strike="noStrike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300"/>
              <a:buFont typeface="Helvetica Neue Light"/>
              <a:buNone/>
              <a:defRPr b="0" i="0" sz="4300" u="none" cap="none" strike="noStrike">
                <a:solidFill>
                  <a:srgbClr val="000000"/>
                </a:solidFill>
                <a:latin typeface="Helvetica Neue Light"/>
                <a:ea typeface="Helvetica Neue Light"/>
                <a:cs typeface="Helvetica Neue Light"/>
                <a:sym typeface="Helvetica Neue Light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  <p:sldLayoutId id="2147483666" r:id="rId19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22.xml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6.png"/><Relationship Id="rId4" Type="http://schemas.openxmlformats.org/officeDocument/2006/relationships/image" Target="../media/image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1"/>
          <p:cNvSpPr txBox="1"/>
          <p:nvPr>
            <p:ph idx="2" type="subTitle"/>
          </p:nvPr>
        </p:nvSpPr>
        <p:spPr>
          <a:xfrm>
            <a:off x="422950" y="2984175"/>
            <a:ext cx="7801200" cy="364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7" name="Google Shape;107;p21"/>
          <p:cNvSpPr txBox="1"/>
          <p:nvPr>
            <p:ph type="title"/>
          </p:nvPr>
        </p:nvSpPr>
        <p:spPr>
          <a:xfrm>
            <a:off x="392925" y="1049175"/>
            <a:ext cx="7831200" cy="1935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Inference Engine: </a:t>
            </a:r>
            <a:br>
              <a:rPr lang="en"/>
            </a:br>
            <a:r>
              <a:rPr lang="en"/>
              <a:t>TF vs. TFLite</a:t>
            </a:r>
            <a:endParaRPr/>
          </a:p>
        </p:txBody>
      </p:sp>
      <p:sp>
        <p:nvSpPr>
          <p:cNvPr id="108" name="Google Shape;108;p21"/>
          <p:cNvSpPr txBox="1"/>
          <p:nvPr>
            <p:ph idx="1" type="subTitle"/>
          </p:nvPr>
        </p:nvSpPr>
        <p:spPr>
          <a:xfrm>
            <a:off x="422950" y="3714075"/>
            <a:ext cx="7831200" cy="300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52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30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4" name="Google Shape;254;p30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55" name="Google Shape;255;p30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56" name="Google Shape;256;p30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57" name="Google Shape;257;p30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8" name="Google Shape;258;p30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59" name="Google Shape;259;p30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0" name="Google Shape;260;p30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1" name="Google Shape;261;p30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2" name="Google Shape;262;p30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3" name="Google Shape;263;p30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4" name="Google Shape;264;p30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5" name="Google Shape;265;p30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6" name="Google Shape;266;p30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7" name="Google Shape;267;p30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8" name="Google Shape;268;p30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69" name="Google Shape;269;p30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0" name="Google Shape;270;p30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1" name="Google Shape;271;p30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72" name="Google Shape;272;p30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73" name="Google Shape;273;p30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74" name="Google Shape;274;p30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1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0" name="Google Shape;280;p31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81" name="Google Shape;281;p31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82" name="Google Shape;282;p31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Google Shape;283;p31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4" name="Google Shape;284;p31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5" name="Google Shape;285;p31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6" name="Google Shape;286;p31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7" name="Google Shape;287;p31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8" name="Google Shape;288;p31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89" name="Google Shape;289;p31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0" name="Google Shape;290;p31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1" name="Google Shape;291;p31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2" name="Google Shape;292;p31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3" name="Google Shape;293;p31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4" name="Google Shape;294;p31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5" name="Google Shape;295;p31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6" name="Google Shape;296;p31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7" name="Google Shape;297;p31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98" name="Google Shape;298;p31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99" name="Google Shape;299;p31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00" name="Google Shape;300;p31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32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Hardware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6" name="Google Shape;306;p32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7" name="Google Shape;307;p32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Software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08" name="Google Shape;308;p32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TF vs. TF Lite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09" name="Google Shape;309;p32"/>
          <p:cNvCxnSpPr>
            <a:stCxn id="308" idx="2"/>
            <a:endCxn id="306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0" name="Google Shape;310;p32"/>
          <p:cNvCxnSpPr>
            <a:stCxn id="308" idx="2"/>
            <a:endCxn id="305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11" name="Google Shape;311;p32"/>
          <p:cNvCxnSpPr>
            <a:stCxn id="307" idx="0"/>
            <a:endCxn id="308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15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Google Shape;316;p33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Hardware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7" name="Google Shape;317;p33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8" name="Google Shape;318;p33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Software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19" name="Google Shape;319;p33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TF vs. TF Lite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20" name="Google Shape;320;p33"/>
          <p:cNvCxnSpPr>
            <a:stCxn id="319" idx="2"/>
            <a:endCxn id="317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3"/>
          <p:cNvCxnSpPr>
            <a:stCxn id="319" idx="2"/>
            <a:endCxn id="316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3"/>
          <p:cNvCxnSpPr>
            <a:stCxn id="318" idx="0"/>
            <a:endCxn id="319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6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34"/>
          <p:cNvSpPr/>
          <p:nvPr/>
        </p:nvSpPr>
        <p:spPr>
          <a:xfrm>
            <a:off x="4725856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4"/>
          <p:cNvSpPr/>
          <p:nvPr/>
        </p:nvSpPr>
        <p:spPr>
          <a:xfrm>
            <a:off x="286521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29" name="Google Shape;329;p34"/>
          <p:cNvGraphicFramePr/>
          <p:nvPr/>
        </p:nvGraphicFramePr>
        <p:xfrm>
          <a:off x="815150" y="970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Training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30" name="Google Shape;330;p34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8719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31" name="Google Shape;331;p34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3946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32" name="Google Shape;332;p34"/>
          <p:cNvSpPr/>
          <p:nvPr/>
        </p:nvSpPr>
        <p:spPr>
          <a:xfrm>
            <a:off x="658646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33" name="Google Shape;333;p34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9085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4" name="Google Shape;334;p34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7679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35" name="Google Shape;335;p34"/>
          <p:cNvSpPr txBox="1"/>
          <p:nvPr/>
        </p:nvSpPr>
        <p:spPr>
          <a:xfrm>
            <a:off x="7504202" y="1137990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39" name="Shape 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" name="Google Shape;340;p35"/>
          <p:cNvSpPr/>
          <p:nvPr/>
        </p:nvSpPr>
        <p:spPr>
          <a:xfrm>
            <a:off x="4725856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41" name="Google Shape;341;p35"/>
          <p:cNvSpPr/>
          <p:nvPr/>
        </p:nvSpPr>
        <p:spPr>
          <a:xfrm>
            <a:off x="286521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42" name="Google Shape;342;p35"/>
          <p:cNvGraphicFramePr/>
          <p:nvPr/>
        </p:nvGraphicFramePr>
        <p:xfrm>
          <a:off x="815150" y="970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Training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Inference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(but inefficient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on edge)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even 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more</a:t>
                      </a: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43" name="Google Shape;343;p35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8719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44" name="Google Shape;344;p35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3946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45" name="Google Shape;345;p35"/>
          <p:cNvSpPr/>
          <p:nvPr/>
        </p:nvSpPr>
        <p:spPr>
          <a:xfrm>
            <a:off x="658646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46" name="Google Shape;346;p35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9085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47" name="Google Shape;347;p35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7679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48" name="Google Shape;348;p35"/>
          <p:cNvSpPr txBox="1"/>
          <p:nvPr/>
        </p:nvSpPr>
        <p:spPr>
          <a:xfrm>
            <a:off x="7504202" y="1137990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p36"/>
          <p:cNvSpPr/>
          <p:nvPr/>
        </p:nvSpPr>
        <p:spPr>
          <a:xfrm>
            <a:off x="4725856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4" name="Google Shape;354;p36"/>
          <p:cNvSpPr/>
          <p:nvPr/>
        </p:nvSpPr>
        <p:spPr>
          <a:xfrm>
            <a:off x="286521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55" name="Google Shape;355;p36"/>
          <p:cNvGraphicFramePr/>
          <p:nvPr/>
        </p:nvGraphicFramePr>
        <p:xfrm>
          <a:off x="815150" y="970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Training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Inference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(but inefficient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on edge)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even 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more</a:t>
                      </a: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How Many Ops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~1400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~130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~50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56" name="Google Shape;356;p36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8719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57" name="Google Shape;357;p36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3946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58" name="Google Shape;358;p36"/>
          <p:cNvSpPr/>
          <p:nvPr/>
        </p:nvSpPr>
        <p:spPr>
          <a:xfrm>
            <a:off x="658646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9" name="Google Shape;359;p36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9085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60" name="Google Shape;360;p36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7679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61" name="Google Shape;361;p36"/>
          <p:cNvSpPr txBox="1"/>
          <p:nvPr/>
        </p:nvSpPr>
        <p:spPr>
          <a:xfrm>
            <a:off x="7504202" y="1137990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p37"/>
          <p:cNvSpPr/>
          <p:nvPr/>
        </p:nvSpPr>
        <p:spPr>
          <a:xfrm>
            <a:off x="4725856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7" name="Google Shape;367;p37"/>
          <p:cNvSpPr/>
          <p:nvPr/>
        </p:nvSpPr>
        <p:spPr>
          <a:xfrm>
            <a:off x="286521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68" name="Google Shape;368;p37"/>
          <p:cNvGraphicFramePr/>
          <p:nvPr/>
        </p:nvGraphicFramePr>
        <p:xfrm>
          <a:off x="815150" y="970188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Training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81957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Inference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(but inefficient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on edge)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(and even 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more</a:t>
                      </a:r>
                      <a:r>
                        <a:rPr i="1"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 efficient)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How Many Ops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~1400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~130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~50</a:t>
                      </a:r>
                      <a:endParaRPr i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7265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Native Quantization Tooling + Support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69" name="Google Shape;369;p37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8719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70" name="Google Shape;370;p37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3946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71" name="Google Shape;371;p37"/>
          <p:cNvSpPr/>
          <p:nvPr/>
        </p:nvSpPr>
        <p:spPr>
          <a:xfrm>
            <a:off x="6586468" y="859622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72" name="Google Shape;372;p37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9085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73" name="Google Shape;373;p37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7679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74" name="Google Shape;374;p37"/>
          <p:cNvSpPr txBox="1"/>
          <p:nvPr/>
        </p:nvSpPr>
        <p:spPr>
          <a:xfrm>
            <a:off x="7504202" y="1137990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78" name="Shape 3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" name="Google Shape;379;p38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Hardware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0" name="Google Shape;380;p38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1" name="Google Shape;381;p38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Software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382" name="Google Shape;382;p38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TF vs. TF Lite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383" name="Google Shape;383;p38"/>
          <p:cNvCxnSpPr>
            <a:stCxn id="382" idx="2"/>
            <a:endCxn id="380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4" name="Google Shape;384;p38"/>
          <p:cNvCxnSpPr>
            <a:stCxn id="382" idx="2"/>
            <a:endCxn id="379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85" name="Google Shape;385;p38"/>
          <p:cNvCxnSpPr>
            <a:stCxn id="381" idx="0"/>
            <a:endCxn id="382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9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39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1" name="Google Shape;391;p39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392" name="Google Shape;392;p39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Needs an OS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393" name="Google Shape;393;p39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39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395" name="Google Shape;395;p39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96" name="Google Shape;396;p39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7" name="Google Shape;397;p39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398" name="Google Shape;398;p39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22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</a:rPr>
              <a:t>ML</a:t>
            </a:r>
            <a:r>
              <a:rPr lang="en">
                <a:solidFill>
                  <a:schemeClr val="dk1"/>
                </a:solidFill>
              </a:rPr>
              <a:t> Workflow</a:t>
            </a:r>
            <a:endParaRPr/>
          </a:p>
        </p:txBody>
      </p:sp>
      <p:sp>
        <p:nvSpPr>
          <p:cNvPr id="114" name="Google Shape;114;p22"/>
          <p:cNvSpPr/>
          <p:nvPr/>
        </p:nvSpPr>
        <p:spPr>
          <a:xfrm>
            <a:off x="5364333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5" name="Google Shape;115;p22"/>
          <p:cNvSpPr/>
          <p:nvPr/>
        </p:nvSpPr>
        <p:spPr>
          <a:xfrm>
            <a:off x="6365970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6" name="Google Shape;116;p22"/>
          <p:cNvSpPr/>
          <p:nvPr/>
        </p:nvSpPr>
        <p:spPr>
          <a:xfrm>
            <a:off x="7367606" y="2380900"/>
            <a:ext cx="1270200" cy="556200"/>
          </a:xfrm>
          <a:prstGeom prst="chevron">
            <a:avLst>
              <a:gd fmla="val 50000" name="adj"/>
            </a:avLst>
          </a:prstGeom>
          <a:solidFill>
            <a:srgbClr val="EA433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7" name="Google Shape;117;p22"/>
          <p:cNvSpPr/>
          <p:nvPr/>
        </p:nvSpPr>
        <p:spPr>
          <a:xfrm>
            <a:off x="431218" y="2380900"/>
            <a:ext cx="1124400" cy="556200"/>
          </a:xfrm>
          <a:prstGeom prst="homePlate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Collect 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8F9FA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8" name="Google Shape;118;p22"/>
          <p:cNvSpPr/>
          <p:nvPr/>
        </p:nvSpPr>
        <p:spPr>
          <a:xfrm>
            <a:off x="1357788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4285F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0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19" name="Google Shape;119;p22"/>
          <p:cNvSpPr/>
          <p:nvPr/>
        </p:nvSpPr>
        <p:spPr>
          <a:xfrm>
            <a:off x="4362697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34A85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0" name="Google Shape;120;p22"/>
          <p:cNvSpPr/>
          <p:nvPr/>
        </p:nvSpPr>
        <p:spPr>
          <a:xfrm>
            <a:off x="3361060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8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1" name="Google Shape;121;p22"/>
          <p:cNvSpPr/>
          <p:nvPr/>
        </p:nvSpPr>
        <p:spPr>
          <a:xfrm>
            <a:off x="2359424" y="2380900"/>
            <a:ext cx="1199400" cy="556200"/>
          </a:xfrm>
          <a:prstGeom prst="chevron">
            <a:avLst>
              <a:gd fmla="val 50000" name="adj"/>
            </a:avLst>
          </a:prstGeom>
          <a:solidFill>
            <a:srgbClr val="FBBC05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050">
              <a:solidFill>
                <a:srgbClr val="F8F9FA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2" name="Google Shape;122;p22"/>
          <p:cNvSpPr txBox="1"/>
          <p:nvPr/>
        </p:nvSpPr>
        <p:spPr>
          <a:xfrm>
            <a:off x="1547281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Preprocess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Data</a:t>
            </a:r>
            <a:endParaRPr b="1" sz="9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3" name="Google Shape;123;p22"/>
          <p:cNvSpPr txBox="1"/>
          <p:nvPr/>
        </p:nvSpPr>
        <p:spPr>
          <a:xfrm>
            <a:off x="2533368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Design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4" name="Google Shape;124;p22"/>
          <p:cNvSpPr txBox="1"/>
          <p:nvPr/>
        </p:nvSpPr>
        <p:spPr>
          <a:xfrm>
            <a:off x="3524206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Train a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5" name="Google Shape;125;p22"/>
          <p:cNvSpPr txBox="1"/>
          <p:nvPr/>
        </p:nvSpPr>
        <p:spPr>
          <a:xfrm>
            <a:off x="4560468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Evaluate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Optimize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6" name="Google Shape;126;p22"/>
          <p:cNvSpPr txBox="1"/>
          <p:nvPr/>
        </p:nvSpPr>
        <p:spPr>
          <a:xfrm>
            <a:off x="5537162" y="2443888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Convert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7" name="Google Shape;127;p22"/>
          <p:cNvSpPr txBox="1"/>
          <p:nvPr/>
        </p:nvSpPr>
        <p:spPr>
          <a:xfrm>
            <a:off x="6539943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Deploy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8" name="Google Shape;128;p22"/>
          <p:cNvSpPr txBox="1"/>
          <p:nvPr/>
        </p:nvSpPr>
        <p:spPr>
          <a:xfrm>
            <a:off x="7590343" y="2443900"/>
            <a:ext cx="925200" cy="4302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Make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05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Inferences</a:t>
            </a:r>
            <a:endParaRPr b="1" sz="105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29" name="Google Shape;129;p22"/>
          <p:cNvSpPr/>
          <p:nvPr/>
        </p:nvSpPr>
        <p:spPr>
          <a:xfrm>
            <a:off x="1547293" y="3101347"/>
            <a:ext cx="32697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0" name="Google Shape;130;p22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2814723" y="3125169"/>
            <a:ext cx="723219" cy="440417"/>
          </a:xfrm>
          <a:prstGeom prst="rect">
            <a:avLst/>
          </a:prstGeom>
          <a:noFill/>
          <a:ln>
            <a:noFill/>
          </a:ln>
        </p:spPr>
      </p:pic>
      <p:sp>
        <p:nvSpPr>
          <p:cNvPr id="131" name="Google Shape;131;p22"/>
          <p:cNvSpPr/>
          <p:nvPr/>
        </p:nvSpPr>
        <p:spPr>
          <a:xfrm>
            <a:off x="4874693" y="3101347"/>
            <a:ext cx="21570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2" name="Google Shape;132;p22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537261" y="3163209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133" name="Google Shape;133;p22"/>
          <p:cNvSpPr/>
          <p:nvPr/>
        </p:nvSpPr>
        <p:spPr>
          <a:xfrm>
            <a:off x="7089318" y="310134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22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7294256" y="340081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p22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744319" y="314940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2"/>
          <p:cNvSpPr txBox="1"/>
          <p:nvPr/>
        </p:nvSpPr>
        <p:spPr>
          <a:xfrm>
            <a:off x="8036705" y="337971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  <p:sp>
        <p:nvSpPr>
          <p:cNvPr id="137" name="Google Shape;137;p22"/>
          <p:cNvSpPr txBox="1"/>
          <p:nvPr/>
        </p:nvSpPr>
        <p:spPr>
          <a:xfrm>
            <a:off x="1652518" y="1598300"/>
            <a:ext cx="3432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Google Sans"/>
                <a:ea typeface="Google Sans"/>
                <a:cs typeface="Google Sans"/>
                <a:sym typeface="Google Sans"/>
              </a:rPr>
              <a:t>this course</a:t>
            </a:r>
            <a:endParaRPr b="1" sz="2300"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38" name="Google Shape;138;p22"/>
          <p:cNvSpPr txBox="1"/>
          <p:nvPr/>
        </p:nvSpPr>
        <p:spPr>
          <a:xfrm>
            <a:off x="5660137" y="1598300"/>
            <a:ext cx="3432000" cy="50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300">
                <a:latin typeface="Google Sans"/>
                <a:ea typeface="Google Sans"/>
                <a:cs typeface="Google Sans"/>
                <a:sym typeface="Google Sans"/>
              </a:rPr>
              <a:t>next course</a:t>
            </a:r>
            <a:endParaRPr b="1" sz="2300"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39" name="Google Shape;139;p22"/>
          <p:cNvCxnSpPr/>
          <p:nvPr/>
        </p:nvCxnSpPr>
        <p:spPr>
          <a:xfrm>
            <a:off x="512818" y="2166550"/>
            <a:ext cx="57114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40" name="Google Shape;140;p22"/>
          <p:cNvCxnSpPr/>
          <p:nvPr/>
        </p:nvCxnSpPr>
        <p:spPr>
          <a:xfrm>
            <a:off x="6371593" y="2166550"/>
            <a:ext cx="2009100" cy="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02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40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4" name="Google Shape;404;p40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05" name="Google Shape;405;p40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Needs an OS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Memory Mapping 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of Models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406" name="Google Shape;406;p40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07" name="Google Shape;407;p40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08" name="Google Shape;408;p40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09" name="Google Shape;409;p40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0" name="Google Shape;410;p40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11" name="Google Shape;411;p40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5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41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7" name="Google Shape;417;p41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18" name="Google Shape;418;p41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Needs an OS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112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Memory Mapping 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of Models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6360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Delegation to accelerators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Yes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No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419" name="Google Shape;419;p41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Google Shape;420;p41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21" name="Google Shape;421;p41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22" name="Google Shape;422;p41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3" name="Google Shape;423;p41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24" name="Google Shape;424;p41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8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Google Shape;429;p42"/>
          <p:cNvSpPr/>
          <p:nvPr/>
        </p:nvSpPr>
        <p:spPr>
          <a:xfrm>
            <a:off x="55732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Hardware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0" name="Google Shape;430;p42"/>
          <p:cNvSpPr/>
          <p:nvPr/>
        </p:nvSpPr>
        <p:spPr>
          <a:xfrm>
            <a:off x="20326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Model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1" name="Google Shape;431;p42"/>
          <p:cNvSpPr/>
          <p:nvPr/>
        </p:nvSpPr>
        <p:spPr>
          <a:xfrm>
            <a:off x="3802948" y="2972221"/>
            <a:ext cx="1538100" cy="774900"/>
          </a:xfrm>
          <a:prstGeom prst="roundRect">
            <a:avLst>
              <a:gd fmla="val 0" name="adj"/>
            </a:avLst>
          </a:prstGeom>
          <a:solidFill>
            <a:schemeClr val="dk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3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Software</a:t>
            </a:r>
            <a:endParaRPr b="1" sz="13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432" name="Google Shape;432;p42"/>
          <p:cNvSpPr/>
          <p:nvPr/>
        </p:nvSpPr>
        <p:spPr>
          <a:xfrm>
            <a:off x="2832301" y="1396400"/>
            <a:ext cx="3479400" cy="774900"/>
          </a:xfrm>
          <a:prstGeom prst="roundRect">
            <a:avLst>
              <a:gd fmla="val 0" name="adj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FFFFFF"/>
                </a:solidFill>
                <a:latin typeface="Google Sans"/>
                <a:ea typeface="Google Sans"/>
                <a:cs typeface="Google Sans"/>
                <a:sym typeface="Google Sans"/>
              </a:rPr>
              <a:t>TF vs. TF Lite</a:t>
            </a:r>
            <a:endParaRPr b="1" sz="1800">
              <a:solidFill>
                <a:srgbClr val="FFFFFF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433" name="Google Shape;433;p42"/>
          <p:cNvCxnSpPr>
            <a:stCxn id="432" idx="2"/>
            <a:endCxn id="430" idx="0"/>
          </p:cNvCxnSpPr>
          <p:nvPr/>
        </p:nvCxnSpPr>
        <p:spPr>
          <a:xfrm rot="5400000">
            <a:off x="32863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4" name="Google Shape;434;p42"/>
          <p:cNvCxnSpPr>
            <a:stCxn id="432" idx="2"/>
            <a:endCxn id="429" idx="0"/>
          </p:cNvCxnSpPr>
          <p:nvPr/>
        </p:nvCxnSpPr>
        <p:spPr>
          <a:xfrm flipH="1" rot="-5400000">
            <a:off x="5056651" y="1686650"/>
            <a:ext cx="801000" cy="1770300"/>
          </a:xfrm>
          <a:prstGeom prst="bentConnector3">
            <a:avLst>
              <a:gd fmla="val 49996" name="adj1"/>
            </a:avLst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435" name="Google Shape;435;p42"/>
          <p:cNvCxnSpPr>
            <a:stCxn id="431" idx="0"/>
            <a:endCxn id="432" idx="2"/>
          </p:cNvCxnSpPr>
          <p:nvPr/>
        </p:nvCxnSpPr>
        <p:spPr>
          <a:xfrm rot="10800000">
            <a:off x="4571998" y="2171221"/>
            <a:ext cx="0" cy="8010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43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1" name="Google Shape;441;p43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42" name="Google Shape;442;p43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Base Binary Size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3MB+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100KB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~10 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443" name="Google Shape;443;p43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44" name="Google Shape;444;p43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45" name="Google Shape;445;p43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46" name="Google Shape;446;p43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47" name="Google Shape;447;p43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48" name="Google Shape;448;p43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52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44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4" name="Google Shape;454;p44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55" name="Google Shape;455;p44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Base Binary Size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3MB+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100KB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~10 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2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Base Memory Footprint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~5MB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300KB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20KB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456" name="Google Shape;456;p44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57" name="Google Shape;457;p44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58" name="Google Shape;458;p44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59" name="Google Shape;459;p44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60" name="Google Shape;460;p44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61" name="Google Shape;461;p44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5" name="Shape 4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6" name="Google Shape;466;p45"/>
          <p:cNvSpPr/>
          <p:nvPr/>
        </p:nvSpPr>
        <p:spPr>
          <a:xfrm>
            <a:off x="4725856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7" name="Google Shape;467;p45"/>
          <p:cNvSpPr/>
          <p:nvPr/>
        </p:nvSpPr>
        <p:spPr>
          <a:xfrm>
            <a:off x="286521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aphicFrame>
        <p:nvGraphicFramePr>
          <p:cNvPr id="468" name="Google Shape;468;p45"/>
          <p:cNvGraphicFramePr/>
          <p:nvPr/>
        </p:nvGraphicFramePr>
        <p:xfrm>
          <a:off x="815150" y="968663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{909599FB-71C9-4D33-B66A-89FF226CFB7A}</a:tableStyleId>
              </a:tblPr>
              <a:tblGrid>
                <a:gridCol w="1878425"/>
                <a:gridCol w="1878425"/>
                <a:gridCol w="1878425"/>
                <a:gridCol w="1878425"/>
              </a:tblGrid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b="1"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/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20550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Base Binary Size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3MB+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100KB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~10 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2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Base Memory Footprint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~5MB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300KB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20KB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529425"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>
                          <a:solidFill>
                            <a:schemeClr val="lt2"/>
                          </a:solidFill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Optimized Architectures</a:t>
                      </a:r>
                      <a:endParaRPr b="1">
                        <a:solidFill>
                          <a:schemeClr val="lt2"/>
                        </a:solidFill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X86, TPUs, GPUs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Arm Cortex A, x86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Arm Cortex M, 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Google Sans"/>
                          <a:ea typeface="Google Sans"/>
                          <a:cs typeface="Google Sans"/>
                          <a:sym typeface="Google Sans"/>
                        </a:rPr>
                        <a:t>DSPs, MCUs</a:t>
                      </a:r>
                      <a:endParaRPr>
                        <a:latin typeface="Google Sans"/>
                        <a:ea typeface="Google Sans"/>
                        <a:cs typeface="Google Sans"/>
                        <a:sym typeface="Google Sans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</a:tbl>
          </a:graphicData>
        </a:graphic>
      </p:graphicFrame>
      <p:pic>
        <p:nvPicPr>
          <p:cNvPr id="469" name="Google Shape;469;p45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278210" y="887194"/>
            <a:ext cx="723219" cy="440417"/>
          </a:xfrm>
          <a:prstGeom prst="rect">
            <a:avLst/>
          </a:prstGeom>
          <a:noFill/>
          <a:ln>
            <a:noFill/>
          </a:ln>
        </p:spPr>
      </p:pic>
      <p:pic>
        <p:nvPicPr>
          <p:cNvPr id="470" name="Google Shape;470;p45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084524" y="912421"/>
            <a:ext cx="831873" cy="389961"/>
          </a:xfrm>
          <a:prstGeom prst="rect">
            <a:avLst/>
          </a:prstGeom>
          <a:noFill/>
          <a:ln>
            <a:noFill/>
          </a:ln>
        </p:spPr>
      </p:pic>
      <p:sp>
        <p:nvSpPr>
          <p:cNvPr id="471" name="Google Shape;471;p45"/>
          <p:cNvSpPr/>
          <p:nvPr/>
        </p:nvSpPr>
        <p:spPr>
          <a:xfrm>
            <a:off x="6586468" y="858097"/>
            <a:ext cx="1549200" cy="498600"/>
          </a:xfrm>
          <a:prstGeom prst="rect">
            <a:avLst/>
          </a:prstGeom>
          <a:solidFill>
            <a:srgbClr val="F8F9FA"/>
          </a:solidFill>
          <a:ln>
            <a:noFill/>
          </a:ln>
          <a:effectLst>
            <a:outerShdw blurRad="57150" rotWithShape="0" algn="bl" dir="2700000" dist="19050">
              <a:srgbClr val="000000">
                <a:alpha val="2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472" name="Google Shape;472;p45"/>
          <p:cNvPicPr preferRelativeResize="0"/>
          <p:nvPr/>
        </p:nvPicPr>
        <p:blipFill rotWithShape="1">
          <a:blip r:embed="rId4">
            <a:alphaModFix/>
          </a:blip>
          <a:srcRect b="11419" l="5992" r="6018" t="60195"/>
          <a:stretch/>
        </p:blipFill>
        <p:spPr>
          <a:xfrm>
            <a:off x="6761753" y="1157560"/>
            <a:ext cx="831876" cy="150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73" name="Google Shape;473;p45"/>
          <p:cNvPicPr preferRelativeResize="0"/>
          <p:nvPr/>
        </p:nvPicPr>
        <p:blipFill rotWithShape="1">
          <a:blip r:embed="rId4">
            <a:alphaModFix/>
          </a:blip>
          <a:srcRect b="38405" l="34518" r="33909" t="14319"/>
          <a:stretch/>
        </p:blipFill>
        <p:spPr>
          <a:xfrm>
            <a:off x="7211817" y="906154"/>
            <a:ext cx="298500" cy="251400"/>
          </a:xfrm>
          <a:prstGeom prst="rect">
            <a:avLst/>
          </a:prstGeom>
          <a:noFill/>
          <a:ln>
            <a:noFill/>
          </a:ln>
        </p:spPr>
      </p:pic>
      <p:sp>
        <p:nvSpPr>
          <p:cNvPr id="474" name="Google Shape;474;p45"/>
          <p:cNvSpPr txBox="1"/>
          <p:nvPr/>
        </p:nvSpPr>
        <p:spPr>
          <a:xfrm>
            <a:off x="7504202" y="1136465"/>
            <a:ext cx="650100" cy="168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50">
                <a:solidFill>
                  <a:srgbClr val="535F69"/>
                </a:solidFill>
                <a:latin typeface="Roboto Thin"/>
                <a:ea typeface="Roboto Thin"/>
                <a:cs typeface="Roboto Thin"/>
                <a:sym typeface="Roboto Thin"/>
              </a:rPr>
              <a:t>Micro</a:t>
            </a:r>
            <a:endParaRPr sz="950">
              <a:solidFill>
                <a:srgbClr val="535F69"/>
              </a:solidFill>
              <a:latin typeface="Roboto Thin"/>
              <a:ea typeface="Roboto Thin"/>
              <a:cs typeface="Roboto Thin"/>
              <a:sym typeface="Roboto Thin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78" name="Shape 47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3"/>
          <p:cNvSpPr/>
          <p:nvPr/>
        </p:nvSpPr>
        <p:spPr>
          <a:xfrm>
            <a:off x="1600238" y="1702359"/>
            <a:ext cx="2478300" cy="1738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6" name="Google Shape;146;p23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1709023" y="1883444"/>
            <a:ext cx="2260806" cy="1376735"/>
          </a:xfrm>
          <a:prstGeom prst="rect">
            <a:avLst/>
          </a:prstGeom>
          <a:noFill/>
          <a:ln>
            <a:noFill/>
          </a:ln>
        </p:spPr>
      </p:pic>
      <p:sp>
        <p:nvSpPr>
          <p:cNvPr id="147" name="Google Shape;147;p23"/>
          <p:cNvSpPr/>
          <p:nvPr/>
        </p:nvSpPr>
        <p:spPr>
          <a:xfrm>
            <a:off x="5065463" y="1702334"/>
            <a:ext cx="2478300" cy="1738800"/>
          </a:xfrm>
          <a:prstGeom prst="rect">
            <a:avLst/>
          </a:prstGeom>
          <a:solidFill>
            <a:schemeClr val="lt2"/>
          </a:solidFill>
          <a:ln>
            <a:noFill/>
          </a:ln>
          <a:effectLst>
            <a:outerShdw blurRad="57150" rotWithShape="0" algn="bl" dir="5400000" dist="19050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48" name="Google Shape;148;p23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5174249" y="2041934"/>
            <a:ext cx="2260806" cy="105981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4"/>
          <p:cNvSpPr txBox="1"/>
          <p:nvPr>
            <p:ph type="title"/>
          </p:nvPr>
        </p:nvSpPr>
        <p:spPr>
          <a:xfrm>
            <a:off x="344500" y="603900"/>
            <a:ext cx="7797000" cy="5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54" name="Google Shape;154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8313" y="1688975"/>
            <a:ext cx="3295351" cy="1850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156613" y="1251563"/>
            <a:ext cx="4518369" cy="25415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4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6"/>
          <p:cNvSpPr txBox="1"/>
          <p:nvPr/>
        </p:nvSpPr>
        <p:spPr>
          <a:xfrm>
            <a:off x="2906875" y="1291188"/>
            <a:ext cx="2116800" cy="345600"/>
          </a:xfrm>
          <a:prstGeom prst="rect">
            <a:avLst/>
          </a:prstGeom>
          <a:solidFill>
            <a:schemeClr val="accent4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memory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66" name="Google Shape;166;p26"/>
          <p:cNvSpPr txBox="1"/>
          <p:nvPr/>
        </p:nvSpPr>
        <p:spPr>
          <a:xfrm>
            <a:off x="2906875" y="1636788"/>
            <a:ext cx="2603400" cy="345600"/>
          </a:xfrm>
          <a:prstGeom prst="rect">
            <a:avLst/>
          </a:prstGeom>
          <a:solidFill>
            <a:schemeClr val="accent2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Less compute power</a:t>
            </a:r>
            <a:endParaRPr>
              <a:solidFill>
                <a:schemeClr val="lt2"/>
              </a:solidFill>
              <a:latin typeface="Google Sans Medium"/>
              <a:ea typeface="Google Sans Medium"/>
              <a:cs typeface="Google Sans Medium"/>
              <a:sym typeface="Google Sans Medium"/>
            </a:endParaRPr>
          </a:p>
        </p:txBody>
      </p:sp>
      <p:sp>
        <p:nvSpPr>
          <p:cNvPr id="167" name="Google Shape;167;p26"/>
          <p:cNvSpPr txBox="1"/>
          <p:nvPr/>
        </p:nvSpPr>
        <p:spPr>
          <a:xfrm>
            <a:off x="2906875" y="1982388"/>
            <a:ext cx="3055200" cy="345600"/>
          </a:xfrm>
          <a:prstGeom prst="rect">
            <a:avLst/>
          </a:prstGeom>
          <a:solidFill>
            <a:schemeClr val="accent3"/>
          </a:solidFill>
          <a:ln>
            <a:noFill/>
          </a:ln>
          <a:effectLst>
            <a:outerShdw blurRad="28575" rotWithShape="0" algn="bl" dir="5400000" dist="19050">
              <a:srgbClr val="000000">
                <a:alpha val="3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2"/>
                </a:solidFill>
                <a:latin typeface="Google Sans Medium"/>
                <a:ea typeface="Google Sans Medium"/>
                <a:cs typeface="Google Sans Medium"/>
                <a:sym typeface="Google Sans Medium"/>
              </a:rPr>
              <a:t>	Only focused on </a:t>
            </a:r>
            <a:r>
              <a:rPr b="1" i="1" lang="en">
                <a:solidFill>
                  <a:schemeClr val="lt2"/>
                </a:solidFill>
                <a:latin typeface="Google Sans"/>
                <a:ea typeface="Google Sans"/>
                <a:cs typeface="Google Sans"/>
                <a:sym typeface="Google Sans"/>
              </a:rPr>
              <a:t>inference</a:t>
            </a:r>
            <a:endParaRPr b="1" i="1">
              <a:solidFill>
                <a:schemeClr val="lt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pic>
        <p:nvPicPr>
          <p:cNvPr id="168" name="Google Shape;168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33400" y="999544"/>
            <a:ext cx="3144400" cy="3144426"/>
          </a:xfrm>
          <a:prstGeom prst="rect">
            <a:avLst/>
          </a:prstGeom>
          <a:noFill/>
          <a:ln>
            <a:noFill/>
          </a:ln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</p:pic>
      <p:pic>
        <p:nvPicPr>
          <p:cNvPr id="169" name="Google Shape;169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888500" y="2928070"/>
            <a:ext cx="2525349" cy="1420500"/>
          </a:xfrm>
          <a:prstGeom prst="rect">
            <a:avLst/>
          </a:prstGeom>
          <a:noFill/>
          <a:ln>
            <a:noFill/>
          </a:ln>
        </p:spPr>
      </p:pic>
      <p:sp>
        <p:nvSpPr>
          <p:cNvPr id="170" name="Google Shape;170;p26"/>
          <p:cNvSpPr/>
          <p:nvPr/>
        </p:nvSpPr>
        <p:spPr>
          <a:xfrm>
            <a:off x="6900325" y="1855625"/>
            <a:ext cx="724875" cy="1185325"/>
          </a:xfrm>
          <a:custGeom>
            <a:rect b="b" l="l" r="r" t="t"/>
            <a:pathLst>
              <a:path extrusionOk="0" h="47413" w="28995">
                <a:moveTo>
                  <a:pt x="0" y="0"/>
                </a:moveTo>
                <a:cubicBezTo>
                  <a:pt x="4798" y="1458"/>
                  <a:pt x="26623" y="847"/>
                  <a:pt x="28787" y="8749"/>
                </a:cubicBezTo>
                <a:cubicBezTo>
                  <a:pt x="30951" y="16651"/>
                  <a:pt x="15616" y="40969"/>
                  <a:pt x="12982" y="47413"/>
                </a:cubicBezTo>
              </a:path>
            </a:pathLst>
          </a:cu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stealth"/>
          </a:ln>
        </p:spPr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7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6" name="Google Shape;176;p27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7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78" name="Google Shape;178;p27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7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0" name="Google Shape;180;p27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1" name="Google Shape;181;p27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2" name="Google Shape;182;p27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3" name="Google Shape;183;p27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4" name="Google Shape;184;p27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5" name="Google Shape;185;p27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6" name="Google Shape;186;p27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7" name="Google Shape;187;p27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8" name="Google Shape;188;p27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89" name="Google Shape;189;p27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0" name="Google Shape;190;p27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1" name="Google Shape;191;p27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2" name="Google Shape;192;p27"/>
          <p:cNvSpPr txBox="1"/>
          <p:nvPr/>
        </p:nvSpPr>
        <p:spPr>
          <a:xfrm>
            <a:off x="6046101" y="2573500"/>
            <a:ext cx="18387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3" name="Google Shape;193;p27"/>
          <p:cNvSpPr txBox="1"/>
          <p:nvPr/>
        </p:nvSpPr>
        <p:spPr>
          <a:xfrm>
            <a:off x="6073115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194" name="Google Shape;194;p27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195" name="Google Shape;195;p27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196" name="Google Shape;196;p27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8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2" name="Google Shape;202;p28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03" name="Google Shape;203;p28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04" name="Google Shape;204;p28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05" name="Google Shape;205;p28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6" name="Google Shape;206;p28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7" name="Google Shape;207;p28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8" name="Google Shape;208;p28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09" name="Google Shape;209;p28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0" name="Google Shape;210;p28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1" name="Google Shape;211;p28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2" name="Google Shape;212;p28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3" name="Google Shape;213;p28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4" name="Google Shape;214;p28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5" name="Google Shape;215;p28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6" name="Google Shape;216;p28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7" name="Google Shape;217;p28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8" name="Google Shape;218;p28"/>
          <p:cNvSpPr txBox="1"/>
          <p:nvPr/>
        </p:nvSpPr>
        <p:spPr>
          <a:xfrm>
            <a:off x="6122291" y="2573500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19" name="Google Shape;219;p28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20" name="Google Shape;220;p28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21" name="Google Shape;221;p28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22" name="Google Shape;222;p28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29"/>
          <p:cNvSpPr/>
          <p:nvPr/>
        </p:nvSpPr>
        <p:spPr>
          <a:xfrm>
            <a:off x="3932753" y="802875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28" name="Google Shape;228;p29"/>
          <p:cNvPicPr preferRelativeResize="0"/>
          <p:nvPr/>
        </p:nvPicPr>
        <p:blipFill rotWithShape="1">
          <a:blip r:embed="rId3">
            <a:alphaModFix/>
          </a:blip>
          <a:srcRect b="13934" l="17159" r="17570" t="15404"/>
          <a:stretch/>
        </p:blipFill>
        <p:spPr>
          <a:xfrm>
            <a:off x="3985715" y="891038"/>
            <a:ext cx="1100676" cy="670275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9"/>
          <p:cNvSpPr/>
          <p:nvPr/>
        </p:nvSpPr>
        <p:spPr>
          <a:xfrm>
            <a:off x="6305603" y="802863"/>
            <a:ext cx="1206600" cy="8466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230" name="Google Shape;230;p29"/>
          <p:cNvPicPr preferRelativeResize="0"/>
          <p:nvPr/>
        </p:nvPicPr>
        <p:blipFill rotWithShape="1">
          <a:blip r:embed="rId4">
            <a:alphaModFix/>
          </a:blip>
          <a:srcRect b="11417" l="5992" r="6018" t="15252"/>
          <a:stretch/>
        </p:blipFill>
        <p:spPr>
          <a:xfrm>
            <a:off x="6358565" y="968200"/>
            <a:ext cx="1100676" cy="515980"/>
          </a:xfrm>
          <a:prstGeom prst="rect">
            <a:avLst/>
          </a:prstGeom>
          <a:noFill/>
          <a:ln>
            <a:noFill/>
          </a:ln>
        </p:spPr>
      </p:pic>
      <p:sp>
        <p:nvSpPr>
          <p:cNvPr id="231" name="Google Shape;231;p29"/>
          <p:cNvSpPr txBox="1"/>
          <p:nvPr/>
        </p:nvSpPr>
        <p:spPr>
          <a:xfrm>
            <a:off x="344500" y="264375"/>
            <a:ext cx="7797000" cy="5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000">
                <a:solidFill>
                  <a:srgbClr val="3C4043"/>
                </a:solidFill>
                <a:latin typeface="Google Sans"/>
                <a:ea typeface="Google Sans"/>
                <a:cs typeface="Google Sans"/>
                <a:sym typeface="Google Sans"/>
              </a:rPr>
              <a:t>Key Differences</a:t>
            </a:r>
            <a:endParaRPr sz="3000">
              <a:solidFill>
                <a:srgbClr val="3C4043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2" name="Google Shape;232;p29"/>
          <p:cNvSpPr txBox="1"/>
          <p:nvPr/>
        </p:nvSpPr>
        <p:spPr>
          <a:xfrm>
            <a:off x="1419615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Topology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3" name="Google Shape;233;p29"/>
          <p:cNvSpPr txBox="1"/>
          <p:nvPr/>
        </p:nvSpPr>
        <p:spPr>
          <a:xfrm>
            <a:off x="1419490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Weights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4" name="Google Shape;234;p29"/>
          <p:cNvSpPr txBox="1"/>
          <p:nvPr/>
        </p:nvSpPr>
        <p:spPr>
          <a:xfrm>
            <a:off x="1298229" y="2565525"/>
            <a:ext cx="1573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Binary Size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5" name="Google Shape;235;p29"/>
          <p:cNvSpPr txBox="1"/>
          <p:nvPr/>
        </p:nvSpPr>
        <p:spPr>
          <a:xfrm>
            <a:off x="1199453" y="3027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Distributed Compute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6" name="Google Shape;236;p29"/>
          <p:cNvSpPr txBox="1"/>
          <p:nvPr/>
        </p:nvSpPr>
        <p:spPr>
          <a:xfrm>
            <a:off x="1030106" y="3794325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 Background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7" name="Google Shape;237;p29"/>
          <p:cNvSpPr txBox="1"/>
          <p:nvPr/>
        </p:nvSpPr>
        <p:spPr>
          <a:xfrm>
            <a:off x="3810190" y="1641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8" name="Google Shape;238;p29"/>
          <p:cNvSpPr txBox="1"/>
          <p:nvPr/>
        </p:nvSpPr>
        <p:spPr>
          <a:xfrm>
            <a:off x="3810065" y="2103525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Variable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3700253" y="2565525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Unimportant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0" name="Google Shape;240;p29"/>
          <p:cNvSpPr txBox="1"/>
          <p:nvPr/>
        </p:nvSpPr>
        <p:spPr>
          <a:xfrm>
            <a:off x="3700253" y="3180188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1" name="Google Shape;241;p29"/>
          <p:cNvSpPr txBox="1"/>
          <p:nvPr/>
        </p:nvSpPr>
        <p:spPr>
          <a:xfrm>
            <a:off x="3638306" y="3786863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ML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Researcher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2" name="Google Shape;242;p29"/>
          <p:cNvSpPr txBox="1"/>
          <p:nvPr/>
        </p:nvSpPr>
        <p:spPr>
          <a:xfrm>
            <a:off x="6183053" y="1649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3" name="Google Shape;243;p29"/>
          <p:cNvSpPr txBox="1"/>
          <p:nvPr/>
        </p:nvSpPr>
        <p:spPr>
          <a:xfrm>
            <a:off x="6182928" y="2111500"/>
            <a:ext cx="14520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2"/>
                </a:solidFill>
                <a:latin typeface="Google Sans"/>
                <a:ea typeface="Google Sans"/>
                <a:cs typeface="Google Sans"/>
                <a:sym typeface="Google Sans"/>
              </a:rPr>
              <a:t>Fixed</a:t>
            </a:r>
            <a:endParaRPr b="1" sz="1800">
              <a:solidFill>
                <a:schemeClr val="dk2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4" name="Google Shape;244;p29"/>
          <p:cNvSpPr txBox="1"/>
          <p:nvPr/>
        </p:nvSpPr>
        <p:spPr>
          <a:xfrm>
            <a:off x="6122301" y="2573500"/>
            <a:ext cx="17433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  <a:latin typeface="Google Sans"/>
                <a:ea typeface="Google Sans"/>
                <a:cs typeface="Google Sans"/>
                <a:sym typeface="Google Sans"/>
              </a:rPr>
              <a:t>High Priority</a:t>
            </a:r>
            <a:endParaRPr b="1" sz="1800">
              <a:solidFill>
                <a:schemeClr val="dk1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5" name="Google Shape;245;p29"/>
          <p:cNvSpPr txBox="1"/>
          <p:nvPr/>
        </p:nvSpPr>
        <p:spPr>
          <a:xfrm>
            <a:off x="6073115" y="3042250"/>
            <a:ext cx="16719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Not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Needed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sp>
        <p:nvSpPr>
          <p:cNvPr id="246" name="Google Shape;246;p29"/>
          <p:cNvSpPr txBox="1"/>
          <p:nvPr/>
        </p:nvSpPr>
        <p:spPr>
          <a:xfrm>
            <a:off x="6011169" y="3794838"/>
            <a:ext cx="1795500" cy="47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Application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BDC1C6"/>
                </a:solidFill>
                <a:latin typeface="Google Sans"/>
                <a:ea typeface="Google Sans"/>
                <a:cs typeface="Google Sans"/>
                <a:sym typeface="Google Sans"/>
              </a:rPr>
              <a:t>Developer</a:t>
            </a:r>
            <a:endParaRPr b="1" sz="1800">
              <a:solidFill>
                <a:srgbClr val="BDC1C6"/>
              </a:solidFill>
              <a:latin typeface="Google Sans"/>
              <a:ea typeface="Google Sans"/>
              <a:cs typeface="Google Sans"/>
              <a:sym typeface="Google Sans"/>
            </a:endParaRPr>
          </a:p>
        </p:txBody>
      </p:sp>
      <p:cxnSp>
        <p:nvCxnSpPr>
          <p:cNvPr id="247" name="Google Shape;247;p29"/>
          <p:cNvCxnSpPr/>
          <p:nvPr/>
        </p:nvCxnSpPr>
        <p:spPr>
          <a:xfrm>
            <a:off x="3385253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48" name="Google Shape;248;p29"/>
          <p:cNvCxnSpPr/>
          <p:nvPr/>
        </p:nvCxnSpPr>
        <p:spPr>
          <a:xfrm>
            <a:off x="5725040" y="1121825"/>
            <a:ext cx="0" cy="36618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none"/>
            <a:tailEnd len="med" w="med" type="none"/>
          </a:ln>
        </p:spPr>
      </p:cxn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TinyMLx">
  <a:themeElements>
    <a:clrScheme name="Google Colours">
      <a:dk1>
        <a:srgbClr val="3C4043"/>
      </a:dk1>
      <a:lt1>
        <a:srgbClr val="5F6368"/>
      </a:lt1>
      <a:dk2>
        <a:srgbClr val="BDC1C6"/>
      </a:dk2>
      <a:lt2>
        <a:srgbClr val="F8F9FA"/>
      </a:lt2>
      <a:accent1>
        <a:srgbClr val="4285F4"/>
      </a:accent1>
      <a:accent2>
        <a:srgbClr val="EA4335"/>
      </a:accent2>
      <a:accent3>
        <a:srgbClr val="FBBC05"/>
      </a:accent3>
      <a:accent4>
        <a:srgbClr val="34A853"/>
      </a:accent4>
      <a:accent5>
        <a:srgbClr val="185ABC"/>
      </a:accent5>
      <a:accent6>
        <a:srgbClr val="B31412"/>
      </a:accent6>
      <a:hlink>
        <a:srgbClr val="1A73E8"/>
      </a:hlink>
      <a:folHlink>
        <a:srgbClr val="7B1FA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