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Google Sans"/>
      <p:regular r:id="rId43"/>
      <p:bold r:id="rId44"/>
      <p:italic r:id="rId45"/>
      <p:boldItalic r:id="rId46"/>
    </p:embeddedFont>
    <p:embeddedFont>
      <p:font typeface="Google Sans Medium"/>
      <p:regular r:id="rId47"/>
      <p:bold r:id="rId48"/>
      <p:italic r:id="rId49"/>
      <p:boldItalic r:id="rId50"/>
    </p:embeddedFont>
    <p:embeddedFont>
      <p:font typeface="Helvetica Neue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Vijay Janapa Redd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5174B1-A3B4-4684-965E-5543AFE7FAFD}">
  <a:tblStyle styleId="{745174B1-A3B4-4684-965E-5543AFE7FA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GoogleSans-bold.fntdata"/><Relationship Id="rId43" Type="http://schemas.openxmlformats.org/officeDocument/2006/relationships/font" Target="fonts/GoogleSans-regular.fntdata"/><Relationship Id="rId46" Type="http://schemas.openxmlformats.org/officeDocument/2006/relationships/font" Target="fonts/GoogleSans-boldItalic.fntdata"/><Relationship Id="rId45" Type="http://schemas.openxmlformats.org/officeDocument/2006/relationships/font" Target="fonts/Google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GoogleSansMedium-bold.fntdata"/><Relationship Id="rId47" Type="http://schemas.openxmlformats.org/officeDocument/2006/relationships/font" Target="fonts/GoogleSansMedium-regular.fntdata"/><Relationship Id="rId49" Type="http://schemas.openxmlformats.org/officeDocument/2006/relationships/font" Target="fonts/GoogleSansMedium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font" Target="fonts/Roboto-regular.fntdata"/><Relationship Id="rId34" Type="http://schemas.openxmlformats.org/officeDocument/2006/relationships/slide" Target="slides/slide27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Montserrat-regular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HelveticaNeueLight-regular.fntdata"/><Relationship Id="rId50" Type="http://schemas.openxmlformats.org/officeDocument/2006/relationships/font" Target="fonts/GoogleSansMedium-boldItalic.fntdata"/><Relationship Id="rId53" Type="http://schemas.openxmlformats.org/officeDocument/2006/relationships/font" Target="fonts/HelveticaNeueLight-italic.fntdata"/><Relationship Id="rId52" Type="http://schemas.openxmlformats.org/officeDocument/2006/relationships/font" Target="fonts/HelveticaNeueLight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54" Type="http://schemas.openxmlformats.org/officeDocument/2006/relationships/font" Target="fonts/HelveticaNeueLight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1-13T14:07:52.246">
    <p:pos x="6000" y="0"/>
    <p:text>Talk about how we pick the right board, what is the good fit? video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parkfun.com/products/retired/15420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spressif.com/en/products/devkits/esp-eye/overview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4db9f9f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4db9f9f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back! I hope you had a good time with Brian getting your TinyML board setup and ready to go!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section, I am going to be a bit pedagogical in the sense that I want to explain how we arrived at </a:t>
            </a:r>
            <a:r>
              <a:rPr lang="en"/>
              <a:t>the </a:t>
            </a:r>
            <a:r>
              <a:rPr lang="en"/>
              <a:t>system</a:t>
            </a:r>
            <a:r>
              <a:rPr lang="en"/>
              <a:t> you are holding in your hand.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want you to </a:t>
            </a:r>
            <a:r>
              <a:rPr lang="en"/>
              <a:t>understand</a:t>
            </a:r>
            <a:r>
              <a:rPr lang="en"/>
              <a:t> how this tiny embedded system corresponds to the real world, because one of my goals is to </a:t>
            </a:r>
            <a:r>
              <a:rPr lang="en"/>
              <a:t>make</a:t>
            </a:r>
            <a:r>
              <a:rPr lang="en"/>
              <a:t> sure you are equipped with the right essentials that will enable to you progress beyond the course.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lets get started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b6443ea27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b6443ea27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b07f7d17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bb07f7d17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b07f7d17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b07f7d17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6443ea27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6443ea27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6443ea27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6443ea27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6443ea274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6443ea274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6443ea274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6443ea274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b6443ea274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b6443ea274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b99a02992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b99a02992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00"/>
                </a:highlight>
              </a:rPr>
              <a:t>SAY EXPLICIT PART NAME FOR FAIR OF USE IMAGE</a:t>
            </a:r>
            <a:endParaRPr b="1" sz="17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5555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Himax WE-I Plus EVB Endpoint AI Development Board</a:t>
            </a:r>
            <a:endParaRPr sz="1800">
              <a:solidFill>
                <a:srgbClr val="55555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https://www.sparkfun.com/products/17256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99a029925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99a029925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highlight>
                  <a:srgbClr val="FFFF00"/>
                </a:highlight>
              </a:rPr>
              <a:t>SAY EXPLICIT PART NAME FOR FAIR OF USE IMAGE</a:t>
            </a:r>
            <a:endParaRPr b="1"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2"/>
              </a:rPr>
              <a:t>https://www.sparkfun.com/products/retired/15420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Fair use</a:t>
            </a:r>
            <a:endParaRPr sz="17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6443ea2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6443ea2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Recall what is an </a:t>
            </a:r>
            <a:r>
              <a:rPr lang="en">
                <a:solidFill>
                  <a:schemeClr val="dk1"/>
                </a:solidFill>
              </a:rPr>
              <a:t>embedded</a:t>
            </a:r>
            <a:r>
              <a:rPr lang="en">
                <a:solidFill>
                  <a:schemeClr val="dk1"/>
                </a:solidFill>
              </a:rPr>
              <a:t> system.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You’ve got a set of inputs, you do some on-device compute, and you actuate a </a:t>
            </a:r>
            <a:r>
              <a:rPr lang="en">
                <a:solidFill>
                  <a:schemeClr val="dk1"/>
                </a:solidFill>
              </a:rPr>
              <a:t>physical</a:t>
            </a:r>
            <a:r>
              <a:rPr lang="en">
                <a:solidFill>
                  <a:schemeClr val="dk1"/>
                </a:solidFill>
              </a:rPr>
              <a:t> subsystem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inputs are analog, process is digital, output is analog (though sometimes it can also be digital)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99a029925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99a029925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https://www.espressif.com/en/products/devkits/esp-eye/overview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Fair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highlight>
                  <a:srgbClr val="FFFF00"/>
                </a:highlight>
              </a:rPr>
              <a:t>SAY EXPLICIT PART NAME FOR FAIR OF USE IMAGE</a:t>
            </a:r>
            <a:endParaRPr b="1" sz="17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b07f7d17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b07f7d17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b650ed23aa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b650ed23aa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bb07f7d17d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bb07f7d17d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bb07f7d17d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bb07f7d17d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b07f7d17d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bb07f7d17d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650ed23aa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650ed23a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b4ffa7d8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b4ffa7d8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6443ea27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6443ea27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Examples of such embedded systems </a:t>
            </a:r>
            <a:r>
              <a:rPr lang="en">
                <a:solidFill>
                  <a:schemeClr val="dk1"/>
                </a:solidFill>
              </a:rPr>
              <a:t>obviously</a:t>
            </a:r>
            <a:r>
              <a:rPr lang="en">
                <a:solidFill>
                  <a:schemeClr val="dk1"/>
                </a:solidFill>
              </a:rPr>
              <a:t> include devices like the …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Fitbit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Sense - temperature, rotation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Process - user input, routines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Act - AC, screen, sound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https://pixabay.com/photos/tracker-fitness-health-exercise-3735862/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6443ea27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6443ea27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Or perhaps your nest thermostat… I have 7 of these in my house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Sense - temperature, rotation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Process - user input, routines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Act - AC, screen, sound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https://commons.wikimedia.org/wiki/File:NestLearningThermostat3.JPG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6443ea274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6443ea27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lets take one of these devices and </a:t>
            </a:r>
            <a:r>
              <a:rPr lang="en"/>
              <a:t>deconstruct</a:t>
            </a:r>
            <a:r>
              <a:rPr lang="en"/>
              <a:t> it down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real echo dot, one that you can buy off the shelf at a 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cause i want to make the connection between this device and what’s in a production grade </a:t>
            </a:r>
            <a:r>
              <a:rPr lang="en"/>
              <a:t>device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654728b1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654728b1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Deconstrcut it down, you’ll see that we’ve got lots of components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6443ea27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6443ea27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4 mic array with Texas Instruments ADC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Info: https://www.briandorey.com/post/echo-dot-3rd-gen-smart-speaker-teardown</a:t>
            </a:r>
            <a:endParaRPr sz="1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6443ea274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6443ea27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6443ea274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6443ea274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bg>
      <p:bgPr>
        <a:solidFill>
          <a:srgbClr val="A51C30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0" name="Google Shape;50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creen">
  <p:cSld name="Blank_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18050" y="0"/>
            <a:ext cx="91620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Fullscreen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Show Presenter</a:t>
            </a:r>
            <a:endParaRPr b="1" i="0" sz="30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bg>
      <p:bgPr>
        <a:solidFill>
          <a:srgbClr val="F1F3F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" name="Google Shape;63;p1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 Flip">
  <p:cSld name="TITLE_2_2_1_2">
    <p:bg>
      <p:bgPr>
        <a:solidFill>
          <a:srgbClr val="F1F3F4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49927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8" name="Google Shape;68;p1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bg>
      <p:bgPr>
        <a:solidFill>
          <a:srgbClr val="F1F3F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3" name="Google Shape;73;p1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 Flip">
  <p:cSld name="TITLE_2_2_1_1_1">
    <p:bg>
      <p:bgPr>
        <a:solidFill>
          <a:srgbClr val="F1F3F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49927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9" name="Google Shape;79;p1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bg>
      <p:bgPr>
        <a:solidFill>
          <a:srgbClr val="F1F3F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19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86" name="Google Shape;86;p19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" name="Google Shape;90;p20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0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92" name="Google Shape;92;p20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bg>
      <p:bgPr>
        <a:solidFill>
          <a:srgbClr val="EA86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22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3" name="Google Shape;103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6" name="Google Shape;11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" name="Google Shape;122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3" name="Google Shape;12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0" name="Google Shape;130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1" name="Google Shape;131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5" name="Google Shape;13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4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4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4" name="Google Shape;144;p3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5" name="Google Shape;145;p34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7" name="Google Shape;147;p3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0" name="Google Shape;150;p3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" name="Google Shape;24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25;p6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9" name="Google Shape;39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4" name="Google Shape;44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" name="Google Shape;46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comments" Target="../comments/comment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6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Embedded System</a:t>
            </a:r>
            <a:endParaRPr/>
          </a:p>
        </p:txBody>
      </p:sp>
      <p:sp>
        <p:nvSpPr>
          <p:cNvPr id="157" name="Google Shape;157;p36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5"/>
          <p:cNvSpPr txBox="1"/>
          <p:nvPr>
            <p:ph idx="4294967295" type="title"/>
          </p:nvPr>
        </p:nvSpPr>
        <p:spPr>
          <a:xfrm>
            <a:off x="4833159" y="299100"/>
            <a:ext cx="40905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Your</a:t>
            </a:r>
            <a:r>
              <a:rPr lang="en"/>
              <a:t> </a:t>
            </a:r>
            <a:r>
              <a:rPr lang="en"/>
              <a:t>Embedded System</a:t>
            </a:r>
            <a:endParaRPr/>
          </a:p>
        </p:txBody>
      </p:sp>
      <p:pic>
        <p:nvPicPr>
          <p:cNvPr id="237" name="Google Shape;2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612" y="1357500"/>
            <a:ext cx="3477582" cy="25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5"/>
          <p:cNvPicPr preferRelativeResize="0"/>
          <p:nvPr/>
        </p:nvPicPr>
        <p:blipFill rotWithShape="1">
          <a:blip r:embed="rId4">
            <a:alphaModFix/>
          </a:blip>
          <a:srcRect b="17191" l="24968" r="33004" t="21213"/>
          <a:stretch/>
        </p:blipFill>
        <p:spPr>
          <a:xfrm>
            <a:off x="655226" y="618150"/>
            <a:ext cx="3478020" cy="33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6"/>
          <p:cNvPicPr preferRelativeResize="0"/>
          <p:nvPr/>
        </p:nvPicPr>
        <p:blipFill rotWithShape="1">
          <a:blip r:embed="rId3">
            <a:alphaModFix/>
          </a:blip>
          <a:srcRect b="17191" l="24968" r="33004" t="21213"/>
          <a:stretch/>
        </p:blipFill>
        <p:spPr>
          <a:xfrm>
            <a:off x="655226" y="618150"/>
            <a:ext cx="3478020" cy="33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6"/>
          <p:cNvSpPr/>
          <p:nvPr/>
        </p:nvSpPr>
        <p:spPr>
          <a:xfrm rot="-2700000">
            <a:off x="6011281" y="3484174"/>
            <a:ext cx="1254973" cy="1158665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6"/>
          <p:cNvSpPr/>
          <p:nvPr/>
        </p:nvSpPr>
        <p:spPr>
          <a:xfrm rot="-2700000">
            <a:off x="2251076" y="2223470"/>
            <a:ext cx="355533" cy="352988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6"/>
          <p:cNvSpPr/>
          <p:nvPr/>
        </p:nvSpPr>
        <p:spPr>
          <a:xfrm>
            <a:off x="581025" y="4320325"/>
            <a:ext cx="3525900" cy="389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MediaTek 7658CSN: Wi-Fi +ARM® Cortex-R4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47" name="Google Shape;247;p46"/>
          <p:cNvCxnSpPr>
            <a:stCxn id="246" idx="0"/>
          </p:cNvCxnSpPr>
          <p:nvPr/>
        </p:nvCxnSpPr>
        <p:spPr>
          <a:xfrm flipH="1" rot="10800000">
            <a:off x="2343975" y="2643025"/>
            <a:ext cx="86100" cy="16773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p46"/>
          <p:cNvSpPr/>
          <p:nvPr/>
        </p:nvSpPr>
        <p:spPr>
          <a:xfrm rot="-2700000">
            <a:off x="5964313" y="3960230"/>
            <a:ext cx="498510" cy="24946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6"/>
          <p:cNvSpPr/>
          <p:nvPr/>
        </p:nvSpPr>
        <p:spPr>
          <a:xfrm rot="-2700000">
            <a:off x="6396389" y="3463389"/>
            <a:ext cx="607122" cy="562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wifi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system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0" name="Google Shape;250;p46"/>
          <p:cNvSpPr/>
          <p:nvPr/>
        </p:nvSpPr>
        <p:spPr>
          <a:xfrm rot="-2700000">
            <a:off x="6747134" y="3913369"/>
            <a:ext cx="601182" cy="366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bluetooth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system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1" name="Google Shape;251;p46"/>
          <p:cNvSpPr/>
          <p:nvPr/>
        </p:nvSpPr>
        <p:spPr>
          <a:xfrm rot="-2700000">
            <a:off x="6236643" y="4124517"/>
            <a:ext cx="498510" cy="465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MCU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system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2" name="Google Shape;252;p46"/>
          <p:cNvSpPr/>
          <p:nvPr/>
        </p:nvSpPr>
        <p:spPr>
          <a:xfrm rot="-2700000">
            <a:off x="6469085" y="4521841"/>
            <a:ext cx="498510" cy="135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i/o</a:t>
            </a:r>
            <a:endParaRPr b="1" sz="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53" name="Google Shape;253;p46"/>
          <p:cNvCxnSpPr>
            <a:endCxn id="244" idx="0"/>
          </p:cNvCxnSpPr>
          <p:nvPr/>
        </p:nvCxnSpPr>
        <p:spPr>
          <a:xfrm>
            <a:off x="2553518" y="2524656"/>
            <a:ext cx="3675600" cy="11292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4" name="Google Shape;25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612" y="1357500"/>
            <a:ext cx="3477582" cy="25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6"/>
          <p:cNvSpPr/>
          <p:nvPr/>
        </p:nvSpPr>
        <p:spPr>
          <a:xfrm>
            <a:off x="7389874" y="2283300"/>
            <a:ext cx="988800" cy="681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6" name="Google Shape;256;p46"/>
          <p:cNvCxnSpPr>
            <a:stCxn id="255" idx="2"/>
          </p:cNvCxnSpPr>
          <p:nvPr/>
        </p:nvCxnSpPr>
        <p:spPr>
          <a:xfrm flipH="1">
            <a:off x="7169074" y="2965200"/>
            <a:ext cx="715200" cy="7152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7" name="Google Shape;257;p46"/>
          <p:cNvSpPr txBox="1"/>
          <p:nvPr>
            <p:ph idx="4294967295" type="title"/>
          </p:nvPr>
        </p:nvSpPr>
        <p:spPr>
          <a:xfrm>
            <a:off x="4833159" y="299100"/>
            <a:ext cx="40905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Your</a:t>
            </a:r>
            <a:r>
              <a:rPr lang="en"/>
              <a:t> </a:t>
            </a:r>
            <a:r>
              <a:rPr lang="en"/>
              <a:t>Embedded System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7"/>
          <p:cNvSpPr txBox="1"/>
          <p:nvPr>
            <p:ph idx="4294967295" type="title"/>
          </p:nvPr>
        </p:nvSpPr>
        <p:spPr>
          <a:xfrm>
            <a:off x="4833159" y="299100"/>
            <a:ext cx="40905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Developer</a:t>
            </a:r>
            <a:r>
              <a:rPr lang="en"/>
              <a:t> </a:t>
            </a:r>
            <a:r>
              <a:rPr lang="en"/>
              <a:t>Embedded Systems</a:t>
            </a:r>
            <a:endParaRPr/>
          </a:p>
        </p:txBody>
      </p:sp>
      <p:pic>
        <p:nvPicPr>
          <p:cNvPr id="263" name="Google Shape;263;p47"/>
          <p:cNvPicPr preferRelativeResize="0"/>
          <p:nvPr/>
        </p:nvPicPr>
        <p:blipFill rotWithShape="1">
          <a:blip r:embed="rId3">
            <a:alphaModFix/>
          </a:blip>
          <a:srcRect b="17191" l="24968" r="33004" t="21213"/>
          <a:stretch/>
        </p:blipFill>
        <p:spPr>
          <a:xfrm>
            <a:off x="655226" y="618150"/>
            <a:ext cx="3478020" cy="33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7"/>
          <p:cNvSpPr txBox="1"/>
          <p:nvPr>
            <p:ph idx="4294967295" type="title"/>
          </p:nvPr>
        </p:nvSpPr>
        <p:spPr>
          <a:xfrm>
            <a:off x="115900" y="299100"/>
            <a:ext cx="40284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Real</a:t>
            </a:r>
            <a:r>
              <a:rPr lang="en"/>
              <a:t> </a:t>
            </a:r>
            <a:r>
              <a:rPr lang="en"/>
              <a:t>Embedded System</a:t>
            </a:r>
            <a:endParaRPr/>
          </a:p>
        </p:txBody>
      </p:sp>
      <p:pic>
        <p:nvPicPr>
          <p:cNvPr id="265" name="Google Shape;26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612" y="1357500"/>
            <a:ext cx="3477582" cy="25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61" y="830400"/>
            <a:ext cx="4822676" cy="34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/>
          <p:nvPr/>
        </p:nvSpPr>
        <p:spPr>
          <a:xfrm>
            <a:off x="5296475" y="2107050"/>
            <a:ext cx="1359600" cy="926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2" name="Google Shape;272;p48"/>
          <p:cNvCxnSpPr>
            <a:stCxn id="271" idx="3"/>
          </p:cNvCxnSpPr>
          <p:nvPr/>
        </p:nvCxnSpPr>
        <p:spPr>
          <a:xfrm>
            <a:off x="6656075" y="2570250"/>
            <a:ext cx="519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48"/>
          <p:cNvSpPr txBox="1"/>
          <p:nvPr/>
        </p:nvSpPr>
        <p:spPr>
          <a:xfrm>
            <a:off x="7267300" y="242308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Processor 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Bluetooth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61" y="830400"/>
            <a:ext cx="4822676" cy="34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9"/>
          <p:cNvSpPr/>
          <p:nvPr/>
        </p:nvSpPr>
        <p:spPr>
          <a:xfrm>
            <a:off x="4837550" y="24447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0" name="Google Shape;280;p49"/>
          <p:cNvCxnSpPr>
            <a:stCxn id="279" idx="2"/>
          </p:cNvCxnSpPr>
          <p:nvPr/>
        </p:nvCxnSpPr>
        <p:spPr>
          <a:xfrm>
            <a:off x="5028050" y="2739050"/>
            <a:ext cx="528300" cy="1013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49"/>
          <p:cNvSpPr txBox="1"/>
          <p:nvPr/>
        </p:nvSpPr>
        <p:spPr>
          <a:xfrm>
            <a:off x="5227200" y="37280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Microphone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2" name="Google Shape;282;p49"/>
          <p:cNvSpPr/>
          <p:nvPr/>
        </p:nvSpPr>
        <p:spPr>
          <a:xfrm>
            <a:off x="5296475" y="2107050"/>
            <a:ext cx="1359600" cy="926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3" name="Google Shape;283;p49"/>
          <p:cNvCxnSpPr>
            <a:stCxn id="282" idx="3"/>
          </p:cNvCxnSpPr>
          <p:nvPr/>
        </p:nvCxnSpPr>
        <p:spPr>
          <a:xfrm>
            <a:off x="6656075" y="2570250"/>
            <a:ext cx="519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49"/>
          <p:cNvSpPr txBox="1"/>
          <p:nvPr/>
        </p:nvSpPr>
        <p:spPr>
          <a:xfrm>
            <a:off x="7267300" y="242308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Processor 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Bluetooth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61" y="830400"/>
            <a:ext cx="4822676" cy="34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0"/>
          <p:cNvSpPr/>
          <p:nvPr/>
        </p:nvSpPr>
        <p:spPr>
          <a:xfrm>
            <a:off x="4837550" y="24447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1" name="Google Shape;291;p50"/>
          <p:cNvCxnSpPr>
            <a:stCxn id="290" idx="2"/>
          </p:cNvCxnSpPr>
          <p:nvPr/>
        </p:nvCxnSpPr>
        <p:spPr>
          <a:xfrm>
            <a:off x="5028050" y="2739050"/>
            <a:ext cx="528300" cy="1013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2" name="Google Shape;292;p50"/>
          <p:cNvSpPr txBox="1"/>
          <p:nvPr/>
        </p:nvSpPr>
        <p:spPr>
          <a:xfrm>
            <a:off x="5227200" y="37280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Microphone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3" name="Google Shape;293;p50"/>
          <p:cNvSpPr/>
          <p:nvPr/>
        </p:nvSpPr>
        <p:spPr>
          <a:xfrm>
            <a:off x="5296475" y="2107050"/>
            <a:ext cx="1359600" cy="926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4" name="Google Shape;294;p50"/>
          <p:cNvCxnSpPr>
            <a:stCxn id="293" idx="3"/>
          </p:cNvCxnSpPr>
          <p:nvPr/>
        </p:nvCxnSpPr>
        <p:spPr>
          <a:xfrm>
            <a:off x="6656075" y="2570250"/>
            <a:ext cx="519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50"/>
          <p:cNvSpPr txBox="1"/>
          <p:nvPr/>
        </p:nvSpPr>
        <p:spPr>
          <a:xfrm>
            <a:off x="7267300" y="242308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Processor 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Bluetooth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6" name="Google Shape;296;p50"/>
          <p:cNvSpPr/>
          <p:nvPr/>
        </p:nvSpPr>
        <p:spPr>
          <a:xfrm>
            <a:off x="4430666" y="21070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50"/>
          <p:cNvSpPr txBox="1"/>
          <p:nvPr/>
        </p:nvSpPr>
        <p:spPr>
          <a:xfrm>
            <a:off x="3763903" y="981475"/>
            <a:ext cx="5283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IMU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98" name="Google Shape;298;p50"/>
          <p:cNvCxnSpPr>
            <a:stCxn id="296" idx="0"/>
          </p:cNvCxnSpPr>
          <p:nvPr/>
        </p:nvCxnSpPr>
        <p:spPr>
          <a:xfrm rot="10800000">
            <a:off x="4058366" y="1345050"/>
            <a:ext cx="562800" cy="762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61" y="830400"/>
            <a:ext cx="4822676" cy="34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1"/>
          <p:cNvSpPr/>
          <p:nvPr/>
        </p:nvSpPr>
        <p:spPr>
          <a:xfrm>
            <a:off x="4837550" y="24447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51"/>
          <p:cNvCxnSpPr>
            <a:stCxn id="304" idx="2"/>
          </p:cNvCxnSpPr>
          <p:nvPr/>
        </p:nvCxnSpPr>
        <p:spPr>
          <a:xfrm>
            <a:off x="5028050" y="2739050"/>
            <a:ext cx="528300" cy="1013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51"/>
          <p:cNvSpPr txBox="1"/>
          <p:nvPr/>
        </p:nvSpPr>
        <p:spPr>
          <a:xfrm>
            <a:off x="5227200" y="37280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Microphone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7" name="Google Shape;307;p51"/>
          <p:cNvSpPr/>
          <p:nvPr/>
        </p:nvSpPr>
        <p:spPr>
          <a:xfrm>
            <a:off x="5296475" y="2107050"/>
            <a:ext cx="1359600" cy="926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8" name="Google Shape;308;p51"/>
          <p:cNvCxnSpPr>
            <a:stCxn id="307" idx="3"/>
          </p:cNvCxnSpPr>
          <p:nvPr/>
        </p:nvCxnSpPr>
        <p:spPr>
          <a:xfrm>
            <a:off x="6656075" y="2570250"/>
            <a:ext cx="519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51"/>
          <p:cNvSpPr txBox="1"/>
          <p:nvPr/>
        </p:nvSpPr>
        <p:spPr>
          <a:xfrm>
            <a:off x="7267300" y="242308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Processor 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Bluetooth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10" name="Google Shape;310;p51"/>
          <p:cNvSpPr/>
          <p:nvPr/>
        </p:nvSpPr>
        <p:spPr>
          <a:xfrm>
            <a:off x="4430666" y="21070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1"/>
          <p:cNvSpPr txBox="1"/>
          <p:nvPr/>
        </p:nvSpPr>
        <p:spPr>
          <a:xfrm>
            <a:off x="3763903" y="981475"/>
            <a:ext cx="5283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IMU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12" name="Google Shape;312;p51"/>
          <p:cNvCxnSpPr>
            <a:stCxn id="310" idx="0"/>
          </p:cNvCxnSpPr>
          <p:nvPr/>
        </p:nvCxnSpPr>
        <p:spPr>
          <a:xfrm rot="10800000">
            <a:off x="4058366" y="1345050"/>
            <a:ext cx="562800" cy="762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3" name="Google Shape;313;p51"/>
          <p:cNvSpPr/>
          <p:nvPr/>
        </p:nvSpPr>
        <p:spPr>
          <a:xfrm>
            <a:off x="4020125" y="2294075"/>
            <a:ext cx="190500" cy="2112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4" name="Google Shape;314;p51"/>
          <p:cNvCxnSpPr>
            <a:stCxn id="313" idx="2"/>
          </p:cNvCxnSpPr>
          <p:nvPr/>
        </p:nvCxnSpPr>
        <p:spPr>
          <a:xfrm flipH="1">
            <a:off x="3555875" y="2505275"/>
            <a:ext cx="559500" cy="12990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51"/>
          <p:cNvSpPr txBox="1"/>
          <p:nvPr/>
        </p:nvSpPr>
        <p:spPr>
          <a:xfrm>
            <a:off x="2937820" y="37521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Temperature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Humidity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61" y="830400"/>
            <a:ext cx="4822676" cy="34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2"/>
          <p:cNvSpPr/>
          <p:nvPr/>
        </p:nvSpPr>
        <p:spPr>
          <a:xfrm>
            <a:off x="4837550" y="24447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2" name="Google Shape;322;p52"/>
          <p:cNvCxnSpPr>
            <a:stCxn id="321" idx="2"/>
          </p:cNvCxnSpPr>
          <p:nvPr/>
        </p:nvCxnSpPr>
        <p:spPr>
          <a:xfrm>
            <a:off x="5028050" y="2739050"/>
            <a:ext cx="528300" cy="1013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52"/>
          <p:cNvSpPr txBox="1"/>
          <p:nvPr/>
        </p:nvSpPr>
        <p:spPr>
          <a:xfrm>
            <a:off x="5227200" y="37280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Microphone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4" name="Google Shape;324;p52"/>
          <p:cNvSpPr/>
          <p:nvPr/>
        </p:nvSpPr>
        <p:spPr>
          <a:xfrm>
            <a:off x="5296475" y="2107050"/>
            <a:ext cx="1359600" cy="926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52"/>
          <p:cNvCxnSpPr>
            <a:stCxn id="324" idx="3"/>
          </p:cNvCxnSpPr>
          <p:nvPr/>
        </p:nvCxnSpPr>
        <p:spPr>
          <a:xfrm>
            <a:off x="6656075" y="2570250"/>
            <a:ext cx="5193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52"/>
          <p:cNvSpPr txBox="1"/>
          <p:nvPr/>
        </p:nvSpPr>
        <p:spPr>
          <a:xfrm>
            <a:off x="7267300" y="242308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Processor 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Bluetooth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7" name="Google Shape;327;p52"/>
          <p:cNvSpPr/>
          <p:nvPr/>
        </p:nvSpPr>
        <p:spPr>
          <a:xfrm>
            <a:off x="4430666" y="2107050"/>
            <a:ext cx="381000" cy="2943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2"/>
          <p:cNvSpPr txBox="1"/>
          <p:nvPr/>
        </p:nvSpPr>
        <p:spPr>
          <a:xfrm>
            <a:off x="3763903" y="981475"/>
            <a:ext cx="5283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IMU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29" name="Google Shape;329;p52"/>
          <p:cNvCxnSpPr>
            <a:stCxn id="327" idx="0"/>
          </p:cNvCxnSpPr>
          <p:nvPr/>
        </p:nvCxnSpPr>
        <p:spPr>
          <a:xfrm rot="10800000">
            <a:off x="4058366" y="1345050"/>
            <a:ext cx="562800" cy="762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52"/>
          <p:cNvSpPr/>
          <p:nvPr/>
        </p:nvSpPr>
        <p:spPr>
          <a:xfrm>
            <a:off x="4020125" y="2294075"/>
            <a:ext cx="190500" cy="2112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1" name="Google Shape;331;p52"/>
          <p:cNvCxnSpPr>
            <a:stCxn id="330" idx="2"/>
          </p:cNvCxnSpPr>
          <p:nvPr/>
        </p:nvCxnSpPr>
        <p:spPr>
          <a:xfrm flipH="1">
            <a:off x="3555875" y="2505275"/>
            <a:ext cx="559500" cy="12990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52"/>
          <p:cNvSpPr txBox="1"/>
          <p:nvPr/>
        </p:nvSpPr>
        <p:spPr>
          <a:xfrm>
            <a:off x="2937820" y="3752139"/>
            <a:ext cx="13161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Temperature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  + Humidity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33" name="Google Shape;333;p52"/>
          <p:cNvSpPr/>
          <p:nvPr/>
        </p:nvSpPr>
        <p:spPr>
          <a:xfrm>
            <a:off x="2438975" y="2236925"/>
            <a:ext cx="640800" cy="666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4" name="Google Shape;334;p52"/>
          <p:cNvCxnSpPr>
            <a:stCxn id="333" idx="1"/>
          </p:cNvCxnSpPr>
          <p:nvPr/>
        </p:nvCxnSpPr>
        <p:spPr>
          <a:xfrm rot="10800000">
            <a:off x="2014775" y="2570375"/>
            <a:ext cx="42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52"/>
          <p:cNvSpPr txBox="1"/>
          <p:nvPr/>
        </p:nvSpPr>
        <p:spPr>
          <a:xfrm>
            <a:off x="1088150" y="2423100"/>
            <a:ext cx="9267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I/O (USB)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013" y="315763"/>
            <a:ext cx="4511974" cy="451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8" y="285758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Elements</a:t>
            </a:r>
            <a:endParaRPr/>
          </a:p>
        </p:txBody>
      </p:sp>
      <p:sp>
        <p:nvSpPr>
          <p:cNvPr id="163" name="Google Shape;163;p37"/>
          <p:cNvSpPr/>
          <p:nvPr/>
        </p:nvSpPr>
        <p:spPr>
          <a:xfrm>
            <a:off x="895325" y="2195550"/>
            <a:ext cx="1936800" cy="9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sense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(input)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4" name="Google Shape;164;p37"/>
          <p:cNvSpPr/>
          <p:nvPr/>
        </p:nvSpPr>
        <p:spPr>
          <a:xfrm>
            <a:off x="3603600" y="2195550"/>
            <a:ext cx="1936800" cy="904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process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5" name="Google Shape;165;p37"/>
          <p:cNvSpPr/>
          <p:nvPr/>
        </p:nvSpPr>
        <p:spPr>
          <a:xfrm>
            <a:off x="6311875" y="2195550"/>
            <a:ext cx="1936800" cy="9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</a:t>
            </a: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ctuate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(output)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66" name="Google Shape;166;p37"/>
          <p:cNvCxnSpPr>
            <a:stCxn id="163" idx="3"/>
            <a:endCxn id="164" idx="1"/>
          </p:cNvCxnSpPr>
          <p:nvPr/>
        </p:nvCxnSpPr>
        <p:spPr>
          <a:xfrm>
            <a:off x="2832125" y="2647950"/>
            <a:ext cx="771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37"/>
          <p:cNvCxnSpPr>
            <a:stCxn id="164" idx="3"/>
            <a:endCxn id="165" idx="1"/>
          </p:cNvCxnSpPr>
          <p:nvPr/>
        </p:nvCxnSpPr>
        <p:spPr>
          <a:xfrm>
            <a:off x="5540400" y="2647950"/>
            <a:ext cx="771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37"/>
          <p:cNvCxnSpPr>
            <a:stCxn id="165" idx="2"/>
            <a:endCxn id="163" idx="2"/>
          </p:cNvCxnSpPr>
          <p:nvPr/>
        </p:nvCxnSpPr>
        <p:spPr>
          <a:xfrm rot="5400000">
            <a:off x="4571725" y="392400"/>
            <a:ext cx="600" cy="5416500"/>
          </a:xfrm>
          <a:prstGeom prst="bentConnector3">
            <a:avLst>
              <a:gd fmla="val 39687500" name="adj1"/>
            </a:avLst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69" name="Google Shape;169;p37"/>
          <p:cNvSpPr txBox="1"/>
          <p:nvPr/>
        </p:nvSpPr>
        <p:spPr>
          <a:xfrm>
            <a:off x="3603600" y="1830375"/>
            <a:ext cx="193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digital</a:t>
            </a:r>
            <a:endParaRPr b="1" sz="1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0" name="Google Shape;170;p37"/>
          <p:cNvSpPr txBox="1"/>
          <p:nvPr/>
        </p:nvSpPr>
        <p:spPr>
          <a:xfrm>
            <a:off x="6311875" y="1830450"/>
            <a:ext cx="193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analog</a:t>
            </a:r>
            <a:endParaRPr b="1" sz="1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1" name="Google Shape;171;p37"/>
          <p:cNvSpPr txBox="1"/>
          <p:nvPr/>
        </p:nvSpPr>
        <p:spPr>
          <a:xfrm>
            <a:off x="895325" y="1830450"/>
            <a:ext cx="193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analog</a:t>
            </a:r>
            <a:endParaRPr b="1" sz="1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2" name="Google Shape;172;p37"/>
          <p:cNvSpPr txBox="1"/>
          <p:nvPr/>
        </p:nvSpPr>
        <p:spPr>
          <a:xfrm>
            <a:off x="3603625" y="3389325"/>
            <a:ext cx="193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phenomenon</a:t>
            </a:r>
            <a:endParaRPr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3" name="Google Shape;173;p37"/>
          <p:cNvSpPr txBox="1"/>
          <p:nvPr/>
        </p:nvSpPr>
        <p:spPr>
          <a:xfrm>
            <a:off x="311700" y="4254310"/>
            <a:ext cx="85206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Why </a:t>
            </a:r>
            <a:r>
              <a:rPr b="1" i="1"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embedded</a:t>
            </a:r>
            <a:r>
              <a:rPr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? </a:t>
            </a:r>
            <a:br>
              <a:rPr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definition: “(adj) fixed firmly and deeply in a </a:t>
            </a:r>
            <a:r>
              <a:rPr i="1"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surrounding mass</a:t>
            </a:r>
            <a:r>
              <a:rPr lang="en" sz="12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; implanted.”</a:t>
            </a:r>
            <a:endParaRPr sz="12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4" name="Google Shape;174;p37"/>
          <p:cNvSpPr txBox="1"/>
          <p:nvPr>
            <p:ph idx="4294967295" type="body"/>
          </p:nvPr>
        </p:nvSpPr>
        <p:spPr>
          <a:xfrm>
            <a:off x="311700" y="907850"/>
            <a:ext cx="6239100" cy="7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We start with </a:t>
            </a:r>
            <a:r>
              <a:rPr lang="en" sz="1600">
                <a:solidFill>
                  <a:schemeClr val="dk1"/>
                </a:solidFill>
              </a:rPr>
              <a:t>a</a:t>
            </a:r>
            <a:r>
              <a:rPr lang="en" sz="1600">
                <a:solidFill>
                  <a:schemeClr val="dk1"/>
                </a:solidFill>
              </a:rPr>
              <a:t> simple question: </a:t>
            </a:r>
            <a:r>
              <a:rPr b="1" lang="en" sz="1600">
                <a:solidFill>
                  <a:schemeClr val="accent6"/>
                </a:solidFill>
              </a:rPr>
              <a:t>what is an embedded system?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363" y="806450"/>
            <a:ext cx="3625274" cy="3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Embedded</a:t>
            </a:r>
            <a:r>
              <a:rPr lang="en" sz="30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 Systems</a:t>
            </a:r>
            <a:endParaRPr sz="30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356" name="Google Shape;3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51" y="1756846"/>
            <a:ext cx="1629812" cy="162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191" y="1689527"/>
            <a:ext cx="1764444" cy="176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6344" y="1778121"/>
            <a:ext cx="1629806" cy="158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7156" y="1689526"/>
            <a:ext cx="2443324" cy="176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Systems</a:t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365" name="Google Shape;365;p57"/>
          <p:cNvGraphicFramePr/>
          <p:nvPr/>
        </p:nvGraphicFramePr>
        <p:xfrm>
          <a:off x="855288" y="1446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{745174B1-A3B4-4684-965E-5543AFE7FAFD}</a:tableStyleId>
              </a:tblPr>
              <a:tblGrid>
                <a:gridCol w="1439375"/>
                <a:gridCol w="1529475"/>
                <a:gridCol w="1095975"/>
                <a:gridCol w="1369475"/>
                <a:gridCol w="1542850"/>
                <a:gridCol w="913475"/>
              </a:tblGrid>
              <a:tr h="391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Board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CU / ASIC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Clock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Memory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Sensors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Radio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Himax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WE-I Plus EVB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HX6537-A</a:t>
                      </a:r>
                      <a:endParaRPr sz="13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 EM9D DSP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400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4285F4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None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Arduino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Nano 33 BLE Sense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nRF52840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64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256kB RAM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IMU, Temp, Humidity, Gesture, Pressure, Proximity, Brightness, Color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SparkFun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Edge 2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ArtemisV1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48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384kB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Espressif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EYE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ESP32-D0WD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240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520kB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Camera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WiFi, 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366" name="Google Shape;3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89" y="1837311"/>
            <a:ext cx="529001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97" y="3288847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89" y="3901750"/>
            <a:ext cx="529000" cy="5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9" y="2541225"/>
            <a:ext cx="793049" cy="57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Systems</a:t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375" name="Google Shape;375;p58"/>
          <p:cNvGraphicFramePr/>
          <p:nvPr/>
        </p:nvGraphicFramePr>
        <p:xfrm>
          <a:off x="855288" y="1446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{745174B1-A3B4-4684-965E-5543AFE7FAFD}</a:tableStyleId>
              </a:tblPr>
              <a:tblGrid>
                <a:gridCol w="1439375"/>
                <a:gridCol w="1529475"/>
                <a:gridCol w="1095975"/>
                <a:gridCol w="1369475"/>
                <a:gridCol w="1542850"/>
                <a:gridCol w="913475"/>
              </a:tblGrid>
              <a:tr h="391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Board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CU / ASIC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Clock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Memory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Sensors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Radio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Himax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WE-I Plus EVB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HX6537-A</a:t>
                      </a:r>
                      <a:endParaRPr sz="13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 EM9D DSP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400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4285F4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None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Arduino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Nano 33 BLE Sense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nRF52840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64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256kB RAM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IMU, Temp, Humidity, Gesture, Pressure, Proximity, Brightness, Color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SparkFun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Edge 2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ArtemisV1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48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384kB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Espressif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EYE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ESP32-D0WD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240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520kB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Camera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WiFi, 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376" name="Google Shape;37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89" y="1837311"/>
            <a:ext cx="529001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97" y="3288847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89" y="3901750"/>
            <a:ext cx="529000" cy="5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9" y="2541225"/>
            <a:ext cx="793049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8"/>
          <p:cNvSpPr/>
          <p:nvPr/>
        </p:nvSpPr>
        <p:spPr>
          <a:xfrm>
            <a:off x="6301175" y="1453725"/>
            <a:ext cx="1533000" cy="29919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9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Systems</a:t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386" name="Google Shape;386;p59"/>
          <p:cNvGraphicFramePr/>
          <p:nvPr/>
        </p:nvGraphicFramePr>
        <p:xfrm>
          <a:off x="855288" y="1446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{745174B1-A3B4-4684-965E-5543AFE7FAFD}</a:tableStyleId>
              </a:tblPr>
              <a:tblGrid>
                <a:gridCol w="1439375"/>
                <a:gridCol w="1529475"/>
                <a:gridCol w="1095975"/>
                <a:gridCol w="1369475"/>
                <a:gridCol w="1542850"/>
                <a:gridCol w="913475"/>
              </a:tblGrid>
              <a:tr h="391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Board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CU / ASIC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Clock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Memory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Sensors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Radio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Himax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WE-I Plus EVB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HX6537-A</a:t>
                      </a:r>
                      <a:endParaRPr sz="13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 EM9D DSP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400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4285F4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None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Arduino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Nano 33 BLE Sense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nRF52840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64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256kB RAM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IMU, Temp, Humidity, Gesture, Pressure, Proximity, Brightness, Color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SparkFun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Edge 2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ArtemisV1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48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384kB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Espressif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EYE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ESP32-D0WD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240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520kB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Camera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WiFi, 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387" name="Google Shape;38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89" y="1837311"/>
            <a:ext cx="529001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97" y="3288847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89" y="3901750"/>
            <a:ext cx="529000" cy="5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9" y="2541225"/>
            <a:ext cx="793049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9"/>
          <p:cNvSpPr/>
          <p:nvPr/>
        </p:nvSpPr>
        <p:spPr>
          <a:xfrm>
            <a:off x="7832450" y="1453725"/>
            <a:ext cx="916200" cy="29919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Systems</a:t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397" name="Google Shape;397;p60"/>
          <p:cNvGraphicFramePr/>
          <p:nvPr/>
        </p:nvGraphicFramePr>
        <p:xfrm>
          <a:off x="855288" y="1446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{745174B1-A3B4-4684-965E-5543AFE7FAFD}</a:tableStyleId>
              </a:tblPr>
              <a:tblGrid>
                <a:gridCol w="1439375"/>
                <a:gridCol w="1529475"/>
                <a:gridCol w="1095975"/>
                <a:gridCol w="1369475"/>
                <a:gridCol w="1542850"/>
                <a:gridCol w="913475"/>
              </a:tblGrid>
              <a:tr h="391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Board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CU / ASIC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Clock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Memory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Sensors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Radio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Himax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WE-I Plus EVB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HX6537-A</a:t>
                      </a:r>
                      <a:endParaRPr sz="13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 EM9D DSP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400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4285F4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None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Arduino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Nano 33 BLE Sense</a:t>
                      </a:r>
                      <a:endParaRPr sz="1000"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nRF52840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64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256kB RAM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IMU, Temp, Humidity, Gesture, Pressure, Proximity, Brightness, Color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SparkFun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Edge 2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ArtemisV1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48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384kB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Espressif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EYE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ESP32-D0WD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240 MHz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4MB flash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520kB RAM</a:t>
                      </a:r>
                      <a:endParaRPr sz="11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Camera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3C4043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WiFi, BLE</a:t>
                      </a:r>
                      <a:endParaRPr sz="1300">
                        <a:solidFill>
                          <a:srgbClr val="3C4043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398" name="Google Shape;3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89" y="1837311"/>
            <a:ext cx="529001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97" y="3288847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89" y="3901750"/>
            <a:ext cx="529000" cy="5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9" y="2541225"/>
            <a:ext cx="793049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0"/>
          <p:cNvSpPr/>
          <p:nvPr/>
        </p:nvSpPr>
        <p:spPr>
          <a:xfrm>
            <a:off x="2294675" y="1453725"/>
            <a:ext cx="4015500" cy="2991900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Systems</a:t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aphicFrame>
        <p:nvGraphicFramePr>
          <p:cNvPr id="408" name="Google Shape;408;p61"/>
          <p:cNvGraphicFramePr/>
          <p:nvPr/>
        </p:nvGraphicFramePr>
        <p:xfrm>
          <a:off x="855288" y="14460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{745174B1-A3B4-4684-965E-5543AFE7FAFD}</a:tableStyleId>
              </a:tblPr>
              <a:tblGrid>
                <a:gridCol w="1439375"/>
                <a:gridCol w="1529475"/>
                <a:gridCol w="1095975"/>
                <a:gridCol w="1369475"/>
                <a:gridCol w="1542850"/>
                <a:gridCol w="913475"/>
              </a:tblGrid>
              <a:tr h="391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Board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CU / ASIC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Clock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Memory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Sensors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 Medium"/>
                          <a:ea typeface="Google Sans Medium"/>
                          <a:cs typeface="Google Sans Medium"/>
                          <a:sym typeface="Google Sans Medium"/>
                        </a:rPr>
                        <a:t>Radio</a:t>
                      </a:r>
                      <a:endParaRPr sz="1300">
                        <a:solidFill>
                          <a:srgbClr val="FFFFFF"/>
                        </a:solidFill>
                        <a:latin typeface="Google Sans Medium"/>
                        <a:ea typeface="Google Sans Medium"/>
                        <a:cs typeface="Google Sans Medium"/>
                        <a:sym typeface="Google Sans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6368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Himax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WE-I Plus EVB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HX6537-A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 EM9D DSP</a:t>
                      </a:r>
                      <a:endParaRPr sz="10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400 MHz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flash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2MB RAM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None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Arduino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Nano 33 BLE Sense</a:t>
                      </a:r>
                      <a:endParaRPr sz="10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nRF52840</a:t>
                      </a:r>
                      <a:endParaRPr sz="11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64 MHz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256kB RAM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IMU, Temp, Humidity, Gesture, Pressure, Proximity, Brightness, Color</a:t>
                      </a:r>
                      <a:endParaRPr sz="11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rgbClr val="FFFFFF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SparkFun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Edge 2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ArtemisV1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48 MHz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1MB flash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384kB RAM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Accelerometer, Mic, Camera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BLE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53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Espressif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EYE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32-bit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ESP32-D0WD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240 MHz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4MB flash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520kB RAM</a:t>
                      </a:r>
                      <a:endParaRPr sz="11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Mic, Camera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Google Sans"/>
                          <a:ea typeface="Google Sans"/>
                          <a:cs typeface="Google Sans"/>
                          <a:sym typeface="Google Sans"/>
                        </a:rPr>
                        <a:t>WiFi, BLE</a:t>
                      </a:r>
                      <a:endParaRPr sz="1300">
                        <a:solidFill>
                          <a:schemeClr val="dk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409" name="Google Shape;40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89" y="1837311"/>
            <a:ext cx="529001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97" y="3288847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89" y="3901750"/>
            <a:ext cx="529000" cy="5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9" y="2541225"/>
            <a:ext cx="793049" cy="57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 rotWithShape="1">
          <a:blip r:embed="rId3">
            <a:alphaModFix/>
          </a:blip>
          <a:srcRect b="0" l="0" r="0" t="7851"/>
          <a:stretch/>
        </p:blipFill>
        <p:spPr>
          <a:xfrm>
            <a:off x="1144425" y="472738"/>
            <a:ext cx="6855149" cy="4198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 rotWithShape="1">
          <a:blip r:embed="rId3">
            <a:alphaModFix/>
          </a:blip>
          <a:srcRect b="3307" l="3288" r="0" t="7303"/>
          <a:stretch/>
        </p:blipFill>
        <p:spPr>
          <a:xfrm>
            <a:off x="1144425" y="472750"/>
            <a:ext cx="6855148" cy="419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 rotWithShape="1">
          <a:blip r:embed="rId3">
            <a:alphaModFix/>
          </a:blip>
          <a:srcRect b="15981" l="26839" r="11118" t="17177"/>
          <a:stretch/>
        </p:blipFill>
        <p:spPr>
          <a:xfrm>
            <a:off x="838875" y="1434475"/>
            <a:ext cx="3012225" cy="21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 rotWithShape="1">
          <a:blip r:embed="rId3">
            <a:alphaModFix/>
          </a:blip>
          <a:srcRect b="15981" l="26839" r="11118" t="17177"/>
          <a:stretch/>
        </p:blipFill>
        <p:spPr>
          <a:xfrm>
            <a:off x="838875" y="1434475"/>
            <a:ext cx="3012225" cy="21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1"/>
          <p:cNvPicPr preferRelativeResize="0"/>
          <p:nvPr/>
        </p:nvPicPr>
        <p:blipFill rotWithShape="1">
          <a:blip r:embed="rId4">
            <a:alphaModFix/>
          </a:blip>
          <a:srcRect b="8585" l="9376" r="2502" t="22119"/>
          <a:stretch/>
        </p:blipFill>
        <p:spPr>
          <a:xfrm>
            <a:off x="3851101" y="1436242"/>
            <a:ext cx="4913325" cy="257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 rotWithShape="1">
          <a:blip r:embed="rId3">
            <a:alphaModFix/>
          </a:blip>
          <a:srcRect b="16131" l="7707" r="5001" t="20432"/>
          <a:stretch/>
        </p:blipFill>
        <p:spPr>
          <a:xfrm>
            <a:off x="3851100" y="1586825"/>
            <a:ext cx="4465605" cy="21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2"/>
          <p:cNvPicPr preferRelativeResize="0"/>
          <p:nvPr/>
        </p:nvPicPr>
        <p:blipFill rotWithShape="1">
          <a:blip r:embed="rId4">
            <a:alphaModFix/>
          </a:blip>
          <a:srcRect b="15981" l="26839" r="11118" t="17177"/>
          <a:stretch/>
        </p:blipFill>
        <p:spPr>
          <a:xfrm>
            <a:off x="838875" y="1434475"/>
            <a:ext cx="3012225" cy="21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2"/>
          <p:cNvSpPr/>
          <p:nvPr/>
        </p:nvSpPr>
        <p:spPr>
          <a:xfrm>
            <a:off x="4918400" y="2167300"/>
            <a:ext cx="103800" cy="12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2"/>
          <p:cNvSpPr/>
          <p:nvPr/>
        </p:nvSpPr>
        <p:spPr>
          <a:xfrm>
            <a:off x="4252600" y="2666025"/>
            <a:ext cx="103800" cy="12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2"/>
          <p:cNvSpPr/>
          <p:nvPr/>
        </p:nvSpPr>
        <p:spPr>
          <a:xfrm>
            <a:off x="5496950" y="2666025"/>
            <a:ext cx="103800" cy="12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2"/>
          <p:cNvSpPr/>
          <p:nvPr/>
        </p:nvSpPr>
        <p:spPr>
          <a:xfrm>
            <a:off x="4831175" y="3204450"/>
            <a:ext cx="103800" cy="12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2"/>
          <p:cNvSpPr/>
          <p:nvPr/>
        </p:nvSpPr>
        <p:spPr>
          <a:xfrm>
            <a:off x="895325" y="3658925"/>
            <a:ext cx="1936800" cy="9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sense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(input)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7" name="Google Shape;207;p42"/>
          <p:cNvCxnSpPr>
            <a:stCxn id="206" idx="3"/>
            <a:endCxn id="203" idx="1"/>
          </p:cNvCxnSpPr>
          <p:nvPr/>
        </p:nvCxnSpPr>
        <p:spPr>
          <a:xfrm flipH="1" rot="10800000">
            <a:off x="2832125" y="2726525"/>
            <a:ext cx="1420500" cy="138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42"/>
          <p:cNvCxnSpPr>
            <a:stCxn id="206" idx="3"/>
            <a:endCxn id="205" idx="1"/>
          </p:cNvCxnSpPr>
          <p:nvPr/>
        </p:nvCxnSpPr>
        <p:spPr>
          <a:xfrm flipH="1" rot="10800000">
            <a:off x="2832125" y="3265025"/>
            <a:ext cx="1999200" cy="846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42"/>
          <p:cNvCxnSpPr>
            <a:stCxn id="206" idx="3"/>
            <a:endCxn id="202" idx="2"/>
          </p:cNvCxnSpPr>
          <p:nvPr/>
        </p:nvCxnSpPr>
        <p:spPr>
          <a:xfrm flipH="1" rot="10800000">
            <a:off x="2832125" y="2288525"/>
            <a:ext cx="2138100" cy="1822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42"/>
          <p:cNvCxnSpPr>
            <a:stCxn id="206" idx="3"/>
            <a:endCxn id="204" idx="1"/>
          </p:cNvCxnSpPr>
          <p:nvPr/>
        </p:nvCxnSpPr>
        <p:spPr>
          <a:xfrm flipH="1" rot="10800000">
            <a:off x="2832125" y="2726525"/>
            <a:ext cx="2664900" cy="138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3"/>
          <p:cNvPicPr preferRelativeResize="0"/>
          <p:nvPr/>
        </p:nvPicPr>
        <p:blipFill rotWithShape="1">
          <a:blip r:embed="rId3">
            <a:alphaModFix/>
          </a:blip>
          <a:srcRect b="16131" l="7706" r="51646" t="20432"/>
          <a:stretch/>
        </p:blipFill>
        <p:spPr>
          <a:xfrm>
            <a:off x="3851100" y="1586825"/>
            <a:ext cx="2079420" cy="21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3"/>
          <p:cNvPicPr preferRelativeResize="0"/>
          <p:nvPr/>
        </p:nvPicPr>
        <p:blipFill rotWithShape="1">
          <a:blip r:embed="rId4">
            <a:alphaModFix/>
          </a:blip>
          <a:srcRect b="15981" l="26839" r="11118" t="17177"/>
          <a:stretch/>
        </p:blipFill>
        <p:spPr>
          <a:xfrm>
            <a:off x="838875" y="1434475"/>
            <a:ext cx="3012225" cy="21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3"/>
          <p:cNvPicPr preferRelativeResize="0"/>
          <p:nvPr/>
        </p:nvPicPr>
        <p:blipFill rotWithShape="1">
          <a:blip r:embed="rId5">
            <a:alphaModFix/>
          </a:blip>
          <a:srcRect b="27222" l="51350" r="10063" t="21827"/>
          <a:stretch/>
        </p:blipFill>
        <p:spPr>
          <a:xfrm>
            <a:off x="6082925" y="1915900"/>
            <a:ext cx="2022600" cy="183437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3"/>
          <p:cNvSpPr/>
          <p:nvPr/>
        </p:nvSpPr>
        <p:spPr>
          <a:xfrm>
            <a:off x="4706875" y="2607875"/>
            <a:ext cx="484800" cy="3402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3"/>
          <p:cNvSpPr/>
          <p:nvPr/>
        </p:nvSpPr>
        <p:spPr>
          <a:xfrm>
            <a:off x="6956500" y="2623350"/>
            <a:ext cx="339900" cy="308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3"/>
          <p:cNvSpPr/>
          <p:nvPr/>
        </p:nvSpPr>
        <p:spPr>
          <a:xfrm>
            <a:off x="895325" y="3658925"/>
            <a:ext cx="1936800" cy="904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process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21" name="Google Shape;221;p43"/>
          <p:cNvCxnSpPr>
            <a:stCxn id="220" idx="3"/>
            <a:endCxn id="218" idx="1"/>
          </p:cNvCxnSpPr>
          <p:nvPr/>
        </p:nvCxnSpPr>
        <p:spPr>
          <a:xfrm flipH="1" rot="10800000">
            <a:off x="2832125" y="2778125"/>
            <a:ext cx="1874700" cy="13332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43"/>
          <p:cNvCxnSpPr>
            <a:stCxn id="220" idx="3"/>
            <a:endCxn id="219" idx="1"/>
          </p:cNvCxnSpPr>
          <p:nvPr/>
        </p:nvCxnSpPr>
        <p:spPr>
          <a:xfrm flipH="1" rot="10800000">
            <a:off x="2832125" y="2777525"/>
            <a:ext cx="4124400" cy="13338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4"/>
          <p:cNvPicPr preferRelativeResize="0"/>
          <p:nvPr/>
        </p:nvPicPr>
        <p:blipFill rotWithShape="1">
          <a:blip r:embed="rId3">
            <a:alphaModFix/>
          </a:blip>
          <a:srcRect b="8492" l="15943" r="9899" t="8492"/>
          <a:stretch/>
        </p:blipFill>
        <p:spPr>
          <a:xfrm>
            <a:off x="4321275" y="1147761"/>
            <a:ext cx="3816195" cy="284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4"/>
          <p:cNvPicPr preferRelativeResize="0"/>
          <p:nvPr/>
        </p:nvPicPr>
        <p:blipFill rotWithShape="1">
          <a:blip r:embed="rId4">
            <a:alphaModFix/>
          </a:blip>
          <a:srcRect b="15981" l="26839" r="11118" t="17177"/>
          <a:stretch/>
        </p:blipFill>
        <p:spPr>
          <a:xfrm>
            <a:off x="838875" y="1434475"/>
            <a:ext cx="3012225" cy="21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4"/>
          <p:cNvSpPr/>
          <p:nvPr/>
        </p:nvSpPr>
        <p:spPr>
          <a:xfrm>
            <a:off x="895325" y="3658925"/>
            <a:ext cx="1936800" cy="9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actuate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(output)</a:t>
            </a:r>
            <a:endParaRPr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30" name="Google Shape;230;p44"/>
          <p:cNvCxnSpPr>
            <a:stCxn id="229" idx="3"/>
            <a:endCxn id="231" idx="2"/>
          </p:cNvCxnSpPr>
          <p:nvPr/>
        </p:nvCxnSpPr>
        <p:spPr>
          <a:xfrm flipH="1" rot="10800000">
            <a:off x="2832125" y="2137025"/>
            <a:ext cx="2986800" cy="19743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1" name="Google Shape;231;p44"/>
          <p:cNvSpPr/>
          <p:nvPr/>
        </p:nvSpPr>
        <p:spPr>
          <a:xfrm>
            <a:off x="5818775" y="1813900"/>
            <a:ext cx="700500" cy="6465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