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Thin"/>
      <p:regular r:id="rId36"/>
      <p:bold r:id="rId37"/>
      <p:italic r:id="rId38"/>
      <p:boldItalic r:id="rId39"/>
    </p:embeddedFont>
    <p:embeddedFont>
      <p:font typeface="Roboto"/>
      <p:regular r:id="rId40"/>
      <p:bold r:id="rId41"/>
      <p:italic r:id="rId42"/>
      <p:boldItalic r:id="rId43"/>
    </p:embeddedFont>
    <p:embeddedFont>
      <p:font typeface="PT Serif"/>
      <p:regular r:id="rId44"/>
      <p:bold r:id="rId45"/>
      <p:italic r:id="rId46"/>
      <p:boldItalic r:id="rId47"/>
    </p:embeddedFont>
    <p:embeddedFont>
      <p:font typeface="Google Sans"/>
      <p:regular r:id="rId48"/>
      <p:bold r:id="rId49"/>
      <p:italic r:id="rId50"/>
      <p:boldItalic r:id="rId51"/>
    </p:embeddedFont>
    <p:embeddedFont>
      <p:font typeface="Google Sans Medium"/>
      <p:regular r:id="rId52"/>
      <p:bold r:id="rId53"/>
      <p:italic r:id="rId54"/>
      <p:boldItalic r:id="rId55"/>
    </p:embeddedFont>
    <p:embeddedFont>
      <p:font typeface="Lora"/>
      <p:regular r:id="rId56"/>
      <p:bold r:id="rId57"/>
      <p:italic r:id="rId58"/>
      <p:boldItalic r:id="rId59"/>
    </p:embeddedFont>
    <p:embeddedFont>
      <p:font typeface="Quicksand"/>
      <p:regular r:id="rId60"/>
      <p:bold r:id="rId61"/>
    </p:embeddedFont>
    <p:embeddedFont>
      <p:font typeface="Helvetica Neue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Vijay Janapa Reddi"/>
  <p:cmAuthor clrIdx="1" id="1" initials="" lastIdx="1" name="Dhilan Ramaprasad"/>
  <p:cmAuthor clrIdx="2" id="2" initials="" lastIdx="1" name="Nicholas Redl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0C1190-ED9F-45FE-A929-CA1895B7DBC5}">
  <a:tblStyle styleId="{8D0C1190-ED9F-45FE-A929-CA1895B7DB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PTSerif-regular.fntdata"/><Relationship Id="rId43" Type="http://schemas.openxmlformats.org/officeDocument/2006/relationships/font" Target="fonts/Roboto-boldItalic.fntdata"/><Relationship Id="rId46" Type="http://schemas.openxmlformats.org/officeDocument/2006/relationships/font" Target="fonts/PTSerif-italic.fntdata"/><Relationship Id="rId45" Type="http://schemas.openxmlformats.org/officeDocument/2006/relationships/font" Target="fonts/PTSerif-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GoogleSans-regular.fntdata"/><Relationship Id="rId47" Type="http://schemas.openxmlformats.org/officeDocument/2006/relationships/font" Target="fonts/PTSerif-boldItalic.fntdata"/><Relationship Id="rId49" Type="http://schemas.openxmlformats.org/officeDocument/2006/relationships/font" Target="fonts/Google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Thin-bold.fntdata"/><Relationship Id="rId36" Type="http://schemas.openxmlformats.org/officeDocument/2006/relationships/font" Target="fonts/RobotoThin-regular.fntdata"/><Relationship Id="rId39" Type="http://schemas.openxmlformats.org/officeDocument/2006/relationships/font" Target="fonts/RobotoThin-boldItalic.fntdata"/><Relationship Id="rId38" Type="http://schemas.openxmlformats.org/officeDocument/2006/relationships/font" Target="fonts/RobotoThin-italic.fntdata"/><Relationship Id="rId62" Type="http://schemas.openxmlformats.org/officeDocument/2006/relationships/font" Target="fonts/HelveticaNeueLight-regular.fntdata"/><Relationship Id="rId61" Type="http://schemas.openxmlformats.org/officeDocument/2006/relationships/font" Target="fonts/Quicksand-bold.fntdata"/><Relationship Id="rId20" Type="http://schemas.openxmlformats.org/officeDocument/2006/relationships/slide" Target="slides/slide14.xml"/><Relationship Id="rId64" Type="http://schemas.openxmlformats.org/officeDocument/2006/relationships/font" Target="fonts/HelveticaNeueLight-italic.fntdata"/><Relationship Id="rId63" Type="http://schemas.openxmlformats.org/officeDocument/2006/relationships/font" Target="fonts/HelveticaNeueLight-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HelveticaNeueLight-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Quicksand-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GoogleSans-boldItalic.fntdata"/><Relationship Id="rId50" Type="http://schemas.openxmlformats.org/officeDocument/2006/relationships/font" Target="fonts/GoogleSans-italic.fntdata"/><Relationship Id="rId53" Type="http://schemas.openxmlformats.org/officeDocument/2006/relationships/font" Target="fonts/GoogleSansMedium-bold.fntdata"/><Relationship Id="rId52" Type="http://schemas.openxmlformats.org/officeDocument/2006/relationships/font" Target="fonts/GoogleSansMedium-regular.fntdata"/><Relationship Id="rId11" Type="http://schemas.openxmlformats.org/officeDocument/2006/relationships/slide" Target="slides/slide5.xml"/><Relationship Id="rId55" Type="http://schemas.openxmlformats.org/officeDocument/2006/relationships/font" Target="fonts/GoogleSansMedium-boldItalic.fntdata"/><Relationship Id="rId10" Type="http://schemas.openxmlformats.org/officeDocument/2006/relationships/slide" Target="slides/slide4.xml"/><Relationship Id="rId54" Type="http://schemas.openxmlformats.org/officeDocument/2006/relationships/font" Target="fonts/GoogleSansMedium-italic.fntdata"/><Relationship Id="rId13" Type="http://schemas.openxmlformats.org/officeDocument/2006/relationships/slide" Target="slides/slide7.xml"/><Relationship Id="rId57" Type="http://schemas.openxmlformats.org/officeDocument/2006/relationships/font" Target="fonts/Lora-bold.fntdata"/><Relationship Id="rId12" Type="http://schemas.openxmlformats.org/officeDocument/2006/relationships/slide" Target="slides/slide6.xml"/><Relationship Id="rId56" Type="http://schemas.openxmlformats.org/officeDocument/2006/relationships/font" Target="fonts/Lora-regular.fntdata"/><Relationship Id="rId15" Type="http://schemas.openxmlformats.org/officeDocument/2006/relationships/slide" Target="slides/slide9.xml"/><Relationship Id="rId59" Type="http://schemas.openxmlformats.org/officeDocument/2006/relationships/font" Target="fonts/Lora-boldItalic.fntdata"/><Relationship Id="rId14" Type="http://schemas.openxmlformats.org/officeDocument/2006/relationships/slide" Target="slides/slide8.xml"/><Relationship Id="rId58" Type="http://schemas.openxmlformats.org/officeDocument/2006/relationships/font" Target="fonts/Lora-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22T22:56:10.574">
    <p:pos x="6000" y="0"/>
    <p:text>sprinkling of allt eh embedded system boards we had previously tlakeda bout.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1-01-25T15:13:43.901">
    <p:pos x="1352" y="2297"/>
    <p:text>@nicholas_redler@g.harvard.edu I hand drew this, but it's based on theirs...VJ is explicitly discussing this framework (converter) on the next slide.  How should we handle it? https://www.st.com/content/st_com/en/products/development-tools/software-development-tools/stm32-software-development-tools/stm32-configurators-and-code-generators/stm32cubemx.html
_Reassigned to Nicholas Redler_</p:text>
  </p:cm>
  <p:cm authorId="2" idx="1" dt="2021-01-25T15:13:43.901">
    <p:pos x="1352" y="2297"/>
    <p:text>Hi Dhilan, Can you point me to the script for these? As long as Vijay is mentioning them by name, and we're limiting duration onscreen to that introduction, we can approve these as "Fair Use- Identification".</p:text>
  </p:cm>
  <p:cm authorId="0" idx="2" dt="2021-01-22T22:54:12.425">
    <p:pos x="6000" y="0"/>
    <p:text>Please find the logos and put them on the left. On the right side, we want a sprinkling of the different boards from the previous slides on embedded systems.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1-23T18:02:09.067">
    <p:pos x="6000" y="0"/>
    <p:text>@dhilanramaprasad@college.harvard.edu ok to have these slides as bullets but wiht some emphasis on words that I've bolded. If you can think of some other way of capturing the questions then that's great. wish we could avoid the load of text.
_Assigned to Dhilan Ramaprasad_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pache/tvm" TargetMode="External"/><Relationship Id="rId3" Type="http://schemas.openxmlformats.org/officeDocument/2006/relationships/hyperlink" Target="https://github.com/pytorch/glow" TargetMode="External"/><Relationship Id="rId4" Type="http://schemas.openxmlformats.org/officeDocument/2006/relationships/hyperlink" Target="https://www.st.com/content/st_com/en/products/development-tools/software-development-tools/stm32-software-development-tools/stm32-configurators-and-code-generators/stm32cubemx.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Pytorch_logo.png" TargetMode="External"/><Relationship Id="rId3" Type="http://schemas.openxmlformats.org/officeDocument/2006/relationships/hyperlink" Target="https://commons.wikimedia.org/wiki/File:Scikit_learn_logo_small.svg" TargetMode="External"/><Relationship Id="rId4" Type="http://schemas.openxmlformats.org/officeDocument/2006/relationships/hyperlink" Target="https://commons.wikimedia.org/wiki/File:Theano_logo.svg" TargetMode="External"/><Relationship Id="rId5" Type="http://schemas.openxmlformats.org/officeDocument/2006/relationships/hyperlink" Target="https://en.wikipedia.org/wiki/File:Torch_2014_logo.p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user.com/new/stmicroelectronics/stm-sensortile-sensor-node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Windows_logo_-_2012_derivative.svg" TargetMode="External"/><Relationship Id="rId3" Type="http://schemas.openxmlformats.org/officeDocument/2006/relationships/hyperlink" Target="https://wiki.videolan.org/File:MacOS_logo.png/" TargetMode="External"/><Relationship Id="rId4" Type="http://schemas.openxmlformats.org/officeDocument/2006/relationships/hyperlink" Target="https://commons.wikimedia.org/wiki/File:Tux.svg" TargetMode="External"/><Relationship Id="rId5" Type="http://schemas.openxmlformats.org/officeDocument/2006/relationships/hyperlink" Target="https://commons.wikimedia.org/wiki/File:IOS-Emblem.jpg" TargetMode="External"/><Relationship Id="rId6" Type="http://schemas.openxmlformats.org/officeDocument/2006/relationships/hyperlink" Target="https://commons.wikimedia.org/wiki/File:Android_robot.sv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4db9f9f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4db9f9f7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Embedded ML software</a:t>
            </a:r>
            <a:endParaRPr/>
          </a:p>
          <a:p>
            <a:pPr indent="0" lvl="0" marL="0" rtl="0" algn="l">
              <a:spcBef>
                <a:spcPts val="0"/>
              </a:spcBef>
              <a:spcAft>
                <a:spcPts val="0"/>
              </a:spcAft>
              <a:buClr>
                <a:schemeClr val="dk1"/>
              </a:buClr>
              <a:buSzPts val="1100"/>
              <a:buFont typeface="Arial"/>
              <a:buNone/>
            </a:pPr>
            <a:r>
              <a:rPr lang="en"/>
              <a:t>	- What is the normal software</a:t>
            </a:r>
            <a:endParaRPr/>
          </a:p>
          <a:p>
            <a:pPr indent="0" lvl="0" marL="0" rtl="0" algn="l">
              <a:spcBef>
                <a:spcPts val="0"/>
              </a:spcBef>
              <a:spcAft>
                <a:spcPts val="0"/>
              </a:spcAft>
              <a:buClr>
                <a:schemeClr val="dk1"/>
              </a:buClr>
              <a:buSzPts val="1100"/>
              <a:buFont typeface="Arial"/>
              <a:buNone/>
            </a:pPr>
            <a:r>
              <a:rPr lang="en"/>
              <a:t>	- Why that doesn't work on embedded HW</a:t>
            </a:r>
            <a:endParaRPr/>
          </a:p>
          <a:p>
            <a:pPr indent="0" lvl="0" marL="0" rtl="0" algn="l">
              <a:spcBef>
                <a:spcPts val="0"/>
              </a:spcBef>
              <a:spcAft>
                <a:spcPts val="0"/>
              </a:spcAft>
              <a:buClr>
                <a:schemeClr val="dk1"/>
              </a:buClr>
              <a:buSzPts val="1100"/>
              <a:buFont typeface="Arial"/>
              <a:buNone/>
            </a:pPr>
            <a:r>
              <a:rPr lang="en"/>
              <a:t>	- What does ML software look like on embedded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41ea8ccd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b41ea8ccd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658d525ae_0_2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658d525ae_0_2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87bd335f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87bd335f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41ea8ccd2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41ea8ccd2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 would say as of today (whenever you record it), this is what the high-level differences are. For example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*How many ops --&gt; 50 (but that could be because of eng resources)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*Delegation to accelerators --&gt; Its no because microcontroller don't have accelerators yet. If we have microNPU, I don't see why the accelerator driver code can't be integrated within TFLite Micro.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bb40b418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bb40b418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 would say as of today (whenever you record it), this is what the high-level differences are. For example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*How many ops --&gt; 50 (but that could be because of eng resources)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*Delegation to accelerators --&gt; Its no because microcontroller don't have accelerators yet. If we have microNPU, I don't see why the accelerator driver code can't be integrated within TFLite Micro.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b40b418f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b40b418f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 would say as of today (whenever you record it), this is what the high-level differences are. For example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*How many ops --&gt; 50 (but that could be because of eng resources)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*Delegation to accelerators --&gt; Its no because microcontroller don't have accelerators yet. If we have microNPU, I don't see why the accelerator driver code can't be integrated within TFLite Micro.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b87bd335f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b87bd335f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https://github.com/apache/tvm</a:t>
            </a:r>
            <a:r>
              <a:rPr lang="en" sz="1800">
                <a:solidFill>
                  <a:srgbClr val="5F6368"/>
                </a:solidFill>
                <a:latin typeface="Google Sans"/>
                <a:ea typeface="Google Sans"/>
                <a:cs typeface="Google Sans"/>
                <a:sym typeface="Google Sans"/>
              </a:rPr>
              <a:t> (TVM logo Apache 2 license)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3"/>
              </a:rPr>
              <a:t>https://github.com/pytorch/glow</a:t>
            </a:r>
            <a:r>
              <a:rPr lang="en" sz="1800">
                <a:solidFill>
                  <a:srgbClr val="5F6368"/>
                </a:solidFill>
                <a:latin typeface="Google Sans"/>
                <a:ea typeface="Google Sans"/>
                <a:cs typeface="Google Sans"/>
                <a:sym typeface="Google Sans"/>
              </a:rPr>
              <a:t> (Glow logo Apache 2)</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Hand-drew STM logo, but it’s based on theirs. (</a:t>
            </a:r>
            <a:r>
              <a:rPr lang="en" sz="1800" u="sng">
                <a:solidFill>
                  <a:schemeClr val="hlink"/>
                </a:solidFill>
                <a:latin typeface="Google Sans"/>
                <a:ea typeface="Google Sans"/>
                <a:cs typeface="Google Sans"/>
                <a:sym typeface="Google Sans"/>
                <a:hlinkClick r:id="rId4"/>
              </a:rPr>
              <a:t>https://www.st.com/content/st_com/en/products/development-tools/software-development-tools/stm32-software-development-tools/stm32-configurators-and-code-generators/stm32cubemx.html</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b8aa55db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b8aa55db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bb40b418f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bb40b418f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b40b418f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bb40b418f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41ea8cc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41ea8cc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rgbClr val="3C4043"/>
              </a:buClr>
              <a:buSzPts val="1100"/>
              <a:buFont typeface="Arial"/>
              <a:buNone/>
            </a:pPr>
            <a:r>
              <a:rPr lang="en" sz="1800">
                <a:solidFill>
                  <a:srgbClr val="5F6368"/>
                </a:solidFill>
                <a:latin typeface="Google Sans"/>
                <a:ea typeface="Google Sans"/>
                <a:cs typeface="Google Sans"/>
                <a:sym typeface="Google Sans"/>
              </a:rPr>
              <a:t>TensorFlow, PyTorch, and other training frameworks need resources and dependencies to run, and these don’t exist on embedded systems.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rgbClr val="3C4043"/>
              </a:buClr>
              <a:buSzPts val="1100"/>
              <a:buFont typeface="Arial"/>
              <a:buNone/>
            </a:pPr>
            <a:r>
              <a:rPr lang="en" sz="1800">
                <a:solidFill>
                  <a:srgbClr val="5F6368"/>
                </a:solidFill>
                <a:latin typeface="Google Sans"/>
                <a:ea typeface="Google Sans"/>
                <a:cs typeface="Google Sans"/>
                <a:sym typeface="Google Sans"/>
              </a:rPr>
              <a:t>For example, they compile to many megabytes of code, and embedded devices often only have a few hundred kilobytes available.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rgbClr val="3C4043"/>
              </a:buClr>
              <a:buSzPts val="1100"/>
              <a:buFont typeface="Arial"/>
              <a:buNone/>
            </a:pPr>
            <a:r>
              <a:rPr lang="en" sz="1800">
                <a:solidFill>
                  <a:srgbClr val="5F6368"/>
                </a:solidFill>
                <a:latin typeface="Google Sans"/>
                <a:ea typeface="Google Sans"/>
                <a:cs typeface="Google Sans"/>
                <a:sym typeface="Google Sans"/>
              </a:rPr>
              <a:t>Our requirements are different too:</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Inference-only</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No Python needed</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Quantization is very important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u="sng">
                <a:solidFill>
                  <a:schemeClr val="hlink"/>
                </a:solidFill>
                <a:latin typeface="Google Sans"/>
                <a:ea typeface="Google Sans"/>
                <a:cs typeface="Google Sans"/>
                <a:sym typeface="Google Sans"/>
                <a:hlinkClick r:id="rId2"/>
              </a:rPr>
              <a:t>https://commons.wikimedia.org/wiki/File:Pytorch_logo.png</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u="sng">
                <a:solidFill>
                  <a:schemeClr val="hlink"/>
                </a:solidFill>
                <a:latin typeface="Google Sans"/>
                <a:ea typeface="Google Sans"/>
                <a:cs typeface="Google Sans"/>
                <a:sym typeface="Google Sans"/>
                <a:hlinkClick r:id="rId3"/>
              </a:rPr>
              <a:t>https://commons.wikimedia.org/wiki/File:Scikit_learn_logo_small.svg</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u="sng">
                <a:solidFill>
                  <a:schemeClr val="hlink"/>
                </a:solidFill>
                <a:latin typeface="Google Sans"/>
                <a:ea typeface="Google Sans"/>
                <a:cs typeface="Google Sans"/>
                <a:sym typeface="Google Sans"/>
                <a:hlinkClick r:id="rId4"/>
              </a:rPr>
              <a:t>https://commons.wikimedia.org/wiki/File:Theano_logo.svg</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u="sng">
                <a:solidFill>
                  <a:schemeClr val="hlink"/>
                </a:solidFill>
                <a:latin typeface="Google Sans"/>
                <a:ea typeface="Google Sans"/>
                <a:cs typeface="Google Sans"/>
                <a:sym typeface="Google Sans"/>
                <a:hlinkClick r:id="rId5"/>
              </a:rPr>
              <a:t>https://en.wikipedia.org/wiki/File:Torch_2014_logo.png</a:t>
            </a:r>
            <a:r>
              <a:rPr lang="en" sz="1800">
                <a:solidFill>
                  <a:srgbClr val="5F6368"/>
                </a:solidFill>
                <a:latin typeface="Google Sans"/>
                <a:ea typeface="Google Sans"/>
                <a:cs typeface="Google Sans"/>
                <a:sym typeface="Google Sans"/>
              </a:rPr>
              <a:t> (FAIR USE  ID)</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Clr>
                <a:srgbClr val="3C4043"/>
              </a:buClr>
              <a:buSzPts val="1100"/>
              <a:buFont typeface="Arial"/>
              <a:buNone/>
            </a:pPr>
            <a:r>
              <a:t/>
            </a:r>
            <a:endParaRPr>
              <a:solidFill>
                <a:srgbClr val="3C4043"/>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bb40b418f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bb40b418f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bb40b418f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bb40b418f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bb40b418f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bb40b418f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bb40b418f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bb40b418f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optimized for embedded devices’ </a:t>
            </a:r>
            <a:r>
              <a:rPr b="1" lang="en" sz="1800">
                <a:solidFill>
                  <a:srgbClr val="5F6368"/>
                </a:solidFill>
                <a:latin typeface="Google Sans"/>
                <a:ea typeface="Google Sans"/>
                <a:cs typeface="Google Sans"/>
                <a:sym typeface="Google Sans"/>
              </a:rPr>
              <a:t>resource constraints</a:t>
            </a:r>
            <a:r>
              <a:rPr lang="en" sz="1800">
                <a:solidFill>
                  <a:srgbClr val="5F6368"/>
                </a:solidFill>
                <a:latin typeface="Google Sans"/>
                <a:ea typeface="Google Sans"/>
                <a:cs typeface="Google Sans"/>
                <a:sym typeface="Google Sans"/>
              </a:rPr>
              <a:t> (memory, compute)</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import models from a separate training </a:t>
            </a:r>
            <a:r>
              <a:rPr b="1" lang="en" sz="1800">
                <a:solidFill>
                  <a:srgbClr val="5F6368"/>
                </a:solidFill>
                <a:latin typeface="Google Sans"/>
                <a:ea typeface="Google Sans"/>
                <a:cs typeface="Google Sans"/>
                <a:sym typeface="Google Sans"/>
              </a:rPr>
              <a:t>framework</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All use </a:t>
            </a:r>
            <a:r>
              <a:rPr b="1" lang="en" sz="1800">
                <a:solidFill>
                  <a:srgbClr val="5F6368"/>
                </a:solidFill>
                <a:latin typeface="Google Sans"/>
                <a:ea typeface="Google Sans"/>
                <a:cs typeface="Google Sans"/>
                <a:sym typeface="Google Sans"/>
              </a:rPr>
              <a:t>C or C++ code</a:t>
            </a:r>
            <a:r>
              <a:rPr lang="en" sz="1800">
                <a:solidFill>
                  <a:srgbClr val="5F6368"/>
                </a:solidFill>
                <a:latin typeface="Google Sans"/>
                <a:ea typeface="Google Sans"/>
                <a:cs typeface="Google Sans"/>
                <a:sym typeface="Google Sans"/>
              </a:rPr>
              <a:t>.</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u="sng">
                <a:solidFill>
                  <a:schemeClr val="hlink"/>
                </a:solidFill>
                <a:latin typeface="Google Sans"/>
                <a:ea typeface="Google Sans"/>
                <a:cs typeface="Google Sans"/>
                <a:sym typeface="Google Sans"/>
                <a:hlinkClick r:id="rId2"/>
              </a:rPr>
              <a:t>https://www.mouser.com/new/stmicroelectronics/stm-sensortile-sensor-nodes/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b8aa55dbd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b8aa55dbd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Some generate code to run a model, others use a data-driven approach with an interpreter.</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They rely on different training frameworks and interchange formats to load models.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Most are only optimized for particular platforms.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Their memory, binary size, and resource requirements vary a lot.</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b8aa55dbd3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b8aa55dbd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Some generate code to run a model, others use a data-driven approach with an interpreter.</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They rely on different training frameworks and interchange formats to load models.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Most are only optimized for particular platforms.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Their memory, binary size, and resource requirements vary a lot.</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bb40b418f7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bb40b418f7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Some generate code to run a model, others use a data-driven approach with an interpreter.</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They rely on different training frameworks and interchange formats to load models.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Most are only optimized for particular platforms.</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Clr>
                <a:schemeClr val="dk1"/>
              </a:buClr>
              <a:buSzPts val="1100"/>
              <a:buFont typeface="Arial"/>
              <a:buNone/>
            </a:pPr>
            <a:r>
              <a:rPr lang="en" sz="1800">
                <a:solidFill>
                  <a:srgbClr val="5F6368"/>
                </a:solidFill>
                <a:latin typeface="Google Sans"/>
                <a:ea typeface="Google Sans"/>
                <a:cs typeface="Google Sans"/>
                <a:sym typeface="Google Sans"/>
              </a:rPr>
              <a:t>Their memory, binary size, and resource requirements vary a lot.</a:t>
            </a:r>
            <a:endParaRPr sz="1800">
              <a:solidFill>
                <a:srgbClr val="5F6368"/>
              </a:solidFill>
              <a:latin typeface="Google Sans"/>
              <a:ea typeface="Google Sans"/>
              <a:cs typeface="Google Sans"/>
              <a:sym typeface="Google Sans"/>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b87bd335f9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b87bd335f9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b87b261d70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b87b261d70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bb40b418f7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bb40b418f7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41ea8ccd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41ea8ccd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87bd335f9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87bd335f9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https://commons.wikimedia.org/wiki/File:Windows_logo_-_2012_derivative.svg</a:t>
            </a:r>
            <a:r>
              <a:rPr lang="en"/>
              <a:t> (public domain)</a:t>
            </a:r>
            <a:endParaRPr/>
          </a:p>
          <a:p>
            <a:pPr indent="0" lvl="0" marL="0" rtl="0" algn="l">
              <a:spcBef>
                <a:spcPts val="0"/>
              </a:spcBef>
              <a:spcAft>
                <a:spcPts val="0"/>
              </a:spcAft>
              <a:buNone/>
            </a:pPr>
            <a:r>
              <a:rPr lang="en" u="sng">
                <a:solidFill>
                  <a:schemeClr val="hlink"/>
                </a:solidFill>
                <a:hlinkClick r:id="rId3"/>
              </a:rPr>
              <a:t>https://wiki.videolan.org/File:MacOS_logo.png/</a:t>
            </a:r>
            <a:r>
              <a:rPr lang="en"/>
              <a:t> (public domain)</a:t>
            </a:r>
            <a:endParaRPr/>
          </a:p>
          <a:p>
            <a:pPr indent="0" lvl="0" marL="0" rtl="0" algn="l">
              <a:spcBef>
                <a:spcPts val="0"/>
              </a:spcBef>
              <a:spcAft>
                <a:spcPts val="0"/>
              </a:spcAft>
              <a:buNone/>
            </a:pPr>
            <a:r>
              <a:rPr lang="en" u="sng">
                <a:solidFill>
                  <a:schemeClr val="hlink"/>
                </a:solidFill>
                <a:hlinkClick r:id="rId4"/>
              </a:rPr>
              <a:t>https://commons.wikimedia.org/wiki/File:Tux.svg</a:t>
            </a:r>
            <a:r>
              <a:rPr lang="en"/>
              <a:t> (permitted use w/ attribution)</a:t>
            </a:r>
            <a:endParaRPr/>
          </a:p>
          <a:p>
            <a:pPr indent="0" lvl="0" marL="0" rtl="0" algn="l">
              <a:spcBef>
                <a:spcPts val="0"/>
              </a:spcBef>
              <a:spcAft>
                <a:spcPts val="0"/>
              </a:spcAft>
              <a:buNone/>
            </a:pPr>
            <a:r>
              <a:rPr lang="en" u="sng">
                <a:solidFill>
                  <a:schemeClr val="hlink"/>
                </a:solidFill>
                <a:hlinkClick r:id="rId5"/>
              </a:rPr>
              <a:t>https://commons.wikimedia.org/wiki/File:IOS-Emblem.jpg</a:t>
            </a:r>
            <a:endParaRPr/>
          </a:p>
          <a:p>
            <a:pPr indent="0" lvl="0" marL="0" rtl="0" algn="l">
              <a:spcBef>
                <a:spcPts val="0"/>
              </a:spcBef>
              <a:spcAft>
                <a:spcPts val="0"/>
              </a:spcAft>
              <a:buNone/>
            </a:pPr>
            <a:r>
              <a:rPr lang="en" u="sng">
                <a:solidFill>
                  <a:schemeClr val="hlink"/>
                </a:solidFill>
                <a:hlinkClick r:id="rId6"/>
              </a:rPr>
              <a:t>https://commons.wikimedia.org/wiki/File:Android_robot.svg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87bd335f9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87bd335f9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them of stuff about the OS: </a:t>
            </a:r>
            <a:r>
              <a:rPr lang="en"/>
              <a:t>https://www.cs.uic.edu/~jbell/CourseNotes/OperatingSystems/9_VirtualMemory.html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41ea8ccd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41ea8ccd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them of stuff about the OS: https://www.cs.uic.edu/~jbell/CourseNotes/OperatingSystems/9_VirtualMemory.html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87bd335f9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87bd335f9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41ea8ccd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b41ea8ccd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41ea8ccd2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41ea8ccd2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rimson">
  <p:cSld name="CUSTOM">
    <p:bg>
      <p:bgPr>
        <a:solidFill>
          <a:srgbClr val="A51C30"/>
        </a:solidFill>
      </p:bgPr>
    </p:bg>
    <p:spTree>
      <p:nvGrpSpPr>
        <p:cNvPr id="8" name="Shape 8"/>
        <p:cNvGrpSpPr/>
        <p:nvPr/>
      </p:nvGrpSpPr>
      <p:grpSpPr>
        <a:xfrm>
          <a:off x="0" y="0"/>
          <a:ext cx="0" cy="0"/>
          <a:chOff x="0" y="0"/>
          <a:chExt cx="0" cy="0"/>
        </a:xfrm>
      </p:grpSpPr>
      <p:sp>
        <p:nvSpPr>
          <p:cNvPr id="9" name="Google Shape;9;p2"/>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0" name="Google Shape;10;p2"/>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1" name="Google Shape;11;p2"/>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Orange">
  <p:cSld name="TITLE_2_3_1_1">
    <p:spTree>
      <p:nvGrpSpPr>
        <p:cNvPr id="48" name="Shape 48"/>
        <p:cNvGrpSpPr/>
        <p:nvPr/>
      </p:nvGrpSpPr>
      <p:grpSpPr>
        <a:xfrm>
          <a:off x="0" y="0"/>
          <a:ext cx="0" cy="0"/>
          <a:chOff x="0" y="0"/>
          <a:chExt cx="0" cy="0"/>
        </a:xfrm>
      </p:grpSpPr>
      <p:sp>
        <p:nvSpPr>
          <p:cNvPr id="49" name="Google Shape;49;p11"/>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50" name="Google Shape;50;p1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1" name="Google Shape;51;p11"/>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2" name="Google Shape;52;p11"/>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53" name="Google Shape;53;p11"/>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p:cSld name="Blank_4">
    <p:spTree>
      <p:nvGrpSpPr>
        <p:cNvPr id="55" name="Shape 55"/>
        <p:cNvGrpSpPr/>
        <p:nvPr/>
      </p:nvGrpSpPr>
      <p:grpSpPr>
        <a:xfrm>
          <a:off x="0" y="0"/>
          <a:ext cx="0" cy="0"/>
          <a:chOff x="0" y="0"/>
          <a:chExt cx="0" cy="0"/>
        </a:xfrm>
      </p:grpSpPr>
      <p:sp>
        <p:nvSpPr>
          <p:cNvPr id="56" name="Google Shape;56;p13"/>
          <p:cNvSpPr txBox="1"/>
          <p:nvPr/>
        </p:nvSpPr>
        <p:spPr>
          <a:xfrm>
            <a:off x="6627000" y="3606900"/>
            <a:ext cx="2517000" cy="1536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Google Sans"/>
                <a:ea typeface="Google Sans"/>
                <a:cs typeface="Google Sans"/>
                <a:sym typeface="Google Sans"/>
              </a:rPr>
              <a:t>Leave space for headshot</a:t>
            </a:r>
            <a:endParaRPr b="1" sz="1700">
              <a:solidFill>
                <a:srgbClr val="FFFFFF"/>
              </a:solidFill>
              <a:latin typeface="Google Sans"/>
              <a:ea typeface="Google Sans"/>
              <a:cs typeface="Google Sans"/>
              <a:sym typeface="Google Sans"/>
            </a:endParaRPr>
          </a:p>
        </p:txBody>
      </p:sp>
      <p:sp>
        <p:nvSpPr>
          <p:cNvPr id="57" name="Google Shape;57;p13"/>
          <p:cNvSpPr/>
          <p:nvPr/>
        </p:nvSpPr>
        <p:spPr>
          <a:xfrm>
            <a:off x="-18050" y="0"/>
            <a:ext cx="91620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3000"/>
              <a:t>Fullscreen</a:t>
            </a:r>
            <a:endParaRPr b="1" sz="3000"/>
          </a:p>
          <a:p>
            <a:pPr indent="0" lvl="0" marL="0" marR="0" rtl="0" algn="ctr">
              <a:lnSpc>
                <a:spcPct val="100000"/>
              </a:lnSpc>
              <a:spcBef>
                <a:spcPts val="0"/>
              </a:spcBef>
              <a:spcAft>
                <a:spcPts val="0"/>
              </a:spcAft>
              <a:buClr>
                <a:srgbClr val="000000"/>
              </a:buClr>
              <a:buSzPts val="1400"/>
              <a:buFont typeface="Arial"/>
              <a:buNone/>
            </a:pPr>
            <a:r>
              <a:rPr b="1" lang="en" sz="3000"/>
              <a:t>Show Presenter</a:t>
            </a:r>
            <a:endParaRPr b="1" i="0" sz="3000" u="none" cap="none" strike="noStrik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p:cSld name="TITLE_2_2_1">
    <p:bg>
      <p:bgPr>
        <a:solidFill>
          <a:srgbClr val="F1F3F4"/>
        </a:solidFill>
      </p:bgPr>
    </p:bg>
    <p:spTree>
      <p:nvGrpSpPr>
        <p:cNvPr id="58" name="Shape 58"/>
        <p:cNvGrpSpPr/>
        <p:nvPr/>
      </p:nvGrpSpPr>
      <p:grpSpPr>
        <a:xfrm>
          <a:off x="0" y="0"/>
          <a:ext cx="0" cy="0"/>
          <a:chOff x="0" y="0"/>
          <a:chExt cx="0" cy="0"/>
        </a:xfrm>
      </p:grpSpPr>
      <p:sp>
        <p:nvSpPr>
          <p:cNvPr id="59" name="Google Shape;59;p14"/>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1" name="Google Shape;61;p14"/>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1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3" name="Google Shape;63;p14"/>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Flip">
  <p:cSld name="TITLE_2_2_1_2">
    <p:bg>
      <p:bgPr>
        <a:solidFill>
          <a:srgbClr val="F1F3F4"/>
        </a:solidFill>
      </p:bgPr>
    </p:bg>
    <p:spTree>
      <p:nvGrpSpPr>
        <p:cNvPr id="64" name="Shape 64"/>
        <p:cNvGrpSpPr/>
        <p:nvPr/>
      </p:nvGrpSpPr>
      <p:grpSpPr>
        <a:xfrm>
          <a:off x="0" y="0"/>
          <a:ext cx="0" cy="0"/>
          <a:chOff x="0" y="0"/>
          <a:chExt cx="0" cy="0"/>
        </a:xfrm>
      </p:grpSpPr>
      <p:sp>
        <p:nvSpPr>
          <p:cNvPr id="65" name="Google Shape;65;p15"/>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7" name="Google Shape;67;p15"/>
          <p:cNvSpPr txBox="1"/>
          <p:nvPr>
            <p:ph type="title"/>
          </p:nvPr>
        </p:nvSpPr>
        <p:spPr>
          <a:xfrm>
            <a:off x="49927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8" name="Google Shape;68;p15"/>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p:cSld name="TITLE_2_2_1_1">
    <p:bg>
      <p:bgPr>
        <a:solidFill>
          <a:srgbClr val="F1F3F4"/>
        </a:solidFill>
      </p:bgPr>
    </p:bg>
    <p:spTree>
      <p:nvGrpSpPr>
        <p:cNvPr id="69" name="Shape 69"/>
        <p:cNvGrpSpPr/>
        <p:nvPr/>
      </p:nvGrpSpPr>
      <p:grpSpPr>
        <a:xfrm>
          <a:off x="0" y="0"/>
          <a:ext cx="0" cy="0"/>
          <a:chOff x="0" y="0"/>
          <a:chExt cx="0" cy="0"/>
        </a:xfrm>
      </p:grpSpPr>
      <p:sp>
        <p:nvSpPr>
          <p:cNvPr id="70" name="Google Shape;70;p16"/>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2" name="Google Shape;72;p16"/>
          <p:cNvSpPr txBox="1"/>
          <p:nvPr>
            <p:ph type="title"/>
          </p:nvPr>
        </p:nvSpPr>
        <p:spPr>
          <a:xfrm>
            <a:off x="3445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3" name="Google Shape;73;p16"/>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74" name="Google Shape;74;p16"/>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Flip">
  <p:cSld name="TITLE_2_2_1_1_1">
    <p:bg>
      <p:bgPr>
        <a:solidFill>
          <a:srgbClr val="F1F3F4"/>
        </a:solidFill>
      </p:bgPr>
    </p:bg>
    <p:spTree>
      <p:nvGrpSpPr>
        <p:cNvPr id="75" name="Shape 75"/>
        <p:cNvGrpSpPr/>
        <p:nvPr/>
      </p:nvGrpSpPr>
      <p:grpSpPr>
        <a:xfrm>
          <a:off x="0" y="0"/>
          <a:ext cx="0" cy="0"/>
          <a:chOff x="0" y="0"/>
          <a:chExt cx="0" cy="0"/>
        </a:xfrm>
      </p:grpSpPr>
      <p:sp>
        <p:nvSpPr>
          <p:cNvPr id="76" name="Google Shape;76;p17"/>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7"/>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8" name="Google Shape;78;p17"/>
          <p:cNvSpPr txBox="1"/>
          <p:nvPr>
            <p:ph type="title"/>
          </p:nvPr>
        </p:nvSpPr>
        <p:spPr>
          <a:xfrm>
            <a:off x="49927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9" name="Google Shape;79;p1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Blank">
  <p:cSld name="Blank_3">
    <p:bg>
      <p:bgPr>
        <a:solidFill>
          <a:srgbClr val="F1F3F4"/>
        </a:solidFill>
      </p:bgPr>
    </p:bg>
    <p:spTree>
      <p:nvGrpSpPr>
        <p:cNvPr id="80" name="Shape 80"/>
        <p:cNvGrpSpPr/>
        <p:nvPr/>
      </p:nvGrpSpPr>
      <p:grpSpPr>
        <a:xfrm>
          <a:off x="0" y="0"/>
          <a:ext cx="0" cy="0"/>
          <a:chOff x="0" y="0"/>
          <a:chExt cx="0" cy="0"/>
        </a:xfrm>
      </p:grpSpPr>
      <p:sp>
        <p:nvSpPr>
          <p:cNvPr id="81" name="Google Shape;81;p18"/>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82" name="Shape 82"/>
        <p:cNvGrpSpPr/>
        <p:nvPr/>
      </p:nvGrpSpPr>
      <p:grpSpPr>
        <a:xfrm>
          <a:off x="0" y="0"/>
          <a:ext cx="0" cy="0"/>
          <a:chOff x="0" y="0"/>
          <a:chExt cx="0" cy="0"/>
        </a:xfrm>
      </p:grpSpPr>
      <p:sp>
        <p:nvSpPr>
          <p:cNvPr id="83" name="Google Shape;83;p19"/>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86" name="Google Shape;86;p19"/>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Orange">
  <p:cSld name="CUSTOM_2_1_1_1">
    <p:bg>
      <p:bgPr>
        <a:solidFill>
          <a:srgbClr val="FFFFFF"/>
        </a:solidFill>
      </p:bgPr>
    </p:bg>
    <p:spTree>
      <p:nvGrpSpPr>
        <p:cNvPr id="87" name="Shape 87"/>
        <p:cNvGrpSpPr/>
        <p:nvPr/>
      </p:nvGrpSpPr>
      <p:grpSpPr>
        <a:xfrm>
          <a:off x="0" y="0"/>
          <a:ext cx="0" cy="0"/>
          <a:chOff x="0" y="0"/>
          <a:chExt cx="0" cy="0"/>
        </a:xfrm>
      </p:grpSpPr>
      <p:sp>
        <p:nvSpPr>
          <p:cNvPr id="88" name="Google Shape;88;p20"/>
          <p:cNvSpPr txBox="1"/>
          <p:nvPr>
            <p:ph idx="1"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
        <p:nvSpPr>
          <p:cNvPr id="89" name="Google Shape;89;p20"/>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p:nvPr/>
        </p:nvSpPr>
        <p:spPr>
          <a:xfrm>
            <a:off x="522575" y="3458700"/>
            <a:ext cx="465900" cy="94500"/>
          </a:xfrm>
          <a:prstGeom prst="roundRect">
            <a:avLst>
              <a:gd fmla="val 50000" name="adj"/>
            </a:avLst>
          </a:prstGeom>
          <a:solidFill>
            <a:srgbClr val="EA8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0"/>
          <p:cNvSpPr txBox="1"/>
          <p:nvPr>
            <p:ph idx="2"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92" name="Google Shape;92;p20"/>
          <p:cNvSpPr txBox="1"/>
          <p:nvPr/>
        </p:nvSpPr>
        <p:spPr>
          <a:xfrm>
            <a:off x="6627000" y="3606900"/>
            <a:ext cx="2517000" cy="1536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Google Sans"/>
                <a:ea typeface="Google Sans"/>
                <a:cs typeface="Google Sans"/>
                <a:sym typeface="Google Sans"/>
              </a:rPr>
              <a:t>Leave space for headshot</a:t>
            </a:r>
            <a:endParaRPr b="1" sz="1700">
              <a:solidFill>
                <a:srgbClr val="FFFFFF"/>
              </a:solidFill>
              <a:latin typeface="Google Sans"/>
              <a:ea typeface="Google Sans"/>
              <a:cs typeface="Google Sans"/>
              <a:sym typeface="Google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range">
  <p:cSld name="CUSTOM_1">
    <p:bg>
      <p:bgPr>
        <a:solidFill>
          <a:srgbClr val="EA8600"/>
        </a:solidFill>
      </p:bgPr>
    </p:bg>
    <p:spTree>
      <p:nvGrpSpPr>
        <p:cNvPr id="12" name="Shape 12"/>
        <p:cNvGrpSpPr/>
        <p:nvPr/>
      </p:nvGrpSpPr>
      <p:grpSpPr>
        <a:xfrm>
          <a:off x="0" y="0"/>
          <a:ext cx="0" cy="0"/>
          <a:chOff x="0" y="0"/>
          <a:chExt cx="0" cy="0"/>
        </a:xfrm>
      </p:grpSpPr>
      <p:sp>
        <p:nvSpPr>
          <p:cNvPr id="13" name="Google Shape;13;p3"/>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4" name="Google Shape;14;p3"/>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5" name="Google Shape;15;p3"/>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imson">
  <p:cSld name="TITLE_2">
    <p:spTree>
      <p:nvGrpSpPr>
        <p:cNvPr id="16" name="Shape 16"/>
        <p:cNvGrpSpPr/>
        <p:nvPr/>
      </p:nvGrpSpPr>
      <p:grpSpPr>
        <a:xfrm>
          <a:off x="0" y="0"/>
          <a:ext cx="0" cy="0"/>
          <a:chOff x="0" y="0"/>
          <a:chExt cx="0" cy="0"/>
        </a:xfrm>
      </p:grpSpPr>
      <p:sp>
        <p:nvSpPr>
          <p:cNvPr id="17" name="Google Shape;17;p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8" name="Google Shape;18;p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p:cSld name="TITLE_2_4">
    <p:spTree>
      <p:nvGrpSpPr>
        <p:cNvPr id="19" name="Shape 19"/>
        <p:cNvGrpSpPr/>
        <p:nvPr/>
      </p:nvGrpSpPr>
      <p:grpSpPr>
        <a:xfrm>
          <a:off x="0" y="0"/>
          <a:ext cx="0" cy="0"/>
          <a:chOff x="0" y="0"/>
          <a:chExt cx="0" cy="0"/>
        </a:xfrm>
      </p:grpSpPr>
      <p:sp>
        <p:nvSpPr>
          <p:cNvPr id="20" name="Google Shape;20;p5"/>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1" name="Google Shape;21;p5"/>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Crimson">
  <p:cSld name="TITLE_2_3">
    <p:spTree>
      <p:nvGrpSpPr>
        <p:cNvPr id="22" name="Shape 22"/>
        <p:cNvGrpSpPr/>
        <p:nvPr/>
      </p:nvGrpSpPr>
      <p:grpSpPr>
        <a:xfrm>
          <a:off x="0" y="0"/>
          <a:ext cx="0" cy="0"/>
          <a:chOff x="0" y="0"/>
          <a:chExt cx="0" cy="0"/>
        </a:xfrm>
      </p:grpSpPr>
      <p:sp>
        <p:nvSpPr>
          <p:cNvPr id="23" name="Google Shape;23;p6"/>
          <p:cNvSpPr/>
          <p:nvPr/>
        </p:nvSpPr>
        <p:spPr>
          <a:xfrm>
            <a:off x="426300" y="264375"/>
            <a:ext cx="7797000" cy="642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4" name="Google Shape;24;p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5" name="Google Shape;25;p6"/>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26" name="Google Shape;26;p6"/>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Orange">
  <p:cSld name="TITLE_2_3_4">
    <p:spTree>
      <p:nvGrpSpPr>
        <p:cNvPr id="27" name="Shape 27"/>
        <p:cNvGrpSpPr/>
        <p:nvPr/>
      </p:nvGrpSpPr>
      <p:grpSpPr>
        <a:xfrm>
          <a:off x="0" y="0"/>
          <a:ext cx="0" cy="0"/>
          <a:chOff x="0" y="0"/>
          <a:chExt cx="0" cy="0"/>
        </a:xfrm>
      </p:grpSpPr>
      <p:sp>
        <p:nvSpPr>
          <p:cNvPr id="28" name="Google Shape;28;p7"/>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29" name="Google Shape;29;p7"/>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0" name="Google Shape;30;p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1" name="Google Shape;31;p7"/>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Crimson 1">
  <p:cSld name="TITLE_2_3_3">
    <p:spTree>
      <p:nvGrpSpPr>
        <p:cNvPr id="32" name="Shape 32"/>
        <p:cNvGrpSpPr/>
        <p:nvPr/>
      </p:nvGrpSpPr>
      <p:grpSpPr>
        <a:xfrm>
          <a:off x="0" y="0"/>
          <a:ext cx="0" cy="0"/>
          <a:chOff x="0" y="0"/>
          <a:chExt cx="0" cy="0"/>
        </a:xfrm>
      </p:grpSpPr>
      <p:sp>
        <p:nvSpPr>
          <p:cNvPr id="33" name="Google Shape;33;p8"/>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4" name="Google Shape;34;p8"/>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5" name="Google Shape;35;p8"/>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6" name="Google Shape;36;p8"/>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Orange">
  <p:cSld name="TITLE_2_3_2">
    <p:spTree>
      <p:nvGrpSpPr>
        <p:cNvPr id="37" name="Shape 37"/>
        <p:cNvGrpSpPr/>
        <p:nvPr/>
      </p:nvGrpSpPr>
      <p:grpSpPr>
        <a:xfrm>
          <a:off x="0" y="0"/>
          <a:ext cx="0" cy="0"/>
          <a:chOff x="0" y="0"/>
          <a:chExt cx="0" cy="0"/>
        </a:xfrm>
      </p:grpSpPr>
      <p:sp>
        <p:nvSpPr>
          <p:cNvPr id="38" name="Google Shape;38;p9"/>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9" name="Google Shape;39;p9"/>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0" name="Google Shape;40;p9"/>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1" name="Google Shape;41;p9"/>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Crimson">
  <p:cSld name="TITLE_2_3_1">
    <p:spTree>
      <p:nvGrpSpPr>
        <p:cNvPr id="42" name="Shape 42"/>
        <p:cNvGrpSpPr/>
        <p:nvPr/>
      </p:nvGrpSpPr>
      <p:grpSpPr>
        <a:xfrm>
          <a:off x="0" y="0"/>
          <a:ext cx="0" cy="0"/>
          <a:chOff x="0" y="0"/>
          <a:chExt cx="0" cy="0"/>
        </a:xfrm>
      </p:grpSpPr>
      <p:sp>
        <p:nvSpPr>
          <p:cNvPr id="43" name="Google Shape;43;p10"/>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4" name="Google Shape;44;p1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5" name="Google Shape;45;p10"/>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6" name="Google Shape;46;p10"/>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7" name="Google Shape;47;p10"/>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40663" y="1128663"/>
            <a:ext cx="7877100" cy="345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1pPr>
            <a:lvl2pPr indent="-342900" lvl="1" marL="914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2pPr>
            <a:lvl3pPr indent="-342900" lvl="2" marL="1371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3pPr>
            <a:lvl4pPr indent="-342900" lvl="3" marL="1828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4pPr>
            <a:lvl5pPr indent="-342900" lvl="4" marL="22860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5pPr>
            <a:lvl6pPr indent="-342900" lvl="5" marL="2743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6pPr>
            <a:lvl7pPr indent="-342900" lvl="6" marL="3200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7pPr>
            <a:lvl8pPr indent="-342900" lvl="7" marL="3657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8pPr>
            <a:lvl9pPr indent="-342900" lvl="8" marL="4114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9pPr>
          </a:lstStyle>
          <a:p/>
        </p:txBody>
      </p:sp>
      <p:sp>
        <p:nvSpPr>
          <p:cNvPr id="7" name="Google Shape;7;p1"/>
          <p:cNvSpPr txBox="1"/>
          <p:nvPr>
            <p:ph type="title"/>
          </p:nvPr>
        </p:nvSpPr>
        <p:spPr>
          <a:xfrm>
            <a:off x="395688" y="493663"/>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C4043"/>
              </a:buClr>
              <a:buSzPts val="3000"/>
              <a:buFont typeface="Google Sans"/>
              <a:buNone/>
              <a:defRPr b="0" i="0" sz="30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13.png"/><Relationship Id="rId7"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Embedded ML Software</a:t>
            </a:r>
            <a:endParaRPr/>
          </a:p>
        </p:txBody>
      </p:sp>
      <p:sp>
        <p:nvSpPr>
          <p:cNvPr id="99" name="Google Shape;99;p21"/>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p:nvPr/>
        </p:nvSpPr>
        <p:spPr>
          <a:xfrm>
            <a:off x="5764901" y="13429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oogle Sans Medium"/>
              <a:ea typeface="Google Sans Medium"/>
              <a:cs typeface="Google Sans Medium"/>
              <a:sym typeface="Google Sans Medium"/>
            </a:endParaRPr>
          </a:p>
        </p:txBody>
      </p:sp>
      <p:sp>
        <p:nvSpPr>
          <p:cNvPr id="297" name="Google Shape;297;p30"/>
          <p:cNvSpPr/>
          <p:nvPr/>
        </p:nvSpPr>
        <p:spPr>
          <a:xfrm>
            <a:off x="5764901" y="19573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1MHz–400MHz</a:t>
            </a:r>
            <a:endParaRPr>
              <a:latin typeface="Google Sans Medium"/>
              <a:ea typeface="Google Sans Medium"/>
              <a:cs typeface="Google Sans Medium"/>
              <a:sym typeface="Google Sans Medium"/>
            </a:endParaRPr>
          </a:p>
        </p:txBody>
      </p:sp>
      <p:sp>
        <p:nvSpPr>
          <p:cNvPr id="298" name="Google Shape;298;p30"/>
          <p:cNvSpPr/>
          <p:nvPr/>
        </p:nvSpPr>
        <p:spPr>
          <a:xfrm>
            <a:off x="5764901" y="25717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2KB–512KB</a:t>
            </a:r>
            <a:endParaRPr>
              <a:latin typeface="Google Sans Medium"/>
              <a:ea typeface="Google Sans Medium"/>
              <a:cs typeface="Google Sans Medium"/>
              <a:sym typeface="Google Sans Medium"/>
            </a:endParaRPr>
          </a:p>
        </p:txBody>
      </p:sp>
      <p:sp>
        <p:nvSpPr>
          <p:cNvPr id="299" name="Google Shape;299;p30"/>
          <p:cNvSpPr/>
          <p:nvPr/>
        </p:nvSpPr>
        <p:spPr>
          <a:xfrm>
            <a:off x="5764901" y="31861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32KB–2MB</a:t>
            </a:r>
            <a:endParaRPr>
              <a:latin typeface="Google Sans Medium"/>
              <a:ea typeface="Google Sans Medium"/>
              <a:cs typeface="Google Sans Medium"/>
              <a:sym typeface="Google Sans Medium"/>
            </a:endParaRPr>
          </a:p>
        </p:txBody>
      </p:sp>
      <p:sp>
        <p:nvSpPr>
          <p:cNvPr id="300" name="Google Shape;300;p30"/>
          <p:cNvSpPr/>
          <p:nvPr/>
        </p:nvSpPr>
        <p:spPr>
          <a:xfrm>
            <a:off x="5764901" y="38005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150μW–23.5mW</a:t>
            </a:r>
            <a:endParaRPr>
              <a:latin typeface="Google Sans Medium"/>
              <a:ea typeface="Google Sans Medium"/>
              <a:cs typeface="Google Sans Medium"/>
              <a:sym typeface="Google Sans Medium"/>
            </a:endParaRPr>
          </a:p>
        </p:txBody>
      </p:sp>
      <p:graphicFrame>
        <p:nvGraphicFramePr>
          <p:cNvPr id="301" name="Google Shape;301;p30"/>
          <p:cNvGraphicFramePr/>
          <p:nvPr/>
        </p:nvGraphicFramePr>
        <p:xfrm>
          <a:off x="508475" y="5677143"/>
          <a:ext cx="3000000" cy="3000000"/>
        </p:xfrm>
        <a:graphic>
          <a:graphicData uri="http://schemas.openxmlformats.org/drawingml/2006/table">
            <a:tbl>
              <a:tblPr>
                <a:noFill/>
                <a:tableStyleId>{8D0C1190-ED9F-45FE-A929-CA1895B7DBC5}</a:tableStyleId>
              </a:tblPr>
              <a:tblGrid>
                <a:gridCol w="2599000"/>
                <a:gridCol w="2599000"/>
                <a:gridCol w="2599000"/>
              </a:tblGrid>
              <a:tr h="75635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Microprocessor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Microcontroller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Platform</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Laptop</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Arduino</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Compute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1 GHz to 4 GHz</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1 MHz to 400 MHz</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Memory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512 MB to 64 GB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2 KB to 512 KB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Storage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64 GB to 4 TB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32 KB to 2 MB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8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02" name="Google Shape;302;p30"/>
          <p:cNvSpPr/>
          <p:nvPr/>
        </p:nvSpPr>
        <p:spPr>
          <a:xfrm>
            <a:off x="2264901" y="13429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oogle Sans Medium"/>
              <a:ea typeface="Google Sans Medium"/>
              <a:cs typeface="Google Sans Medium"/>
              <a:sym typeface="Google Sans Medium"/>
            </a:endParaRPr>
          </a:p>
        </p:txBody>
      </p:sp>
      <p:sp>
        <p:nvSpPr>
          <p:cNvPr id="303" name="Google Shape;303;p30"/>
          <p:cNvSpPr/>
          <p:nvPr/>
        </p:nvSpPr>
        <p:spPr>
          <a:xfrm>
            <a:off x="2264901" y="19573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1GHz–4GHz</a:t>
            </a:r>
            <a:endParaRPr>
              <a:latin typeface="Google Sans Medium"/>
              <a:ea typeface="Google Sans Medium"/>
              <a:cs typeface="Google Sans Medium"/>
              <a:sym typeface="Google Sans Medium"/>
            </a:endParaRPr>
          </a:p>
        </p:txBody>
      </p:sp>
      <p:sp>
        <p:nvSpPr>
          <p:cNvPr id="304" name="Google Shape;304;p30"/>
          <p:cNvSpPr/>
          <p:nvPr/>
        </p:nvSpPr>
        <p:spPr>
          <a:xfrm>
            <a:off x="2264901" y="25717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512MB–64GB</a:t>
            </a:r>
            <a:endParaRPr>
              <a:latin typeface="Google Sans Medium"/>
              <a:ea typeface="Google Sans Medium"/>
              <a:cs typeface="Google Sans Medium"/>
              <a:sym typeface="Google Sans Medium"/>
            </a:endParaRPr>
          </a:p>
        </p:txBody>
      </p:sp>
      <p:sp>
        <p:nvSpPr>
          <p:cNvPr id="305" name="Google Shape;305;p30"/>
          <p:cNvSpPr/>
          <p:nvPr/>
        </p:nvSpPr>
        <p:spPr>
          <a:xfrm>
            <a:off x="2264901" y="31861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64GB–4TB</a:t>
            </a:r>
            <a:endParaRPr>
              <a:latin typeface="Google Sans Medium"/>
              <a:ea typeface="Google Sans Medium"/>
              <a:cs typeface="Google Sans Medium"/>
              <a:sym typeface="Google Sans Medium"/>
            </a:endParaRPr>
          </a:p>
        </p:txBody>
      </p:sp>
      <p:sp>
        <p:nvSpPr>
          <p:cNvPr id="306" name="Google Shape;306;p30"/>
          <p:cNvSpPr/>
          <p:nvPr/>
        </p:nvSpPr>
        <p:spPr>
          <a:xfrm>
            <a:off x="2264901" y="38005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30W–300W</a:t>
            </a:r>
            <a:endParaRPr>
              <a:latin typeface="Google Sans Medium"/>
              <a:ea typeface="Google Sans Medium"/>
              <a:cs typeface="Google Sans Medium"/>
              <a:sym typeface="Google Sans Medium"/>
            </a:endParaRPr>
          </a:p>
        </p:txBody>
      </p:sp>
      <p:sp>
        <p:nvSpPr>
          <p:cNvPr id="307" name="Google Shape;307;p30"/>
          <p:cNvSpPr txBox="1"/>
          <p:nvPr/>
        </p:nvSpPr>
        <p:spPr>
          <a:xfrm>
            <a:off x="415813" y="14118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Platform</a:t>
            </a:r>
            <a:endParaRPr sz="2000">
              <a:solidFill>
                <a:schemeClr val="dk1"/>
              </a:solidFill>
              <a:latin typeface="Google Sans"/>
              <a:ea typeface="Google Sans"/>
              <a:cs typeface="Google Sans"/>
              <a:sym typeface="Google Sans"/>
            </a:endParaRPr>
          </a:p>
        </p:txBody>
      </p:sp>
      <p:sp>
        <p:nvSpPr>
          <p:cNvPr id="308" name="Google Shape;308;p30"/>
          <p:cNvSpPr txBox="1"/>
          <p:nvPr/>
        </p:nvSpPr>
        <p:spPr>
          <a:xfrm>
            <a:off x="415688" y="20262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Compute</a:t>
            </a:r>
            <a:endParaRPr sz="2000">
              <a:solidFill>
                <a:schemeClr val="dk1"/>
              </a:solidFill>
              <a:latin typeface="Google Sans"/>
              <a:ea typeface="Google Sans"/>
              <a:cs typeface="Google Sans"/>
              <a:sym typeface="Google Sans"/>
            </a:endParaRPr>
          </a:p>
        </p:txBody>
      </p:sp>
      <p:sp>
        <p:nvSpPr>
          <p:cNvPr id="309" name="Google Shape;309;p30"/>
          <p:cNvSpPr txBox="1"/>
          <p:nvPr/>
        </p:nvSpPr>
        <p:spPr>
          <a:xfrm>
            <a:off x="415788" y="26406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Memory</a:t>
            </a:r>
            <a:endParaRPr sz="2000">
              <a:solidFill>
                <a:schemeClr val="dk1"/>
              </a:solidFill>
              <a:latin typeface="Google Sans"/>
              <a:ea typeface="Google Sans"/>
              <a:cs typeface="Google Sans"/>
              <a:sym typeface="Google Sans"/>
            </a:endParaRPr>
          </a:p>
        </p:txBody>
      </p:sp>
      <p:sp>
        <p:nvSpPr>
          <p:cNvPr id="310" name="Google Shape;310;p30"/>
          <p:cNvSpPr txBox="1"/>
          <p:nvPr/>
        </p:nvSpPr>
        <p:spPr>
          <a:xfrm>
            <a:off x="415788" y="32550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Storage</a:t>
            </a:r>
            <a:endParaRPr sz="2000">
              <a:solidFill>
                <a:schemeClr val="dk1"/>
              </a:solidFill>
              <a:latin typeface="Google Sans"/>
              <a:ea typeface="Google Sans"/>
              <a:cs typeface="Google Sans"/>
              <a:sym typeface="Google Sans"/>
            </a:endParaRPr>
          </a:p>
        </p:txBody>
      </p:sp>
      <p:sp>
        <p:nvSpPr>
          <p:cNvPr id="311" name="Google Shape;311;p30"/>
          <p:cNvSpPr txBox="1"/>
          <p:nvPr/>
        </p:nvSpPr>
        <p:spPr>
          <a:xfrm>
            <a:off x="415813" y="3869400"/>
            <a:ext cx="14061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Power</a:t>
            </a:r>
            <a:endParaRPr sz="2000">
              <a:solidFill>
                <a:schemeClr val="dk1"/>
              </a:solidFill>
              <a:latin typeface="Google Sans"/>
              <a:ea typeface="Google Sans"/>
              <a:cs typeface="Google Sans"/>
              <a:sym typeface="Google Sans"/>
            </a:endParaRPr>
          </a:p>
        </p:txBody>
      </p:sp>
      <p:pic>
        <p:nvPicPr>
          <p:cNvPr id="312" name="Google Shape;312;p30"/>
          <p:cNvPicPr preferRelativeResize="0"/>
          <p:nvPr/>
        </p:nvPicPr>
        <p:blipFill rotWithShape="1">
          <a:blip r:embed="rId3">
            <a:alphaModFix/>
          </a:blip>
          <a:srcRect b="21079" l="25445" r="15762" t="23019"/>
          <a:stretch/>
        </p:blipFill>
        <p:spPr>
          <a:xfrm>
            <a:off x="3050450" y="1411800"/>
            <a:ext cx="752010" cy="476700"/>
          </a:xfrm>
          <a:prstGeom prst="rect">
            <a:avLst/>
          </a:prstGeom>
          <a:noFill/>
          <a:ln>
            <a:noFill/>
          </a:ln>
        </p:spPr>
      </p:pic>
      <p:pic>
        <p:nvPicPr>
          <p:cNvPr id="313" name="Google Shape;313;p30"/>
          <p:cNvPicPr preferRelativeResize="0"/>
          <p:nvPr/>
        </p:nvPicPr>
        <p:blipFill>
          <a:blip r:embed="rId4">
            <a:alphaModFix/>
          </a:blip>
          <a:stretch>
            <a:fillRect/>
          </a:stretch>
        </p:blipFill>
        <p:spPr>
          <a:xfrm>
            <a:off x="6375659" y="1308522"/>
            <a:ext cx="940239" cy="683250"/>
          </a:xfrm>
          <a:prstGeom prst="rect">
            <a:avLst/>
          </a:prstGeom>
          <a:noFill/>
          <a:ln>
            <a:noFill/>
          </a:ln>
        </p:spPr>
      </p:pic>
      <p:sp>
        <p:nvSpPr>
          <p:cNvPr id="314" name="Google Shape;314;p30"/>
          <p:cNvSpPr/>
          <p:nvPr/>
        </p:nvSpPr>
        <p:spPr>
          <a:xfrm>
            <a:off x="4542500" y="19573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~10X</a:t>
            </a:r>
            <a:endParaRPr b="1" sz="1600">
              <a:solidFill>
                <a:srgbClr val="FFFFFF"/>
              </a:solidFill>
              <a:latin typeface="Google Sans"/>
              <a:ea typeface="Google Sans"/>
              <a:cs typeface="Google Sans"/>
              <a:sym typeface="Google Sans"/>
            </a:endParaRPr>
          </a:p>
        </p:txBody>
      </p:sp>
      <p:sp>
        <p:nvSpPr>
          <p:cNvPr id="315" name="Google Shape;315;p30"/>
          <p:cNvSpPr/>
          <p:nvPr/>
        </p:nvSpPr>
        <p:spPr>
          <a:xfrm>
            <a:off x="4542500" y="25717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~10000X</a:t>
            </a:r>
            <a:endParaRPr b="1" sz="1600">
              <a:solidFill>
                <a:srgbClr val="FFFFFF"/>
              </a:solidFill>
              <a:latin typeface="Google Sans"/>
              <a:ea typeface="Google Sans"/>
              <a:cs typeface="Google Sans"/>
              <a:sym typeface="Google Sans"/>
            </a:endParaRPr>
          </a:p>
        </p:txBody>
      </p:sp>
      <p:sp>
        <p:nvSpPr>
          <p:cNvPr id="316" name="Google Shape;316;p30"/>
          <p:cNvSpPr/>
          <p:nvPr/>
        </p:nvSpPr>
        <p:spPr>
          <a:xfrm>
            <a:off x="4542500" y="31861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~100000X</a:t>
            </a:r>
            <a:endParaRPr b="1" sz="1600">
              <a:solidFill>
                <a:srgbClr val="FFFFFF"/>
              </a:solidFill>
              <a:latin typeface="Google Sans"/>
              <a:ea typeface="Google Sans"/>
              <a:cs typeface="Google Sans"/>
              <a:sym typeface="Google Sans"/>
            </a:endParaRPr>
          </a:p>
        </p:txBody>
      </p:sp>
      <p:sp>
        <p:nvSpPr>
          <p:cNvPr id="317" name="Google Shape;317;p30"/>
          <p:cNvSpPr/>
          <p:nvPr/>
        </p:nvSpPr>
        <p:spPr>
          <a:xfrm>
            <a:off x="4542500" y="38005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~1000X</a:t>
            </a:r>
            <a:endParaRPr b="1" sz="1600">
              <a:solidFill>
                <a:srgbClr val="FFFFFF"/>
              </a:solidFill>
              <a:latin typeface="Google Sans"/>
              <a:ea typeface="Google Sans"/>
              <a:cs typeface="Google Sans"/>
              <a:sym typeface="Google Sans"/>
            </a:endParaRPr>
          </a:p>
        </p:txBody>
      </p:sp>
      <p:sp>
        <p:nvSpPr>
          <p:cNvPr id="318" name="Google Shape;318;p30"/>
          <p:cNvSpPr/>
          <p:nvPr/>
        </p:nvSpPr>
        <p:spPr>
          <a:xfrm>
            <a:off x="4542500" y="13429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Google Sans Medium"/>
              <a:ea typeface="Google Sans Medium"/>
              <a:cs typeface="Google Sans Medium"/>
              <a:sym typeface="Google Sans Medium"/>
            </a:endParaRPr>
          </a:p>
        </p:txBody>
      </p:sp>
      <p:sp>
        <p:nvSpPr>
          <p:cNvPr id="319" name="Google Shape;319;p30"/>
          <p:cNvSpPr/>
          <p:nvPr/>
        </p:nvSpPr>
        <p:spPr>
          <a:xfrm>
            <a:off x="5764901" y="728550"/>
            <a:ext cx="22776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Google Sans Medium"/>
                <a:ea typeface="Google Sans Medium"/>
                <a:cs typeface="Google Sans Medium"/>
                <a:sym typeface="Google Sans Medium"/>
              </a:rPr>
              <a:t>Micro</a:t>
            </a:r>
            <a:r>
              <a:rPr b="1" lang="en" sz="2000">
                <a:solidFill>
                  <a:srgbClr val="FFFFFF"/>
                </a:solidFill>
                <a:latin typeface="Google Sans"/>
                <a:ea typeface="Google Sans"/>
                <a:cs typeface="Google Sans"/>
                <a:sym typeface="Google Sans"/>
              </a:rPr>
              <a:t>controller</a:t>
            </a:r>
            <a:endParaRPr b="1" sz="2000">
              <a:solidFill>
                <a:srgbClr val="FFFFFF"/>
              </a:solidFill>
              <a:latin typeface="Google Sans"/>
              <a:ea typeface="Google Sans"/>
              <a:cs typeface="Google Sans"/>
              <a:sym typeface="Google Sans"/>
            </a:endParaRPr>
          </a:p>
        </p:txBody>
      </p:sp>
      <p:sp>
        <p:nvSpPr>
          <p:cNvPr id="320" name="Google Shape;320;p30"/>
          <p:cNvSpPr/>
          <p:nvPr/>
        </p:nvSpPr>
        <p:spPr>
          <a:xfrm>
            <a:off x="2264901" y="728550"/>
            <a:ext cx="22776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Google Sans Medium"/>
                <a:ea typeface="Google Sans Medium"/>
                <a:cs typeface="Google Sans Medium"/>
                <a:sym typeface="Google Sans Medium"/>
              </a:rPr>
              <a:t>Micro</a:t>
            </a:r>
            <a:r>
              <a:rPr b="1" lang="en" sz="2000">
                <a:solidFill>
                  <a:srgbClr val="FFFFFF"/>
                </a:solidFill>
                <a:latin typeface="Google Sans"/>
                <a:ea typeface="Google Sans"/>
                <a:cs typeface="Google Sans"/>
                <a:sym typeface="Google Sans"/>
              </a:rPr>
              <a:t>processor</a:t>
            </a:r>
            <a:endParaRPr b="1" sz="2000">
              <a:solidFill>
                <a:srgbClr val="FFFFFF"/>
              </a:solidFill>
              <a:latin typeface="Google Sans"/>
              <a:ea typeface="Google Sans"/>
              <a:cs typeface="Google Sans"/>
              <a:sym typeface="Google Sans"/>
            </a:endParaRPr>
          </a:p>
        </p:txBody>
      </p:sp>
      <p:sp>
        <p:nvSpPr>
          <p:cNvPr id="321" name="Google Shape;321;p30"/>
          <p:cNvSpPr/>
          <p:nvPr/>
        </p:nvSpPr>
        <p:spPr>
          <a:xfrm>
            <a:off x="4542500" y="728550"/>
            <a:ext cx="12225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FFFFFF"/>
                </a:solidFill>
                <a:latin typeface="Google Sans Medium"/>
                <a:ea typeface="Google Sans Medium"/>
                <a:cs typeface="Google Sans Medium"/>
                <a:sym typeface="Google Sans Medium"/>
              </a:rPr>
              <a:t>&gt;</a:t>
            </a:r>
            <a:endParaRPr sz="2800">
              <a:solidFill>
                <a:srgbClr val="FFFFFF"/>
              </a:solidFill>
              <a:latin typeface="Google Sans Medium"/>
              <a:ea typeface="Google Sans Medium"/>
              <a:cs typeface="Google Sans Medium"/>
              <a:sym typeface="Google Sans Medium"/>
            </a:endParaRPr>
          </a:p>
        </p:txBody>
      </p:sp>
      <p:sp>
        <p:nvSpPr>
          <p:cNvPr id="322" name="Google Shape;322;p30"/>
          <p:cNvSpPr/>
          <p:nvPr/>
        </p:nvSpPr>
        <p:spPr>
          <a:xfrm>
            <a:off x="506625" y="287000"/>
            <a:ext cx="8235575" cy="4649350"/>
          </a:xfrm>
          <a:custGeom>
            <a:rect b="b" l="l" r="r" t="t"/>
            <a:pathLst>
              <a:path extrusionOk="0" h="185974" w="329423">
                <a:moveTo>
                  <a:pt x="161417" y="170701"/>
                </a:moveTo>
                <a:lnTo>
                  <a:pt x="161717" y="5390"/>
                </a:lnTo>
                <a:lnTo>
                  <a:pt x="0" y="4492"/>
                </a:lnTo>
                <a:lnTo>
                  <a:pt x="0" y="185974"/>
                </a:lnTo>
                <a:lnTo>
                  <a:pt x="329423" y="185974"/>
                </a:lnTo>
                <a:lnTo>
                  <a:pt x="329423" y="0"/>
                </a:lnTo>
                <a:lnTo>
                  <a:pt x="210232" y="0"/>
                </a:lnTo>
                <a:lnTo>
                  <a:pt x="210232" y="170102"/>
                </a:lnTo>
                <a:close/>
              </a:path>
            </a:pathLst>
          </a:custGeom>
          <a:solidFill>
            <a:srgbClr val="FFFFFF">
              <a:alpha val="80450"/>
            </a:srgbClr>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1"/>
          <p:cNvSpPr txBox="1"/>
          <p:nvPr/>
        </p:nvSpPr>
        <p:spPr>
          <a:xfrm>
            <a:off x="3592675" y="1174188"/>
            <a:ext cx="2116800" cy="345600"/>
          </a:xfrm>
          <a:prstGeom prst="rect">
            <a:avLst/>
          </a:prstGeom>
          <a:solidFill>
            <a:schemeClr val="accent4"/>
          </a:solidFill>
          <a:ln>
            <a:noFill/>
          </a:ln>
          <a:effectLst>
            <a:outerShdw blurRad="28575"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Google Sans Medium"/>
                <a:ea typeface="Google Sans Medium"/>
                <a:cs typeface="Google Sans Medium"/>
                <a:sym typeface="Google Sans Medium"/>
              </a:rPr>
              <a:t>	Less memory</a:t>
            </a:r>
            <a:endParaRPr>
              <a:solidFill>
                <a:schemeClr val="lt2"/>
              </a:solidFill>
              <a:latin typeface="Google Sans Medium"/>
              <a:ea typeface="Google Sans Medium"/>
              <a:cs typeface="Google Sans Medium"/>
              <a:sym typeface="Google Sans Medium"/>
            </a:endParaRPr>
          </a:p>
        </p:txBody>
      </p:sp>
      <p:sp>
        <p:nvSpPr>
          <p:cNvPr id="328" name="Google Shape;328;p31"/>
          <p:cNvSpPr/>
          <p:nvPr/>
        </p:nvSpPr>
        <p:spPr>
          <a:xfrm>
            <a:off x="7172625" y="1953075"/>
            <a:ext cx="714400" cy="1159250"/>
          </a:xfrm>
          <a:custGeom>
            <a:rect b="b" l="l" r="r" t="t"/>
            <a:pathLst>
              <a:path extrusionOk="0" h="46370" w="28576">
                <a:moveTo>
                  <a:pt x="0" y="0"/>
                </a:moveTo>
                <a:cubicBezTo>
                  <a:pt x="4730" y="1284"/>
                  <a:pt x="26283" y="-22"/>
                  <a:pt x="28379" y="7706"/>
                </a:cubicBezTo>
                <a:cubicBezTo>
                  <a:pt x="30475" y="15434"/>
                  <a:pt x="15208" y="39926"/>
                  <a:pt x="12574" y="46370"/>
                </a:cubicBezTo>
              </a:path>
            </a:pathLst>
          </a:custGeom>
          <a:noFill/>
          <a:ln cap="flat" cmpd="sng" w="9525">
            <a:solidFill>
              <a:srgbClr val="B7B7B7"/>
            </a:solidFill>
            <a:prstDash val="solid"/>
            <a:round/>
            <a:headEnd len="med" w="med" type="none"/>
            <a:tailEnd len="med" w="med" type="stealth"/>
          </a:ln>
        </p:spPr>
      </p:sp>
      <p:pic>
        <p:nvPicPr>
          <p:cNvPr id="329" name="Google Shape;329;p31"/>
          <p:cNvPicPr preferRelativeResize="0"/>
          <p:nvPr/>
        </p:nvPicPr>
        <p:blipFill>
          <a:blip r:embed="rId3">
            <a:alphaModFix/>
          </a:blip>
          <a:stretch>
            <a:fillRect/>
          </a:stretch>
        </p:blipFill>
        <p:spPr>
          <a:xfrm>
            <a:off x="1078150" y="1232275"/>
            <a:ext cx="2338942" cy="1307050"/>
          </a:xfrm>
          <a:prstGeom prst="rect">
            <a:avLst/>
          </a:prstGeom>
          <a:noFill/>
          <a:ln>
            <a:noFill/>
          </a:ln>
        </p:spPr>
      </p:pic>
      <p:sp>
        <p:nvSpPr>
          <p:cNvPr id="330" name="Google Shape;330;p31"/>
          <p:cNvSpPr txBox="1"/>
          <p:nvPr/>
        </p:nvSpPr>
        <p:spPr>
          <a:xfrm>
            <a:off x="6603650" y="3374575"/>
            <a:ext cx="1150500" cy="87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chemeClr val="lt1"/>
                </a:solidFill>
                <a:latin typeface="Google Sans"/>
                <a:ea typeface="Google Sans"/>
                <a:cs typeface="Google Sans"/>
                <a:sym typeface="Google Sans"/>
              </a:rPr>
              <a:t>?</a:t>
            </a:r>
            <a:endParaRPr sz="9600">
              <a:solidFill>
                <a:schemeClr val="lt1"/>
              </a:solidFill>
              <a:latin typeface="Google Sans"/>
              <a:ea typeface="Google Sans"/>
              <a:cs typeface="Google Sans"/>
              <a:sym typeface="Google Sans"/>
            </a:endParaRPr>
          </a:p>
        </p:txBody>
      </p:sp>
      <p:sp>
        <p:nvSpPr>
          <p:cNvPr id="331" name="Google Shape;331;p31"/>
          <p:cNvSpPr txBox="1"/>
          <p:nvPr/>
        </p:nvSpPr>
        <p:spPr>
          <a:xfrm>
            <a:off x="3592675" y="1519800"/>
            <a:ext cx="2536500" cy="345600"/>
          </a:xfrm>
          <a:prstGeom prst="rect">
            <a:avLst/>
          </a:prstGeom>
          <a:solidFill>
            <a:schemeClr val="accent1"/>
          </a:solidFill>
          <a:ln>
            <a:noFill/>
          </a:ln>
          <a:effectLst>
            <a:outerShdw blurRad="28575"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Google Sans Medium"/>
                <a:ea typeface="Google Sans Medium"/>
                <a:cs typeface="Google Sans Medium"/>
                <a:sym typeface="Google Sans Medium"/>
              </a:rPr>
              <a:t>	Limited OS support</a:t>
            </a:r>
            <a:endParaRPr>
              <a:solidFill>
                <a:schemeClr val="lt2"/>
              </a:solidFill>
              <a:latin typeface="Google Sans Medium"/>
              <a:ea typeface="Google Sans Medium"/>
              <a:cs typeface="Google Sans Medium"/>
              <a:sym typeface="Google Sans Medium"/>
            </a:endParaRPr>
          </a:p>
        </p:txBody>
      </p:sp>
      <p:sp>
        <p:nvSpPr>
          <p:cNvPr id="332" name="Google Shape;332;p31"/>
          <p:cNvSpPr txBox="1"/>
          <p:nvPr/>
        </p:nvSpPr>
        <p:spPr>
          <a:xfrm>
            <a:off x="3592675" y="1865400"/>
            <a:ext cx="2933400" cy="345600"/>
          </a:xfrm>
          <a:prstGeom prst="rect">
            <a:avLst/>
          </a:prstGeom>
          <a:solidFill>
            <a:schemeClr val="accent2"/>
          </a:solidFill>
          <a:ln>
            <a:noFill/>
          </a:ln>
          <a:effectLst>
            <a:outerShdw blurRad="28575"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Google Sans Medium"/>
                <a:ea typeface="Google Sans Medium"/>
                <a:cs typeface="Google Sans Medium"/>
                <a:sym typeface="Google Sans Medium"/>
              </a:rPr>
              <a:t>	Lower compute power</a:t>
            </a:r>
            <a:endParaRPr>
              <a:solidFill>
                <a:schemeClr val="lt2"/>
              </a:solidFill>
              <a:latin typeface="Google Sans Medium"/>
              <a:ea typeface="Google Sans Medium"/>
              <a:cs typeface="Google Sans Medium"/>
              <a:sym typeface="Google Sans Medium"/>
            </a:endParaRPr>
          </a:p>
        </p:txBody>
      </p:sp>
      <p:sp>
        <p:nvSpPr>
          <p:cNvPr id="333" name="Google Shape;333;p31"/>
          <p:cNvSpPr txBox="1"/>
          <p:nvPr/>
        </p:nvSpPr>
        <p:spPr>
          <a:xfrm>
            <a:off x="3592675" y="2211000"/>
            <a:ext cx="3319800" cy="345600"/>
          </a:xfrm>
          <a:prstGeom prst="rect">
            <a:avLst/>
          </a:prstGeom>
          <a:solidFill>
            <a:schemeClr val="accent3"/>
          </a:solidFill>
          <a:ln>
            <a:noFill/>
          </a:ln>
          <a:effectLst>
            <a:outerShdw blurRad="28575"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Google Sans Medium"/>
                <a:ea typeface="Google Sans Medium"/>
                <a:cs typeface="Google Sans Medium"/>
                <a:sym typeface="Google Sans Medium"/>
              </a:rPr>
              <a:t>	Only focused on </a:t>
            </a:r>
            <a:r>
              <a:rPr b="1" i="1" lang="en">
                <a:solidFill>
                  <a:schemeClr val="lt2"/>
                </a:solidFill>
                <a:latin typeface="Google Sans"/>
                <a:ea typeface="Google Sans"/>
                <a:cs typeface="Google Sans"/>
                <a:sym typeface="Google Sans"/>
              </a:rPr>
              <a:t>inference</a:t>
            </a:r>
            <a:endParaRPr b="1" i="1">
              <a:solidFill>
                <a:schemeClr val="lt2"/>
              </a:solidFill>
              <a:latin typeface="Google Sans"/>
              <a:ea typeface="Google Sans"/>
              <a:cs typeface="Google Sans"/>
              <a:sym typeface="Googl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2"/>
          <p:cNvSpPr/>
          <p:nvPr/>
        </p:nvSpPr>
        <p:spPr>
          <a:xfrm>
            <a:off x="5573248" y="2972221"/>
            <a:ext cx="1538100" cy="774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Hardware</a:t>
            </a:r>
            <a:endParaRPr b="1" sz="1300">
              <a:solidFill>
                <a:srgbClr val="FFFFFF"/>
              </a:solidFill>
              <a:latin typeface="Google Sans"/>
              <a:ea typeface="Google Sans"/>
              <a:cs typeface="Google Sans"/>
              <a:sym typeface="Google Sans"/>
            </a:endParaRPr>
          </a:p>
        </p:txBody>
      </p:sp>
      <p:sp>
        <p:nvSpPr>
          <p:cNvPr id="339" name="Google Shape;339;p32"/>
          <p:cNvSpPr/>
          <p:nvPr/>
        </p:nvSpPr>
        <p:spPr>
          <a:xfrm>
            <a:off x="2032648" y="2972221"/>
            <a:ext cx="1538100" cy="774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Model</a:t>
            </a:r>
            <a:endParaRPr b="1" sz="1300">
              <a:solidFill>
                <a:srgbClr val="FFFFFF"/>
              </a:solidFill>
              <a:latin typeface="Google Sans"/>
              <a:ea typeface="Google Sans"/>
              <a:cs typeface="Google Sans"/>
              <a:sym typeface="Google Sans"/>
            </a:endParaRPr>
          </a:p>
        </p:txBody>
      </p:sp>
      <p:sp>
        <p:nvSpPr>
          <p:cNvPr id="340" name="Google Shape;340;p32"/>
          <p:cNvSpPr/>
          <p:nvPr/>
        </p:nvSpPr>
        <p:spPr>
          <a:xfrm>
            <a:off x="3802948" y="2972221"/>
            <a:ext cx="1538100" cy="774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Software</a:t>
            </a:r>
            <a:endParaRPr b="1" sz="1300">
              <a:solidFill>
                <a:srgbClr val="FFFFFF"/>
              </a:solidFill>
              <a:latin typeface="Google Sans"/>
              <a:ea typeface="Google Sans"/>
              <a:cs typeface="Google Sans"/>
              <a:sym typeface="Google Sans"/>
            </a:endParaRPr>
          </a:p>
        </p:txBody>
      </p:sp>
      <p:sp>
        <p:nvSpPr>
          <p:cNvPr id="341" name="Google Shape;341;p32"/>
          <p:cNvSpPr/>
          <p:nvPr/>
        </p:nvSpPr>
        <p:spPr>
          <a:xfrm>
            <a:off x="2832301" y="1396400"/>
            <a:ext cx="3479400" cy="774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oogle Sans"/>
                <a:ea typeface="Google Sans"/>
                <a:cs typeface="Google Sans"/>
                <a:sym typeface="Google Sans"/>
              </a:rPr>
              <a:t>TinyML</a:t>
            </a:r>
            <a:r>
              <a:rPr lang="en" sz="1800">
                <a:solidFill>
                  <a:srgbClr val="FFFFFF"/>
                </a:solidFill>
                <a:latin typeface="Google Sans"/>
                <a:ea typeface="Google Sans"/>
                <a:cs typeface="Google Sans"/>
                <a:sym typeface="Google Sans"/>
              </a:rPr>
              <a:t> Inference Framework</a:t>
            </a:r>
            <a:endParaRPr b="1" sz="1800">
              <a:solidFill>
                <a:srgbClr val="FFFFFF"/>
              </a:solidFill>
              <a:latin typeface="Google Sans"/>
              <a:ea typeface="Google Sans"/>
              <a:cs typeface="Google Sans"/>
              <a:sym typeface="Google Sans"/>
            </a:endParaRPr>
          </a:p>
        </p:txBody>
      </p:sp>
      <p:cxnSp>
        <p:nvCxnSpPr>
          <p:cNvPr id="342" name="Google Shape;342;p32"/>
          <p:cNvCxnSpPr>
            <a:stCxn id="341" idx="2"/>
            <a:endCxn id="339" idx="0"/>
          </p:cNvCxnSpPr>
          <p:nvPr/>
        </p:nvCxnSpPr>
        <p:spPr>
          <a:xfrm rot="5400000">
            <a:off x="3286351" y="1686650"/>
            <a:ext cx="801000" cy="17703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343" name="Google Shape;343;p32"/>
          <p:cNvCxnSpPr>
            <a:stCxn id="341" idx="2"/>
            <a:endCxn id="338" idx="0"/>
          </p:cNvCxnSpPr>
          <p:nvPr/>
        </p:nvCxnSpPr>
        <p:spPr>
          <a:xfrm flipH="1" rot="-5400000">
            <a:off x="5056651" y="1686650"/>
            <a:ext cx="801000" cy="17703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344" name="Google Shape;344;p32"/>
          <p:cNvCxnSpPr>
            <a:stCxn id="340" idx="0"/>
            <a:endCxn id="341" idx="2"/>
          </p:cNvCxnSpPr>
          <p:nvPr/>
        </p:nvCxnSpPr>
        <p:spPr>
          <a:xfrm rot="10800000">
            <a:off x="4571998" y="2171221"/>
            <a:ext cx="0" cy="801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3"/>
          <p:cNvSpPr/>
          <p:nvPr/>
        </p:nvSpPr>
        <p:spPr>
          <a:xfrm>
            <a:off x="221975" y="2224575"/>
            <a:ext cx="3540000" cy="4266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Model</a:t>
            </a:r>
            <a:endParaRPr b="1" sz="1300">
              <a:solidFill>
                <a:srgbClr val="FFFFFF"/>
              </a:solidFill>
              <a:latin typeface="Google Sans"/>
              <a:ea typeface="Google Sans"/>
              <a:cs typeface="Google Sans"/>
              <a:sym typeface="Google Sans"/>
            </a:endParaRPr>
          </a:p>
        </p:txBody>
      </p:sp>
      <p:sp>
        <p:nvSpPr>
          <p:cNvPr id="350" name="Google Shape;350;p33"/>
          <p:cNvSpPr txBox="1"/>
          <p:nvPr/>
        </p:nvSpPr>
        <p:spPr>
          <a:xfrm>
            <a:off x="221975" y="27559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training?</a:t>
            </a:r>
            <a:endParaRPr>
              <a:latin typeface="Google Sans"/>
              <a:ea typeface="Google Sans"/>
              <a:cs typeface="Google Sans"/>
              <a:sym typeface="Google Sans"/>
            </a:endParaRPr>
          </a:p>
        </p:txBody>
      </p:sp>
      <p:sp>
        <p:nvSpPr>
          <p:cNvPr id="351" name="Google Shape;351;p33"/>
          <p:cNvSpPr/>
          <p:nvPr/>
        </p:nvSpPr>
        <p:spPr>
          <a:xfrm>
            <a:off x="2403525" y="27559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52" name="Google Shape;352;p33"/>
          <p:cNvSpPr/>
          <p:nvPr/>
        </p:nvSpPr>
        <p:spPr>
          <a:xfrm>
            <a:off x="3082725" y="27559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353" name="Google Shape;353;p33"/>
          <p:cNvSpPr txBox="1"/>
          <p:nvPr/>
        </p:nvSpPr>
        <p:spPr>
          <a:xfrm>
            <a:off x="221975" y="31825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inference?</a:t>
            </a:r>
            <a:endParaRPr>
              <a:latin typeface="Google Sans"/>
              <a:ea typeface="Google Sans"/>
              <a:cs typeface="Google Sans"/>
              <a:sym typeface="Google Sans"/>
            </a:endParaRPr>
          </a:p>
        </p:txBody>
      </p:sp>
      <p:sp>
        <p:nvSpPr>
          <p:cNvPr id="354" name="Google Shape;354;p33"/>
          <p:cNvSpPr/>
          <p:nvPr/>
        </p:nvSpPr>
        <p:spPr>
          <a:xfrm>
            <a:off x="2403525" y="31825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355" name="Google Shape;355;p33"/>
          <p:cNvSpPr/>
          <p:nvPr/>
        </p:nvSpPr>
        <p:spPr>
          <a:xfrm>
            <a:off x="3082725" y="31825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356" name="Google Shape;356;p33"/>
          <p:cNvSpPr txBox="1"/>
          <p:nvPr/>
        </p:nvSpPr>
        <p:spPr>
          <a:xfrm>
            <a:off x="222000" y="36091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How many ops?</a:t>
            </a:r>
            <a:endParaRPr>
              <a:latin typeface="Google Sans"/>
              <a:ea typeface="Google Sans"/>
              <a:cs typeface="Google Sans"/>
              <a:sym typeface="Google Sans"/>
            </a:endParaRPr>
          </a:p>
        </p:txBody>
      </p:sp>
      <p:sp>
        <p:nvSpPr>
          <p:cNvPr id="357" name="Google Shape;357;p33"/>
          <p:cNvSpPr/>
          <p:nvPr/>
        </p:nvSpPr>
        <p:spPr>
          <a:xfrm>
            <a:off x="2403550" y="3609125"/>
            <a:ext cx="13584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few</a:t>
            </a:r>
            <a:endParaRPr b="1" sz="1300">
              <a:solidFill>
                <a:srgbClr val="FFFFFF"/>
              </a:solidFill>
              <a:latin typeface="Google Sans"/>
              <a:ea typeface="Google Sans"/>
              <a:cs typeface="Google Sans"/>
              <a:sym typeface="Google Sans"/>
            </a:endParaRPr>
          </a:p>
        </p:txBody>
      </p:sp>
      <p:sp>
        <p:nvSpPr>
          <p:cNvPr id="358" name="Google Shape;358;p33"/>
          <p:cNvSpPr txBox="1"/>
          <p:nvPr/>
        </p:nvSpPr>
        <p:spPr>
          <a:xfrm>
            <a:off x="221975" y="1107775"/>
            <a:ext cx="3540000" cy="957900"/>
          </a:xfrm>
          <a:prstGeom prst="rect">
            <a:avLst/>
          </a:prstGeom>
          <a:solidFill>
            <a:schemeClr val="accent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Google Sans"/>
                <a:ea typeface="Google Sans"/>
                <a:cs typeface="Google Sans"/>
                <a:sym typeface="Google Sans"/>
              </a:rPr>
              <a:t>ML Framework</a:t>
            </a:r>
            <a:endParaRPr sz="19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900">
                <a:solidFill>
                  <a:srgbClr val="FFFFFF"/>
                </a:solidFill>
                <a:latin typeface="Google Sans"/>
                <a:ea typeface="Google Sans"/>
                <a:cs typeface="Google Sans"/>
                <a:sym typeface="Google Sans"/>
              </a:rPr>
              <a:t>Design Checklist</a:t>
            </a:r>
            <a:endParaRPr b="1" sz="1900">
              <a:solidFill>
                <a:srgbClr val="FFFFFF"/>
              </a:solidFill>
              <a:latin typeface="Google Sans"/>
              <a:ea typeface="Google Sans"/>
              <a:cs typeface="Google Sans"/>
              <a:sym typeface="Googl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p:nvPr/>
        </p:nvSpPr>
        <p:spPr>
          <a:xfrm>
            <a:off x="221975" y="2224575"/>
            <a:ext cx="3540000" cy="4266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Model</a:t>
            </a:r>
            <a:endParaRPr b="1" sz="1300">
              <a:solidFill>
                <a:srgbClr val="FFFFFF"/>
              </a:solidFill>
              <a:latin typeface="Google Sans"/>
              <a:ea typeface="Google Sans"/>
              <a:cs typeface="Google Sans"/>
              <a:sym typeface="Google Sans"/>
            </a:endParaRPr>
          </a:p>
        </p:txBody>
      </p:sp>
      <p:sp>
        <p:nvSpPr>
          <p:cNvPr id="364" name="Google Shape;364;p34"/>
          <p:cNvSpPr txBox="1"/>
          <p:nvPr/>
        </p:nvSpPr>
        <p:spPr>
          <a:xfrm>
            <a:off x="221975" y="27559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training?</a:t>
            </a:r>
            <a:endParaRPr>
              <a:latin typeface="Google Sans"/>
              <a:ea typeface="Google Sans"/>
              <a:cs typeface="Google Sans"/>
              <a:sym typeface="Google Sans"/>
            </a:endParaRPr>
          </a:p>
        </p:txBody>
      </p:sp>
      <p:sp>
        <p:nvSpPr>
          <p:cNvPr id="365" name="Google Shape;365;p34"/>
          <p:cNvSpPr/>
          <p:nvPr/>
        </p:nvSpPr>
        <p:spPr>
          <a:xfrm>
            <a:off x="2403525" y="27559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66" name="Google Shape;366;p34"/>
          <p:cNvSpPr/>
          <p:nvPr/>
        </p:nvSpPr>
        <p:spPr>
          <a:xfrm>
            <a:off x="3082725" y="27559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367" name="Google Shape;367;p34"/>
          <p:cNvSpPr txBox="1"/>
          <p:nvPr/>
        </p:nvSpPr>
        <p:spPr>
          <a:xfrm>
            <a:off x="221975" y="31825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inference?</a:t>
            </a:r>
            <a:endParaRPr>
              <a:latin typeface="Google Sans"/>
              <a:ea typeface="Google Sans"/>
              <a:cs typeface="Google Sans"/>
              <a:sym typeface="Google Sans"/>
            </a:endParaRPr>
          </a:p>
        </p:txBody>
      </p:sp>
      <p:sp>
        <p:nvSpPr>
          <p:cNvPr id="368" name="Google Shape;368;p34"/>
          <p:cNvSpPr/>
          <p:nvPr/>
        </p:nvSpPr>
        <p:spPr>
          <a:xfrm>
            <a:off x="2403525" y="31825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369" name="Google Shape;369;p34"/>
          <p:cNvSpPr/>
          <p:nvPr/>
        </p:nvSpPr>
        <p:spPr>
          <a:xfrm>
            <a:off x="3082725" y="31825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370" name="Google Shape;370;p34"/>
          <p:cNvSpPr txBox="1"/>
          <p:nvPr/>
        </p:nvSpPr>
        <p:spPr>
          <a:xfrm>
            <a:off x="222000" y="36091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How many ops?</a:t>
            </a:r>
            <a:endParaRPr>
              <a:latin typeface="Google Sans"/>
              <a:ea typeface="Google Sans"/>
              <a:cs typeface="Google Sans"/>
              <a:sym typeface="Google Sans"/>
            </a:endParaRPr>
          </a:p>
        </p:txBody>
      </p:sp>
      <p:sp>
        <p:nvSpPr>
          <p:cNvPr id="371" name="Google Shape;371;p34"/>
          <p:cNvSpPr/>
          <p:nvPr/>
        </p:nvSpPr>
        <p:spPr>
          <a:xfrm>
            <a:off x="2403550" y="3609125"/>
            <a:ext cx="13584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few</a:t>
            </a:r>
            <a:endParaRPr b="1" sz="1300">
              <a:solidFill>
                <a:srgbClr val="FFFFFF"/>
              </a:solidFill>
              <a:latin typeface="Google Sans"/>
              <a:ea typeface="Google Sans"/>
              <a:cs typeface="Google Sans"/>
              <a:sym typeface="Google Sans"/>
            </a:endParaRPr>
          </a:p>
        </p:txBody>
      </p:sp>
      <p:sp>
        <p:nvSpPr>
          <p:cNvPr id="372" name="Google Shape;372;p34"/>
          <p:cNvSpPr/>
          <p:nvPr/>
        </p:nvSpPr>
        <p:spPr>
          <a:xfrm>
            <a:off x="3934225" y="1107775"/>
            <a:ext cx="4987800" cy="4266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Software</a:t>
            </a:r>
            <a:endParaRPr b="1" sz="1300">
              <a:solidFill>
                <a:srgbClr val="FFFFFF"/>
              </a:solidFill>
              <a:latin typeface="Google Sans"/>
              <a:ea typeface="Google Sans"/>
              <a:cs typeface="Google Sans"/>
              <a:sym typeface="Google Sans"/>
            </a:endParaRPr>
          </a:p>
        </p:txBody>
      </p:sp>
      <p:sp>
        <p:nvSpPr>
          <p:cNvPr id="373" name="Google Shape;373;p34"/>
          <p:cNvSpPr txBox="1"/>
          <p:nvPr/>
        </p:nvSpPr>
        <p:spPr>
          <a:xfrm>
            <a:off x="3934225" y="1639125"/>
            <a:ext cx="38517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Need quantization/optimization tools?</a:t>
            </a:r>
            <a:endParaRPr>
              <a:latin typeface="Google Sans"/>
              <a:ea typeface="Google Sans"/>
              <a:cs typeface="Google Sans"/>
              <a:sym typeface="Google Sans"/>
            </a:endParaRPr>
          </a:p>
        </p:txBody>
      </p:sp>
      <p:sp>
        <p:nvSpPr>
          <p:cNvPr id="374" name="Google Shape;374;p34"/>
          <p:cNvSpPr/>
          <p:nvPr/>
        </p:nvSpPr>
        <p:spPr>
          <a:xfrm>
            <a:off x="7639775" y="1639125"/>
            <a:ext cx="679200" cy="426600"/>
          </a:xfrm>
          <a:prstGeom prst="roundRect">
            <a:avLst>
              <a:gd fmla="val 0" name="adj"/>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75" name="Google Shape;375;p34"/>
          <p:cNvSpPr txBox="1"/>
          <p:nvPr/>
        </p:nvSpPr>
        <p:spPr>
          <a:xfrm>
            <a:off x="3934225" y="2065725"/>
            <a:ext cx="3784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Can rely on virtual memory support?</a:t>
            </a:r>
            <a:endParaRPr>
              <a:latin typeface="Google Sans"/>
              <a:ea typeface="Google Sans"/>
              <a:cs typeface="Google Sans"/>
              <a:sym typeface="Google Sans"/>
            </a:endParaRPr>
          </a:p>
        </p:txBody>
      </p:sp>
      <p:sp>
        <p:nvSpPr>
          <p:cNvPr id="376" name="Google Shape;376;p34"/>
          <p:cNvSpPr/>
          <p:nvPr/>
        </p:nvSpPr>
        <p:spPr>
          <a:xfrm>
            <a:off x="7563575" y="16391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377" name="Google Shape;377;p34"/>
          <p:cNvSpPr/>
          <p:nvPr/>
        </p:nvSpPr>
        <p:spPr>
          <a:xfrm>
            <a:off x="8242775" y="16391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378" name="Google Shape;378;p34"/>
          <p:cNvSpPr/>
          <p:nvPr/>
        </p:nvSpPr>
        <p:spPr>
          <a:xfrm>
            <a:off x="7563575" y="20657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79" name="Google Shape;379;p34"/>
          <p:cNvSpPr/>
          <p:nvPr/>
        </p:nvSpPr>
        <p:spPr>
          <a:xfrm>
            <a:off x="8242775" y="20657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380" name="Google Shape;380;p34"/>
          <p:cNvSpPr txBox="1"/>
          <p:nvPr/>
        </p:nvSpPr>
        <p:spPr>
          <a:xfrm>
            <a:off x="221975" y="1107775"/>
            <a:ext cx="3540000" cy="957900"/>
          </a:xfrm>
          <a:prstGeom prst="rect">
            <a:avLst/>
          </a:prstGeom>
          <a:solidFill>
            <a:schemeClr val="accent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Google Sans"/>
                <a:ea typeface="Google Sans"/>
                <a:cs typeface="Google Sans"/>
                <a:sym typeface="Google Sans"/>
              </a:rPr>
              <a:t>ML Framework</a:t>
            </a:r>
            <a:endParaRPr sz="19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900">
                <a:solidFill>
                  <a:srgbClr val="FFFFFF"/>
                </a:solidFill>
                <a:latin typeface="Google Sans"/>
                <a:ea typeface="Google Sans"/>
                <a:cs typeface="Google Sans"/>
                <a:sym typeface="Google Sans"/>
              </a:rPr>
              <a:t>Design Checklist</a:t>
            </a:r>
            <a:endParaRPr b="1" sz="1900">
              <a:solidFill>
                <a:srgbClr val="FFFFFF"/>
              </a:solidFill>
              <a:latin typeface="Google Sans"/>
              <a:ea typeface="Google Sans"/>
              <a:cs typeface="Google Sans"/>
              <a:sym typeface="Googl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5"/>
          <p:cNvSpPr/>
          <p:nvPr/>
        </p:nvSpPr>
        <p:spPr>
          <a:xfrm>
            <a:off x="221975" y="2224575"/>
            <a:ext cx="3540000" cy="4266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Model</a:t>
            </a:r>
            <a:endParaRPr b="1" sz="1300">
              <a:solidFill>
                <a:srgbClr val="FFFFFF"/>
              </a:solidFill>
              <a:latin typeface="Google Sans"/>
              <a:ea typeface="Google Sans"/>
              <a:cs typeface="Google Sans"/>
              <a:sym typeface="Google Sans"/>
            </a:endParaRPr>
          </a:p>
        </p:txBody>
      </p:sp>
      <p:sp>
        <p:nvSpPr>
          <p:cNvPr id="386" name="Google Shape;386;p35"/>
          <p:cNvSpPr txBox="1"/>
          <p:nvPr/>
        </p:nvSpPr>
        <p:spPr>
          <a:xfrm>
            <a:off x="221975" y="27559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training?</a:t>
            </a:r>
            <a:endParaRPr>
              <a:latin typeface="Google Sans"/>
              <a:ea typeface="Google Sans"/>
              <a:cs typeface="Google Sans"/>
              <a:sym typeface="Google Sans"/>
            </a:endParaRPr>
          </a:p>
        </p:txBody>
      </p:sp>
      <p:sp>
        <p:nvSpPr>
          <p:cNvPr id="387" name="Google Shape;387;p35"/>
          <p:cNvSpPr/>
          <p:nvPr/>
        </p:nvSpPr>
        <p:spPr>
          <a:xfrm>
            <a:off x="2403525" y="27559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88" name="Google Shape;388;p35"/>
          <p:cNvSpPr/>
          <p:nvPr/>
        </p:nvSpPr>
        <p:spPr>
          <a:xfrm>
            <a:off x="3082725" y="27559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389" name="Google Shape;389;p35"/>
          <p:cNvSpPr txBox="1"/>
          <p:nvPr/>
        </p:nvSpPr>
        <p:spPr>
          <a:xfrm>
            <a:off x="221975" y="31825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Support for inference?</a:t>
            </a:r>
            <a:endParaRPr>
              <a:latin typeface="Google Sans"/>
              <a:ea typeface="Google Sans"/>
              <a:cs typeface="Google Sans"/>
              <a:sym typeface="Google Sans"/>
            </a:endParaRPr>
          </a:p>
        </p:txBody>
      </p:sp>
      <p:sp>
        <p:nvSpPr>
          <p:cNvPr id="390" name="Google Shape;390;p35"/>
          <p:cNvSpPr/>
          <p:nvPr/>
        </p:nvSpPr>
        <p:spPr>
          <a:xfrm>
            <a:off x="2403525" y="318252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391" name="Google Shape;391;p35"/>
          <p:cNvSpPr/>
          <p:nvPr/>
        </p:nvSpPr>
        <p:spPr>
          <a:xfrm>
            <a:off x="3082725" y="318252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392" name="Google Shape;392;p35"/>
          <p:cNvSpPr txBox="1"/>
          <p:nvPr/>
        </p:nvSpPr>
        <p:spPr>
          <a:xfrm>
            <a:off x="222000" y="3609125"/>
            <a:ext cx="2902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How many ops?</a:t>
            </a:r>
            <a:endParaRPr>
              <a:latin typeface="Google Sans"/>
              <a:ea typeface="Google Sans"/>
              <a:cs typeface="Google Sans"/>
              <a:sym typeface="Google Sans"/>
            </a:endParaRPr>
          </a:p>
        </p:txBody>
      </p:sp>
      <p:sp>
        <p:nvSpPr>
          <p:cNvPr id="393" name="Google Shape;393;p35"/>
          <p:cNvSpPr/>
          <p:nvPr/>
        </p:nvSpPr>
        <p:spPr>
          <a:xfrm>
            <a:off x="2403550" y="3609125"/>
            <a:ext cx="13584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few</a:t>
            </a:r>
            <a:endParaRPr b="1" sz="1300">
              <a:solidFill>
                <a:srgbClr val="FFFFFF"/>
              </a:solidFill>
              <a:latin typeface="Google Sans"/>
              <a:ea typeface="Google Sans"/>
              <a:cs typeface="Google Sans"/>
              <a:sym typeface="Google Sans"/>
            </a:endParaRPr>
          </a:p>
        </p:txBody>
      </p:sp>
      <p:sp>
        <p:nvSpPr>
          <p:cNvPr id="394" name="Google Shape;394;p35"/>
          <p:cNvSpPr/>
          <p:nvPr/>
        </p:nvSpPr>
        <p:spPr>
          <a:xfrm>
            <a:off x="3934225" y="1107775"/>
            <a:ext cx="4987800" cy="4266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Software</a:t>
            </a:r>
            <a:endParaRPr b="1" sz="1300">
              <a:solidFill>
                <a:srgbClr val="FFFFFF"/>
              </a:solidFill>
              <a:latin typeface="Google Sans"/>
              <a:ea typeface="Google Sans"/>
              <a:cs typeface="Google Sans"/>
              <a:sym typeface="Google Sans"/>
            </a:endParaRPr>
          </a:p>
        </p:txBody>
      </p:sp>
      <p:sp>
        <p:nvSpPr>
          <p:cNvPr id="395" name="Google Shape;395;p35"/>
          <p:cNvSpPr txBox="1"/>
          <p:nvPr/>
        </p:nvSpPr>
        <p:spPr>
          <a:xfrm>
            <a:off x="3934225" y="1639125"/>
            <a:ext cx="38517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Need quantization/optimization tools?</a:t>
            </a:r>
            <a:endParaRPr>
              <a:latin typeface="Google Sans"/>
              <a:ea typeface="Google Sans"/>
              <a:cs typeface="Google Sans"/>
              <a:sym typeface="Google Sans"/>
            </a:endParaRPr>
          </a:p>
        </p:txBody>
      </p:sp>
      <p:sp>
        <p:nvSpPr>
          <p:cNvPr id="396" name="Google Shape;396;p35"/>
          <p:cNvSpPr/>
          <p:nvPr/>
        </p:nvSpPr>
        <p:spPr>
          <a:xfrm>
            <a:off x="7639775" y="1639125"/>
            <a:ext cx="679200" cy="426600"/>
          </a:xfrm>
          <a:prstGeom prst="roundRect">
            <a:avLst>
              <a:gd fmla="val 0" name="adj"/>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397" name="Google Shape;397;p35"/>
          <p:cNvSpPr txBox="1"/>
          <p:nvPr/>
        </p:nvSpPr>
        <p:spPr>
          <a:xfrm>
            <a:off x="3934225" y="2065725"/>
            <a:ext cx="37842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Can rely on virtual memory support?</a:t>
            </a:r>
            <a:endParaRPr>
              <a:latin typeface="Google Sans"/>
              <a:ea typeface="Google Sans"/>
              <a:cs typeface="Google Sans"/>
              <a:sym typeface="Google Sans"/>
            </a:endParaRPr>
          </a:p>
        </p:txBody>
      </p:sp>
      <p:sp>
        <p:nvSpPr>
          <p:cNvPr id="398" name="Google Shape;398;p35"/>
          <p:cNvSpPr/>
          <p:nvPr/>
        </p:nvSpPr>
        <p:spPr>
          <a:xfrm>
            <a:off x="7563575" y="16391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399" name="Google Shape;399;p35"/>
          <p:cNvSpPr/>
          <p:nvPr/>
        </p:nvSpPr>
        <p:spPr>
          <a:xfrm>
            <a:off x="8242775" y="16391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400" name="Google Shape;400;p35"/>
          <p:cNvSpPr/>
          <p:nvPr/>
        </p:nvSpPr>
        <p:spPr>
          <a:xfrm>
            <a:off x="7563575" y="20657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401" name="Google Shape;401;p35"/>
          <p:cNvSpPr/>
          <p:nvPr/>
        </p:nvSpPr>
        <p:spPr>
          <a:xfrm>
            <a:off x="8242775" y="20657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402" name="Google Shape;402;p35"/>
          <p:cNvSpPr/>
          <p:nvPr/>
        </p:nvSpPr>
        <p:spPr>
          <a:xfrm>
            <a:off x="3934225" y="2651175"/>
            <a:ext cx="4987800" cy="4266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Hardware</a:t>
            </a:r>
            <a:endParaRPr b="1" sz="1300">
              <a:solidFill>
                <a:srgbClr val="FFFFFF"/>
              </a:solidFill>
              <a:latin typeface="Google Sans"/>
              <a:ea typeface="Google Sans"/>
              <a:cs typeface="Google Sans"/>
              <a:sym typeface="Google Sans"/>
            </a:endParaRPr>
          </a:p>
        </p:txBody>
      </p:sp>
      <p:sp>
        <p:nvSpPr>
          <p:cNvPr id="403" name="Google Shape;403;p35"/>
          <p:cNvSpPr txBox="1"/>
          <p:nvPr/>
        </p:nvSpPr>
        <p:spPr>
          <a:xfrm>
            <a:off x="3934225" y="3182525"/>
            <a:ext cx="36294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Google Sans"/>
                <a:ea typeface="Google Sans"/>
                <a:cs typeface="Google Sans"/>
                <a:sym typeface="Google Sans"/>
              </a:rPr>
              <a:t>Support a diverse range of processor hardware on a device?</a:t>
            </a:r>
            <a:endParaRPr sz="1200">
              <a:latin typeface="Google Sans"/>
              <a:ea typeface="Google Sans"/>
              <a:cs typeface="Google Sans"/>
              <a:sym typeface="Google Sans"/>
            </a:endParaRPr>
          </a:p>
        </p:txBody>
      </p:sp>
      <p:sp>
        <p:nvSpPr>
          <p:cNvPr id="404" name="Google Shape;404;p35"/>
          <p:cNvSpPr/>
          <p:nvPr/>
        </p:nvSpPr>
        <p:spPr>
          <a:xfrm>
            <a:off x="7639825" y="3609125"/>
            <a:ext cx="679200" cy="426600"/>
          </a:xfrm>
          <a:prstGeom prst="roundRect">
            <a:avLst>
              <a:gd fmla="val 0" name="adj"/>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405" name="Google Shape;405;p35"/>
          <p:cNvSpPr txBox="1"/>
          <p:nvPr/>
        </p:nvSpPr>
        <p:spPr>
          <a:xfrm>
            <a:off x="3934225" y="3609125"/>
            <a:ext cx="3629400" cy="426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Google Sans"/>
                <a:ea typeface="Google Sans"/>
                <a:cs typeface="Google Sans"/>
                <a:sym typeface="Google Sans"/>
              </a:rPr>
              <a:t>Need to support many different platforms and architectures?</a:t>
            </a:r>
            <a:endParaRPr sz="1200">
              <a:latin typeface="Google Sans"/>
              <a:ea typeface="Google Sans"/>
              <a:cs typeface="Google Sans"/>
              <a:sym typeface="Google Sans"/>
            </a:endParaRPr>
          </a:p>
        </p:txBody>
      </p:sp>
      <p:sp>
        <p:nvSpPr>
          <p:cNvPr id="406" name="Google Shape;406;p35"/>
          <p:cNvSpPr/>
          <p:nvPr/>
        </p:nvSpPr>
        <p:spPr>
          <a:xfrm>
            <a:off x="7563625" y="36091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Yes</a:t>
            </a:r>
            <a:endParaRPr b="1" sz="1300">
              <a:solidFill>
                <a:srgbClr val="FFFFFF"/>
              </a:solidFill>
              <a:latin typeface="Google Sans"/>
              <a:ea typeface="Google Sans"/>
              <a:cs typeface="Google Sans"/>
              <a:sym typeface="Google Sans"/>
            </a:endParaRPr>
          </a:p>
        </p:txBody>
      </p:sp>
      <p:sp>
        <p:nvSpPr>
          <p:cNvPr id="407" name="Google Shape;407;p35"/>
          <p:cNvSpPr/>
          <p:nvPr/>
        </p:nvSpPr>
        <p:spPr>
          <a:xfrm>
            <a:off x="8242825" y="36091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No</a:t>
            </a:r>
            <a:endParaRPr sz="1300">
              <a:solidFill>
                <a:schemeClr val="dk2"/>
              </a:solidFill>
              <a:latin typeface="Google Sans"/>
              <a:ea typeface="Google Sans"/>
              <a:cs typeface="Google Sans"/>
              <a:sym typeface="Google Sans"/>
            </a:endParaRPr>
          </a:p>
        </p:txBody>
      </p:sp>
      <p:sp>
        <p:nvSpPr>
          <p:cNvPr id="408" name="Google Shape;408;p35"/>
          <p:cNvSpPr/>
          <p:nvPr/>
        </p:nvSpPr>
        <p:spPr>
          <a:xfrm>
            <a:off x="7563575" y="3182515"/>
            <a:ext cx="679200" cy="426600"/>
          </a:xfrm>
          <a:prstGeom prst="roundRect">
            <a:avLst>
              <a:gd fmla="val 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Google Sans"/>
                <a:ea typeface="Google Sans"/>
                <a:cs typeface="Google Sans"/>
                <a:sym typeface="Google Sans"/>
              </a:rPr>
              <a:t>Yes</a:t>
            </a:r>
            <a:endParaRPr sz="1300">
              <a:solidFill>
                <a:schemeClr val="dk2"/>
              </a:solidFill>
              <a:latin typeface="Google Sans"/>
              <a:ea typeface="Google Sans"/>
              <a:cs typeface="Google Sans"/>
              <a:sym typeface="Google Sans"/>
            </a:endParaRPr>
          </a:p>
        </p:txBody>
      </p:sp>
      <p:sp>
        <p:nvSpPr>
          <p:cNvPr id="409" name="Google Shape;409;p35"/>
          <p:cNvSpPr/>
          <p:nvPr/>
        </p:nvSpPr>
        <p:spPr>
          <a:xfrm>
            <a:off x="8242775" y="3182515"/>
            <a:ext cx="679200" cy="426600"/>
          </a:xfrm>
          <a:prstGeom prst="roundRect">
            <a:avLst>
              <a:gd fmla="val 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No</a:t>
            </a:r>
            <a:endParaRPr b="1" sz="1300">
              <a:solidFill>
                <a:srgbClr val="FFFFFF"/>
              </a:solidFill>
              <a:latin typeface="Google Sans"/>
              <a:ea typeface="Google Sans"/>
              <a:cs typeface="Google Sans"/>
              <a:sym typeface="Google Sans"/>
            </a:endParaRPr>
          </a:p>
        </p:txBody>
      </p:sp>
      <p:sp>
        <p:nvSpPr>
          <p:cNvPr id="410" name="Google Shape;410;p35"/>
          <p:cNvSpPr txBox="1"/>
          <p:nvPr/>
        </p:nvSpPr>
        <p:spPr>
          <a:xfrm>
            <a:off x="221975" y="1107775"/>
            <a:ext cx="3540000" cy="957900"/>
          </a:xfrm>
          <a:prstGeom prst="rect">
            <a:avLst/>
          </a:prstGeom>
          <a:solidFill>
            <a:schemeClr val="accent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Google Sans"/>
                <a:ea typeface="Google Sans"/>
                <a:cs typeface="Google Sans"/>
                <a:sym typeface="Google Sans"/>
              </a:rPr>
              <a:t>ML Framework</a:t>
            </a:r>
            <a:endParaRPr sz="19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900">
                <a:solidFill>
                  <a:srgbClr val="FFFFFF"/>
                </a:solidFill>
                <a:latin typeface="Google Sans"/>
                <a:ea typeface="Google Sans"/>
                <a:cs typeface="Google Sans"/>
                <a:sym typeface="Google Sans"/>
              </a:rPr>
              <a:t>Design Checklist</a:t>
            </a:r>
            <a:endParaRPr b="1" sz="1900">
              <a:solidFill>
                <a:srgbClr val="FFFFFF"/>
              </a:solidFill>
              <a:latin typeface="Google Sans"/>
              <a:ea typeface="Google Sans"/>
              <a:cs typeface="Google Sans"/>
              <a:sym typeface="Googl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6"/>
          <p:cNvSpPr txBox="1"/>
          <p:nvPr/>
        </p:nvSpPr>
        <p:spPr>
          <a:xfrm>
            <a:off x="786650" y="2735355"/>
            <a:ext cx="2082900" cy="7041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416" name="Google Shape;416;p36"/>
          <p:cNvSpPr txBox="1"/>
          <p:nvPr/>
        </p:nvSpPr>
        <p:spPr>
          <a:xfrm>
            <a:off x="3074725" y="2735355"/>
            <a:ext cx="2082900" cy="7041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417" name="Google Shape;417;p36"/>
          <p:cNvSpPr txBox="1"/>
          <p:nvPr/>
        </p:nvSpPr>
        <p:spPr>
          <a:xfrm>
            <a:off x="3074732" y="1467893"/>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418" name="Google Shape;418;p36"/>
          <p:cNvSpPr txBox="1"/>
          <p:nvPr/>
        </p:nvSpPr>
        <p:spPr>
          <a:xfrm>
            <a:off x="786657" y="1467905"/>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419" name="Google Shape;419;p36"/>
          <p:cNvSpPr txBox="1"/>
          <p:nvPr>
            <p:ph idx="1" type="body"/>
          </p:nvPr>
        </p:nvSpPr>
        <p:spPr>
          <a:xfrm>
            <a:off x="9681050" y="2539800"/>
            <a:ext cx="2816100" cy="6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Hardware vendor libraries (ST’s CubeMX.AI)</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p>
        </p:txBody>
      </p:sp>
      <p:sp>
        <p:nvSpPr>
          <p:cNvPr id="420" name="Google Shape;420;p36"/>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“Tiny”</a:t>
            </a:r>
            <a:r>
              <a:rPr lang="en"/>
              <a:t> Machine Learning </a:t>
            </a:r>
            <a:r>
              <a:rPr b="1" lang="en"/>
              <a:t>Frameworks</a:t>
            </a:r>
            <a:endParaRPr b="1"/>
          </a:p>
        </p:txBody>
      </p:sp>
      <p:sp>
        <p:nvSpPr>
          <p:cNvPr id="421" name="Google Shape;421;p36"/>
          <p:cNvSpPr txBox="1"/>
          <p:nvPr/>
        </p:nvSpPr>
        <p:spPr>
          <a:xfrm>
            <a:off x="6320219" y="2446254"/>
            <a:ext cx="1838400" cy="559800"/>
          </a:xfrm>
          <a:prstGeom prst="rect">
            <a:avLst/>
          </a:prstGeom>
          <a:solidFill>
            <a:srgbClr val="B7B7B7"/>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Himax</a:t>
            </a:r>
            <a:endParaRPr b="1" sz="13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WE-I Plus EVB</a:t>
            </a:r>
            <a:endParaRPr b="1">
              <a:solidFill>
                <a:srgbClr val="FFFFFF"/>
              </a:solidFill>
            </a:endParaRPr>
          </a:p>
        </p:txBody>
      </p:sp>
      <p:sp>
        <p:nvSpPr>
          <p:cNvPr id="422" name="Google Shape;422;p36"/>
          <p:cNvSpPr txBox="1"/>
          <p:nvPr/>
        </p:nvSpPr>
        <p:spPr>
          <a:xfrm>
            <a:off x="6320219" y="3157779"/>
            <a:ext cx="1838400" cy="559800"/>
          </a:xfrm>
          <a:prstGeom prst="rect">
            <a:avLst/>
          </a:prstGeom>
          <a:solidFill>
            <a:srgbClr val="B7B7B7"/>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SparkFun</a:t>
            </a:r>
            <a:endParaRPr b="1" sz="13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Edge 2</a:t>
            </a:r>
            <a:endParaRPr b="1" sz="1300">
              <a:solidFill>
                <a:srgbClr val="FFFFFF"/>
              </a:solidFill>
              <a:latin typeface="Google Sans"/>
              <a:ea typeface="Google Sans"/>
              <a:cs typeface="Google Sans"/>
              <a:sym typeface="Google Sans"/>
            </a:endParaRPr>
          </a:p>
        </p:txBody>
      </p:sp>
      <p:sp>
        <p:nvSpPr>
          <p:cNvPr id="423" name="Google Shape;423;p36"/>
          <p:cNvSpPr txBox="1"/>
          <p:nvPr/>
        </p:nvSpPr>
        <p:spPr>
          <a:xfrm>
            <a:off x="6320219" y="3869304"/>
            <a:ext cx="1838400" cy="559800"/>
          </a:xfrm>
          <a:prstGeom prst="rect">
            <a:avLst/>
          </a:prstGeom>
          <a:solidFill>
            <a:srgbClr val="B7B7B7"/>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Espressif</a:t>
            </a:r>
            <a:endParaRPr b="1" sz="13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EYE</a:t>
            </a:r>
            <a:endParaRPr b="1" sz="1300">
              <a:solidFill>
                <a:srgbClr val="FFFFFF"/>
              </a:solidFill>
              <a:latin typeface="Google Sans"/>
              <a:ea typeface="Google Sans"/>
              <a:cs typeface="Google Sans"/>
              <a:sym typeface="Google Sans"/>
            </a:endParaRPr>
          </a:p>
        </p:txBody>
      </p:sp>
      <p:sp>
        <p:nvSpPr>
          <p:cNvPr id="424" name="Google Shape;424;p36"/>
          <p:cNvSpPr txBox="1"/>
          <p:nvPr/>
        </p:nvSpPr>
        <p:spPr>
          <a:xfrm>
            <a:off x="6320219" y="1734729"/>
            <a:ext cx="1838400" cy="559800"/>
          </a:xfrm>
          <a:prstGeom prst="rect">
            <a:avLst/>
          </a:prstGeom>
          <a:solidFill>
            <a:srgbClr val="B7B7B7"/>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Arduino</a:t>
            </a:r>
            <a:endParaRPr b="1" sz="13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BLE Sense 33</a:t>
            </a:r>
            <a:endParaRPr b="1">
              <a:solidFill>
                <a:srgbClr val="FFFFFF"/>
              </a:solidFill>
            </a:endParaRPr>
          </a:p>
        </p:txBody>
      </p:sp>
      <p:pic>
        <p:nvPicPr>
          <p:cNvPr id="425" name="Google Shape;425;p36"/>
          <p:cNvPicPr preferRelativeResize="0"/>
          <p:nvPr/>
        </p:nvPicPr>
        <p:blipFill>
          <a:blip r:embed="rId4">
            <a:alphaModFix/>
          </a:blip>
          <a:stretch>
            <a:fillRect/>
          </a:stretch>
        </p:blipFill>
        <p:spPr>
          <a:xfrm>
            <a:off x="922975" y="1788406"/>
            <a:ext cx="1810314" cy="483672"/>
          </a:xfrm>
          <a:prstGeom prst="rect">
            <a:avLst/>
          </a:prstGeom>
          <a:noFill/>
          <a:ln>
            <a:noFill/>
          </a:ln>
        </p:spPr>
      </p:pic>
      <p:sp>
        <p:nvSpPr>
          <p:cNvPr id="426" name="Google Shape;426;p36"/>
          <p:cNvSpPr txBox="1"/>
          <p:nvPr/>
        </p:nvSpPr>
        <p:spPr>
          <a:xfrm>
            <a:off x="872194" y="2749743"/>
            <a:ext cx="1911900" cy="67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519BF7"/>
                </a:solidFill>
                <a:latin typeface="Quicksand"/>
                <a:ea typeface="Quicksand"/>
                <a:cs typeface="Quicksand"/>
                <a:sym typeface="Quicksand"/>
              </a:rPr>
              <a:t>uTensor</a:t>
            </a:r>
            <a:endParaRPr b="1" sz="3200">
              <a:solidFill>
                <a:srgbClr val="519BF7"/>
              </a:solidFill>
              <a:latin typeface="Quicksand"/>
              <a:ea typeface="Quicksand"/>
              <a:cs typeface="Quicksand"/>
              <a:sym typeface="Quicksand"/>
            </a:endParaRPr>
          </a:p>
        </p:txBody>
      </p:sp>
      <p:grpSp>
        <p:nvGrpSpPr>
          <p:cNvPr id="427" name="Google Shape;427;p36"/>
          <p:cNvGrpSpPr/>
          <p:nvPr/>
        </p:nvGrpSpPr>
        <p:grpSpPr>
          <a:xfrm>
            <a:off x="3119445" y="1678221"/>
            <a:ext cx="2082950" cy="704051"/>
            <a:chOff x="3183887" y="2005366"/>
            <a:chExt cx="2082950" cy="704051"/>
          </a:xfrm>
        </p:grpSpPr>
        <p:pic>
          <p:nvPicPr>
            <p:cNvPr id="428" name="Google Shape;428;p36"/>
            <p:cNvPicPr preferRelativeResize="0"/>
            <p:nvPr/>
          </p:nvPicPr>
          <p:blipFill rotWithShape="1">
            <a:blip r:embed="rId5">
              <a:alphaModFix/>
            </a:blip>
            <a:srcRect b="11419" l="5992" r="6018" t="60195"/>
            <a:stretch/>
          </p:blipFill>
          <p:spPr>
            <a:xfrm>
              <a:off x="3183887" y="2445280"/>
              <a:ext cx="1455654" cy="264136"/>
            </a:xfrm>
            <a:prstGeom prst="rect">
              <a:avLst/>
            </a:prstGeom>
            <a:noFill/>
            <a:ln>
              <a:noFill/>
            </a:ln>
          </p:spPr>
        </p:pic>
        <p:pic>
          <p:nvPicPr>
            <p:cNvPr id="429" name="Google Shape;429;p36"/>
            <p:cNvPicPr preferRelativeResize="0"/>
            <p:nvPr/>
          </p:nvPicPr>
          <p:blipFill rotWithShape="1">
            <a:blip r:embed="rId5">
              <a:alphaModFix/>
            </a:blip>
            <a:srcRect b="38405" l="34518" r="33909" t="14319"/>
            <a:stretch/>
          </p:blipFill>
          <p:spPr>
            <a:xfrm>
              <a:off x="3971429" y="2005366"/>
              <a:ext cx="522330" cy="439904"/>
            </a:xfrm>
            <a:prstGeom prst="rect">
              <a:avLst/>
            </a:prstGeom>
            <a:noFill/>
            <a:ln>
              <a:noFill/>
            </a:ln>
          </p:spPr>
        </p:pic>
        <p:sp>
          <p:nvSpPr>
            <p:cNvPr id="430" name="Google Shape;430;p36"/>
            <p:cNvSpPr txBox="1"/>
            <p:nvPr/>
          </p:nvSpPr>
          <p:spPr>
            <a:xfrm>
              <a:off x="4551937" y="2408150"/>
              <a:ext cx="714900" cy="29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50">
                  <a:solidFill>
                    <a:srgbClr val="535F69"/>
                  </a:solidFill>
                  <a:latin typeface="Roboto Thin"/>
                  <a:ea typeface="Roboto Thin"/>
                  <a:cs typeface="Roboto Thin"/>
                  <a:sym typeface="Roboto Thin"/>
                </a:rPr>
                <a:t>Micro</a:t>
              </a:r>
              <a:endParaRPr sz="1650">
                <a:solidFill>
                  <a:srgbClr val="535F69"/>
                </a:solidFill>
                <a:latin typeface="Roboto Thin"/>
                <a:ea typeface="Roboto Thin"/>
                <a:cs typeface="Roboto Thin"/>
                <a:sym typeface="Roboto Thin"/>
              </a:endParaRPr>
            </a:p>
          </p:txBody>
        </p:sp>
      </p:grpSp>
      <p:pic>
        <p:nvPicPr>
          <p:cNvPr id="431" name="Google Shape;431;p36"/>
          <p:cNvPicPr preferRelativeResize="0"/>
          <p:nvPr/>
        </p:nvPicPr>
        <p:blipFill>
          <a:blip r:embed="rId6">
            <a:alphaModFix/>
          </a:blip>
          <a:stretch>
            <a:fillRect/>
          </a:stretch>
        </p:blipFill>
        <p:spPr>
          <a:xfrm>
            <a:off x="3298182" y="2875396"/>
            <a:ext cx="1635978" cy="452450"/>
          </a:xfrm>
          <a:prstGeom prst="rect">
            <a:avLst/>
          </a:prstGeom>
          <a:noFill/>
          <a:ln>
            <a:noFill/>
          </a:ln>
        </p:spPr>
      </p:pic>
      <p:sp>
        <p:nvSpPr>
          <p:cNvPr id="432" name="Google Shape;432;p36"/>
          <p:cNvSpPr txBox="1"/>
          <p:nvPr/>
        </p:nvSpPr>
        <p:spPr>
          <a:xfrm>
            <a:off x="1923038" y="3582205"/>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433" name="Google Shape;433;p36"/>
          <p:cNvPicPr preferRelativeResize="0"/>
          <p:nvPr/>
        </p:nvPicPr>
        <p:blipFill>
          <a:blip r:embed="rId7">
            <a:alphaModFix/>
          </a:blip>
          <a:stretch>
            <a:fillRect/>
          </a:stretch>
        </p:blipFill>
        <p:spPr>
          <a:xfrm>
            <a:off x="2146513" y="3647665"/>
            <a:ext cx="1635976" cy="1003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37"/>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439" name="Google Shape;439;p37"/>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a:t>
            </a:r>
            <a:r>
              <a:rPr lang="en" sz="1000">
                <a:latin typeface="Google Sans"/>
                <a:ea typeface="Google Sans"/>
                <a:cs typeface="Google Sans"/>
                <a:sym typeface="Google Sans"/>
              </a:rPr>
              <a:t>opology, weights, bias</a:t>
            </a:r>
            <a:endParaRPr sz="1000">
              <a:latin typeface="Google Sans"/>
              <a:ea typeface="Google Sans"/>
              <a:cs typeface="Google Sans"/>
              <a:sym typeface="Google Sans"/>
            </a:endParaRPr>
          </a:p>
        </p:txBody>
      </p:sp>
      <p:pic>
        <p:nvPicPr>
          <p:cNvPr id="440" name="Google Shape;440;p37"/>
          <p:cNvPicPr preferRelativeResize="0"/>
          <p:nvPr/>
        </p:nvPicPr>
        <p:blipFill>
          <a:blip r:embed="rId4">
            <a:alphaModFix/>
          </a:blip>
          <a:stretch>
            <a:fillRect/>
          </a:stretch>
        </p:blipFill>
        <p:spPr>
          <a:xfrm>
            <a:off x="7449293" y="3400550"/>
            <a:ext cx="1137776" cy="826775"/>
          </a:xfrm>
          <a:prstGeom prst="rect">
            <a:avLst/>
          </a:prstGeom>
          <a:noFill/>
          <a:ln>
            <a:noFill/>
          </a:ln>
        </p:spPr>
      </p:pic>
      <p:sp>
        <p:nvSpPr>
          <p:cNvPr id="441" name="Google Shape;441;p37"/>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
        <p:nvSpPr>
          <p:cNvPr id="442" name="Google Shape;442;p37"/>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38"/>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448" name="Google Shape;448;p38"/>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pic>
        <p:nvPicPr>
          <p:cNvPr id="449" name="Google Shape;449;p38"/>
          <p:cNvPicPr preferRelativeResize="0"/>
          <p:nvPr/>
        </p:nvPicPr>
        <p:blipFill>
          <a:blip r:embed="rId4">
            <a:alphaModFix/>
          </a:blip>
          <a:stretch>
            <a:fillRect/>
          </a:stretch>
        </p:blipFill>
        <p:spPr>
          <a:xfrm>
            <a:off x="7449293" y="3400550"/>
            <a:ext cx="1137776" cy="826775"/>
          </a:xfrm>
          <a:prstGeom prst="rect">
            <a:avLst/>
          </a:prstGeom>
          <a:noFill/>
          <a:ln>
            <a:noFill/>
          </a:ln>
        </p:spPr>
      </p:pic>
      <p:sp>
        <p:nvSpPr>
          <p:cNvPr id="450" name="Google Shape;450;p38"/>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
        <p:nvSpPr>
          <p:cNvPr id="451" name="Google Shape;451;p38"/>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453" name="Google Shape;453;p38"/>
          <p:cNvPicPr preferRelativeResize="0"/>
          <p:nvPr/>
        </p:nvPicPr>
        <p:blipFill>
          <a:blip r:embed="rId5">
            <a:alphaModFix/>
          </a:blip>
          <a:stretch>
            <a:fillRect/>
          </a:stretch>
        </p:blipFill>
        <p:spPr>
          <a:xfrm>
            <a:off x="3030852" y="3519072"/>
            <a:ext cx="1149400" cy="704725"/>
          </a:xfrm>
          <a:prstGeom prst="rect">
            <a:avLst/>
          </a:prstGeom>
          <a:noFill/>
          <a:ln>
            <a:noFill/>
          </a:ln>
        </p:spPr>
      </p:pic>
      <p:sp>
        <p:nvSpPr>
          <p:cNvPr id="454" name="Google Shape;454;p38"/>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9"/>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39"/>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461" name="Google Shape;461;p39"/>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cxnSp>
        <p:nvCxnSpPr>
          <p:cNvPr id="462" name="Google Shape;462;p39"/>
          <p:cNvCxnSpPr>
            <a:stCxn id="460" idx="3"/>
            <a:endCxn id="463" idx="1"/>
          </p:cNvCxnSpPr>
          <p:nvPr/>
        </p:nvCxnSpPr>
        <p:spPr>
          <a:xfrm>
            <a:off x="1847655" y="1890200"/>
            <a:ext cx="936300" cy="0"/>
          </a:xfrm>
          <a:prstGeom prst="straightConnector1">
            <a:avLst/>
          </a:prstGeom>
          <a:noFill/>
          <a:ln cap="flat" cmpd="sng" w="9525">
            <a:solidFill>
              <a:schemeClr val="lt1"/>
            </a:solidFill>
            <a:prstDash val="solid"/>
            <a:round/>
            <a:headEnd len="med" w="med" type="none"/>
            <a:tailEnd len="med" w="med" type="triangle"/>
          </a:ln>
        </p:spPr>
      </p:cxnSp>
      <p:sp>
        <p:nvSpPr>
          <p:cNvPr id="464" name="Google Shape;464;p39"/>
          <p:cNvSpPr txBox="1"/>
          <p:nvPr/>
        </p:nvSpPr>
        <p:spPr>
          <a:xfrm>
            <a:off x="18476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upload</a:t>
            </a:r>
            <a:endParaRPr sz="1000">
              <a:latin typeface="Google Sans"/>
              <a:ea typeface="Google Sans"/>
              <a:cs typeface="Google Sans"/>
              <a:sym typeface="Google Sans"/>
            </a:endParaRPr>
          </a:p>
        </p:txBody>
      </p:sp>
      <p:sp>
        <p:nvSpPr>
          <p:cNvPr id="465" name="Google Shape;465;p39"/>
          <p:cNvSpPr txBox="1"/>
          <p:nvPr/>
        </p:nvSpPr>
        <p:spPr>
          <a:xfrm>
            <a:off x="5047506" y="336400"/>
            <a:ext cx="17103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parameters:</a:t>
            </a:r>
            <a:br>
              <a:rPr b="1" lang="en" sz="1000">
                <a:latin typeface="Google Sans"/>
                <a:ea typeface="Google Sans"/>
                <a:cs typeface="Google Sans"/>
                <a:sym typeface="Google Sans"/>
              </a:rPr>
            </a:br>
            <a:endParaRPr b="1" sz="4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(1) name, (2) compression factor, (3) targeted STM32</a:t>
            </a:r>
            <a:endParaRPr sz="1000">
              <a:latin typeface="Google Sans"/>
              <a:ea typeface="Google Sans"/>
              <a:cs typeface="Google Sans"/>
              <a:sym typeface="Google Sans"/>
            </a:endParaRPr>
          </a:p>
        </p:txBody>
      </p:sp>
      <p:cxnSp>
        <p:nvCxnSpPr>
          <p:cNvPr id="466" name="Google Shape;466;p39"/>
          <p:cNvCxnSpPr/>
          <p:nvPr/>
        </p:nvCxnSpPr>
        <p:spPr>
          <a:xfrm>
            <a:off x="5902656" y="1024575"/>
            <a:ext cx="0" cy="372900"/>
          </a:xfrm>
          <a:prstGeom prst="straightConnector1">
            <a:avLst/>
          </a:prstGeom>
          <a:noFill/>
          <a:ln cap="flat" cmpd="sng" w="9525">
            <a:solidFill>
              <a:schemeClr val="lt1"/>
            </a:solidFill>
            <a:prstDash val="solid"/>
            <a:round/>
            <a:headEnd len="med" w="med" type="none"/>
            <a:tailEnd len="med" w="med" type="triangle"/>
          </a:ln>
        </p:spPr>
      </p:cxnSp>
      <p:cxnSp>
        <p:nvCxnSpPr>
          <p:cNvPr id="467" name="Google Shape;467;p39"/>
          <p:cNvCxnSpPr>
            <a:stCxn id="468" idx="3"/>
          </p:cNvCxnSpPr>
          <p:nvPr/>
        </p:nvCxnSpPr>
        <p:spPr>
          <a:xfrm>
            <a:off x="6719856" y="1890200"/>
            <a:ext cx="939900" cy="0"/>
          </a:xfrm>
          <a:prstGeom prst="straightConnector1">
            <a:avLst/>
          </a:prstGeom>
          <a:noFill/>
          <a:ln cap="flat" cmpd="sng" w="9525">
            <a:solidFill>
              <a:schemeClr val="lt1"/>
            </a:solidFill>
            <a:prstDash val="solid"/>
            <a:round/>
            <a:headEnd len="med" w="med" type="none"/>
            <a:tailEnd len="med" w="med" type="triangle"/>
          </a:ln>
        </p:spPr>
      </p:cxnSp>
      <p:sp>
        <p:nvSpPr>
          <p:cNvPr id="469" name="Google Shape;469;p39"/>
          <p:cNvSpPr txBox="1"/>
          <p:nvPr/>
        </p:nvSpPr>
        <p:spPr>
          <a:xfrm>
            <a:off x="6743668" y="1625075"/>
            <a:ext cx="766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Generate</a:t>
            </a:r>
            <a:endParaRPr sz="1000">
              <a:latin typeface="Google Sans"/>
              <a:ea typeface="Google Sans"/>
              <a:cs typeface="Google Sans"/>
              <a:sym typeface="Google Sans"/>
            </a:endParaRPr>
          </a:p>
        </p:txBody>
      </p:sp>
      <p:pic>
        <p:nvPicPr>
          <p:cNvPr id="470" name="Google Shape;470;p39"/>
          <p:cNvPicPr preferRelativeResize="0"/>
          <p:nvPr/>
        </p:nvPicPr>
        <p:blipFill>
          <a:blip r:embed="rId4">
            <a:alphaModFix/>
          </a:blip>
          <a:stretch>
            <a:fillRect/>
          </a:stretch>
        </p:blipFill>
        <p:spPr>
          <a:xfrm>
            <a:off x="7449293" y="3400550"/>
            <a:ext cx="1137776" cy="826775"/>
          </a:xfrm>
          <a:prstGeom prst="rect">
            <a:avLst/>
          </a:prstGeom>
          <a:noFill/>
          <a:ln>
            <a:noFill/>
          </a:ln>
        </p:spPr>
      </p:pic>
      <p:sp>
        <p:nvSpPr>
          <p:cNvPr id="471" name="Google Shape;471;p39"/>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
        <p:nvSpPr>
          <p:cNvPr id="472" name="Google Shape;472;p39"/>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473" name="Google Shape;473;p39"/>
          <p:cNvPicPr preferRelativeResize="0"/>
          <p:nvPr/>
        </p:nvPicPr>
        <p:blipFill>
          <a:blip r:embed="rId5">
            <a:alphaModFix/>
          </a:blip>
          <a:stretch>
            <a:fillRect/>
          </a:stretch>
        </p:blipFill>
        <p:spPr>
          <a:xfrm>
            <a:off x="3030852" y="3519072"/>
            <a:ext cx="1149400" cy="704725"/>
          </a:xfrm>
          <a:prstGeom prst="rect">
            <a:avLst/>
          </a:prstGeom>
          <a:noFill/>
          <a:ln>
            <a:noFill/>
          </a:ln>
        </p:spPr>
      </p:pic>
      <p:sp>
        <p:nvSpPr>
          <p:cNvPr id="474" name="Google Shape;474;p39"/>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p:nvPr/>
        </p:nvSpPr>
        <p:spPr>
          <a:xfrm>
            <a:off x="2063623" y="1141663"/>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2"/>
          <p:cNvSpPr/>
          <p:nvPr/>
        </p:nvSpPr>
        <p:spPr>
          <a:xfrm>
            <a:off x="2063623" y="2622125"/>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2"/>
          <p:cNvSpPr/>
          <p:nvPr/>
        </p:nvSpPr>
        <p:spPr>
          <a:xfrm>
            <a:off x="3774453" y="1141663"/>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p:nvPr/>
        </p:nvSpPr>
        <p:spPr>
          <a:xfrm>
            <a:off x="3774453" y="2622125"/>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2"/>
          <p:cNvSpPr/>
          <p:nvPr/>
        </p:nvSpPr>
        <p:spPr>
          <a:xfrm>
            <a:off x="5485283" y="1141663"/>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p:nvPr/>
        </p:nvSpPr>
        <p:spPr>
          <a:xfrm>
            <a:off x="5485283" y="2622125"/>
            <a:ext cx="1595100" cy="13797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22"/>
          <p:cNvPicPr preferRelativeResize="0"/>
          <p:nvPr/>
        </p:nvPicPr>
        <p:blipFill rotWithShape="1">
          <a:blip r:embed="rId3">
            <a:alphaModFix/>
          </a:blip>
          <a:srcRect b="11417" l="5992" r="6018" t="15252"/>
          <a:stretch/>
        </p:blipFill>
        <p:spPr>
          <a:xfrm>
            <a:off x="9196629" y="731094"/>
            <a:ext cx="1501908" cy="704062"/>
          </a:xfrm>
          <a:prstGeom prst="rect">
            <a:avLst/>
          </a:prstGeom>
          <a:noFill/>
          <a:ln>
            <a:noFill/>
          </a:ln>
        </p:spPr>
      </p:pic>
      <p:pic>
        <p:nvPicPr>
          <p:cNvPr id="111" name="Google Shape;111;p22"/>
          <p:cNvPicPr preferRelativeResize="0"/>
          <p:nvPr/>
        </p:nvPicPr>
        <p:blipFill>
          <a:blip r:embed="rId4">
            <a:alphaModFix/>
          </a:blip>
          <a:stretch>
            <a:fillRect/>
          </a:stretch>
        </p:blipFill>
        <p:spPr>
          <a:xfrm>
            <a:off x="2110200" y="1681299"/>
            <a:ext cx="1501907" cy="300379"/>
          </a:xfrm>
          <a:prstGeom prst="rect">
            <a:avLst/>
          </a:prstGeom>
          <a:noFill/>
          <a:ln>
            <a:noFill/>
          </a:ln>
        </p:spPr>
      </p:pic>
      <p:sp>
        <p:nvSpPr>
          <p:cNvPr id="112" name="Google Shape;112;p22"/>
          <p:cNvSpPr txBox="1"/>
          <p:nvPr/>
        </p:nvSpPr>
        <p:spPr>
          <a:xfrm>
            <a:off x="5738421" y="1506598"/>
            <a:ext cx="1088700" cy="64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6"/>
                </a:solidFill>
                <a:latin typeface="PT Serif"/>
                <a:ea typeface="PT Serif"/>
                <a:cs typeface="PT Serif"/>
                <a:sym typeface="PT Serif"/>
              </a:rPr>
              <a:t>Caffe</a:t>
            </a:r>
            <a:endParaRPr sz="2400">
              <a:solidFill>
                <a:schemeClr val="accent6"/>
              </a:solidFill>
              <a:latin typeface="PT Serif"/>
              <a:ea typeface="PT Serif"/>
              <a:cs typeface="PT Serif"/>
              <a:sym typeface="PT Serif"/>
            </a:endParaRPr>
          </a:p>
        </p:txBody>
      </p:sp>
      <p:pic>
        <p:nvPicPr>
          <p:cNvPr id="113" name="Google Shape;113;p22"/>
          <p:cNvPicPr preferRelativeResize="0"/>
          <p:nvPr/>
        </p:nvPicPr>
        <p:blipFill>
          <a:blip r:embed="rId5">
            <a:alphaModFix/>
          </a:blip>
          <a:stretch>
            <a:fillRect/>
          </a:stretch>
        </p:blipFill>
        <p:spPr>
          <a:xfrm>
            <a:off x="2257340" y="2987056"/>
            <a:ext cx="1207613" cy="649794"/>
          </a:xfrm>
          <a:prstGeom prst="rect">
            <a:avLst/>
          </a:prstGeom>
          <a:noFill/>
          <a:ln>
            <a:noFill/>
          </a:ln>
        </p:spPr>
      </p:pic>
      <p:pic>
        <p:nvPicPr>
          <p:cNvPr id="114" name="Google Shape;114;p22"/>
          <p:cNvPicPr preferRelativeResize="0"/>
          <p:nvPr/>
        </p:nvPicPr>
        <p:blipFill>
          <a:blip r:embed="rId6">
            <a:alphaModFix/>
          </a:blip>
          <a:stretch>
            <a:fillRect/>
          </a:stretch>
        </p:blipFill>
        <p:spPr>
          <a:xfrm>
            <a:off x="3968200" y="3172815"/>
            <a:ext cx="1207601" cy="278321"/>
          </a:xfrm>
          <a:prstGeom prst="rect">
            <a:avLst/>
          </a:prstGeom>
          <a:noFill/>
          <a:ln>
            <a:noFill/>
          </a:ln>
        </p:spPr>
      </p:pic>
      <p:pic>
        <p:nvPicPr>
          <p:cNvPr id="115" name="Google Shape;115;p22"/>
          <p:cNvPicPr preferRelativeResize="0"/>
          <p:nvPr/>
        </p:nvPicPr>
        <p:blipFill>
          <a:blip r:embed="rId7">
            <a:alphaModFix/>
          </a:blip>
          <a:stretch>
            <a:fillRect/>
          </a:stretch>
        </p:blipFill>
        <p:spPr>
          <a:xfrm>
            <a:off x="5654788" y="3066350"/>
            <a:ext cx="491200" cy="491200"/>
          </a:xfrm>
          <a:prstGeom prst="rect">
            <a:avLst/>
          </a:prstGeom>
          <a:noFill/>
          <a:ln>
            <a:noFill/>
          </a:ln>
        </p:spPr>
      </p:pic>
      <p:sp>
        <p:nvSpPr>
          <p:cNvPr id="116" name="Google Shape;116;p22"/>
          <p:cNvSpPr txBox="1"/>
          <p:nvPr/>
        </p:nvSpPr>
        <p:spPr>
          <a:xfrm>
            <a:off x="6145987" y="3065650"/>
            <a:ext cx="86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a:ea typeface="Quicksand"/>
                <a:cs typeface="Quicksand"/>
                <a:sym typeface="Quicksand"/>
              </a:rPr>
              <a:t>torch</a:t>
            </a:r>
            <a:endParaRPr sz="2000">
              <a:latin typeface="Quicksand"/>
              <a:ea typeface="Quicksand"/>
              <a:cs typeface="Quicksand"/>
              <a:sym typeface="Quicksand"/>
            </a:endParaRPr>
          </a:p>
        </p:txBody>
      </p:sp>
      <p:pic>
        <p:nvPicPr>
          <p:cNvPr id="117" name="Google Shape;117;p22"/>
          <p:cNvPicPr preferRelativeResize="0"/>
          <p:nvPr/>
        </p:nvPicPr>
        <p:blipFill rotWithShape="1">
          <a:blip r:embed="rId8">
            <a:alphaModFix/>
          </a:blip>
          <a:srcRect b="13934" l="17159" r="17570" t="15404"/>
          <a:stretch/>
        </p:blipFill>
        <p:spPr>
          <a:xfrm>
            <a:off x="3993924" y="1479503"/>
            <a:ext cx="1156140" cy="704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0" name="Google Shape;480;p40"/>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481" name="Google Shape;481;p40"/>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sp>
        <p:nvSpPr>
          <p:cNvPr id="482" name="Google Shape;482;p40"/>
          <p:cNvSpPr/>
          <p:nvPr/>
        </p:nvSpPr>
        <p:spPr>
          <a:xfrm>
            <a:off x="2784004" y="1502746"/>
            <a:ext cx="1538100" cy="774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Importer</a:t>
            </a:r>
            <a:endParaRPr b="1" sz="1300">
              <a:solidFill>
                <a:srgbClr val="FFFFFF"/>
              </a:solidFill>
              <a:latin typeface="Google Sans"/>
              <a:ea typeface="Google Sans"/>
              <a:cs typeface="Google Sans"/>
              <a:sym typeface="Google Sans"/>
            </a:endParaRPr>
          </a:p>
        </p:txBody>
      </p:sp>
      <p:cxnSp>
        <p:nvCxnSpPr>
          <p:cNvPr id="483" name="Google Shape;483;p40"/>
          <p:cNvCxnSpPr>
            <a:stCxn id="480" idx="3"/>
            <a:endCxn id="482" idx="1"/>
          </p:cNvCxnSpPr>
          <p:nvPr/>
        </p:nvCxnSpPr>
        <p:spPr>
          <a:xfrm>
            <a:off x="1847655" y="1890200"/>
            <a:ext cx="936300" cy="0"/>
          </a:xfrm>
          <a:prstGeom prst="straightConnector1">
            <a:avLst/>
          </a:prstGeom>
          <a:noFill/>
          <a:ln cap="flat" cmpd="sng" w="9525">
            <a:solidFill>
              <a:schemeClr val="lt1"/>
            </a:solidFill>
            <a:prstDash val="solid"/>
            <a:round/>
            <a:headEnd len="med" w="med" type="none"/>
            <a:tailEnd len="med" w="med" type="triangle"/>
          </a:ln>
        </p:spPr>
      </p:cxnSp>
      <p:sp>
        <p:nvSpPr>
          <p:cNvPr id="484" name="Google Shape;484;p40"/>
          <p:cNvSpPr txBox="1"/>
          <p:nvPr/>
        </p:nvSpPr>
        <p:spPr>
          <a:xfrm>
            <a:off x="18476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upload</a:t>
            </a:r>
            <a:endParaRPr sz="1000">
              <a:latin typeface="Google Sans"/>
              <a:ea typeface="Google Sans"/>
              <a:cs typeface="Google Sans"/>
              <a:sym typeface="Google Sans"/>
            </a:endParaRPr>
          </a:p>
        </p:txBody>
      </p:sp>
      <p:sp>
        <p:nvSpPr>
          <p:cNvPr id="485" name="Google Shape;485;p40"/>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486" name="Google Shape;486;p40"/>
          <p:cNvPicPr preferRelativeResize="0"/>
          <p:nvPr/>
        </p:nvPicPr>
        <p:blipFill>
          <a:blip r:embed="rId4">
            <a:alphaModFix/>
          </a:blip>
          <a:stretch>
            <a:fillRect/>
          </a:stretch>
        </p:blipFill>
        <p:spPr>
          <a:xfrm>
            <a:off x="3030852" y="3519072"/>
            <a:ext cx="1149400" cy="704725"/>
          </a:xfrm>
          <a:prstGeom prst="rect">
            <a:avLst/>
          </a:prstGeom>
          <a:noFill/>
          <a:ln>
            <a:noFill/>
          </a:ln>
        </p:spPr>
      </p:pic>
      <p:sp>
        <p:nvSpPr>
          <p:cNvPr id="487" name="Google Shape;487;p40"/>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
        <p:nvSpPr>
          <p:cNvPr id="488" name="Google Shape;488;p40"/>
          <p:cNvSpPr txBox="1"/>
          <p:nvPr/>
        </p:nvSpPr>
        <p:spPr>
          <a:xfrm>
            <a:off x="43322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PINNR</a:t>
            </a:r>
            <a:endParaRPr sz="1000">
              <a:latin typeface="Google Sans"/>
              <a:ea typeface="Google Sans"/>
              <a:cs typeface="Google Sans"/>
              <a:sym typeface="Google Sans"/>
            </a:endParaRPr>
          </a:p>
        </p:txBody>
      </p:sp>
      <p:cxnSp>
        <p:nvCxnSpPr>
          <p:cNvPr id="489" name="Google Shape;489;p40"/>
          <p:cNvCxnSpPr>
            <a:stCxn id="482" idx="3"/>
            <a:endCxn id="490" idx="1"/>
          </p:cNvCxnSpPr>
          <p:nvPr/>
        </p:nvCxnSpPr>
        <p:spPr>
          <a:xfrm>
            <a:off x="4322104" y="1890196"/>
            <a:ext cx="763500" cy="0"/>
          </a:xfrm>
          <a:prstGeom prst="straightConnector1">
            <a:avLst/>
          </a:prstGeom>
          <a:noFill/>
          <a:ln cap="flat" cmpd="sng" w="9525">
            <a:solidFill>
              <a:schemeClr val="lt1"/>
            </a:solidFill>
            <a:prstDash val="solid"/>
            <a:round/>
            <a:headEnd len="med" w="med" type="none"/>
            <a:tailEnd len="med" w="med" type="triangle"/>
          </a:ln>
        </p:spPr>
      </p:cxnSp>
      <p:sp>
        <p:nvSpPr>
          <p:cNvPr id="491" name="Google Shape;491;p40"/>
          <p:cNvSpPr txBox="1"/>
          <p:nvPr/>
        </p:nvSpPr>
        <p:spPr>
          <a:xfrm>
            <a:off x="5047506" y="336400"/>
            <a:ext cx="17103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parameters:</a:t>
            </a:r>
            <a:br>
              <a:rPr b="1" lang="en" sz="1000">
                <a:latin typeface="Google Sans"/>
                <a:ea typeface="Google Sans"/>
                <a:cs typeface="Google Sans"/>
                <a:sym typeface="Google Sans"/>
              </a:rPr>
            </a:br>
            <a:endParaRPr b="1" sz="4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(1) name, (2) compression factor, (3) targeted STM32</a:t>
            </a:r>
            <a:endParaRPr sz="1000">
              <a:latin typeface="Google Sans"/>
              <a:ea typeface="Google Sans"/>
              <a:cs typeface="Google Sans"/>
              <a:sym typeface="Google Sans"/>
            </a:endParaRPr>
          </a:p>
        </p:txBody>
      </p:sp>
      <p:cxnSp>
        <p:nvCxnSpPr>
          <p:cNvPr id="492" name="Google Shape;492;p40"/>
          <p:cNvCxnSpPr/>
          <p:nvPr/>
        </p:nvCxnSpPr>
        <p:spPr>
          <a:xfrm>
            <a:off x="5902656" y="1024575"/>
            <a:ext cx="0" cy="372900"/>
          </a:xfrm>
          <a:prstGeom prst="straightConnector1">
            <a:avLst/>
          </a:prstGeom>
          <a:noFill/>
          <a:ln cap="flat" cmpd="sng" w="9525">
            <a:solidFill>
              <a:schemeClr val="lt1"/>
            </a:solidFill>
            <a:prstDash val="solid"/>
            <a:round/>
            <a:headEnd len="med" w="med" type="none"/>
            <a:tailEnd len="med" w="med" type="triangle"/>
          </a:ln>
        </p:spPr>
      </p:cxnSp>
      <p:cxnSp>
        <p:nvCxnSpPr>
          <p:cNvPr id="493" name="Google Shape;493;p40"/>
          <p:cNvCxnSpPr>
            <a:stCxn id="490" idx="3"/>
          </p:cNvCxnSpPr>
          <p:nvPr/>
        </p:nvCxnSpPr>
        <p:spPr>
          <a:xfrm>
            <a:off x="6719856" y="1890200"/>
            <a:ext cx="939900" cy="0"/>
          </a:xfrm>
          <a:prstGeom prst="straightConnector1">
            <a:avLst/>
          </a:prstGeom>
          <a:noFill/>
          <a:ln cap="flat" cmpd="sng" w="9525">
            <a:solidFill>
              <a:schemeClr val="lt1"/>
            </a:solidFill>
            <a:prstDash val="solid"/>
            <a:round/>
            <a:headEnd len="med" w="med" type="none"/>
            <a:tailEnd len="med" w="med" type="triangle"/>
          </a:ln>
        </p:spPr>
      </p:cxnSp>
      <p:sp>
        <p:nvSpPr>
          <p:cNvPr id="494" name="Google Shape;494;p40"/>
          <p:cNvSpPr txBox="1"/>
          <p:nvPr/>
        </p:nvSpPr>
        <p:spPr>
          <a:xfrm>
            <a:off x="6743668" y="1625075"/>
            <a:ext cx="766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Generate</a:t>
            </a:r>
            <a:endParaRPr sz="1000">
              <a:latin typeface="Google Sans"/>
              <a:ea typeface="Google Sans"/>
              <a:cs typeface="Google Sans"/>
              <a:sym typeface="Google Sans"/>
            </a:endParaRPr>
          </a:p>
        </p:txBody>
      </p:sp>
      <p:pic>
        <p:nvPicPr>
          <p:cNvPr id="495" name="Google Shape;495;p40"/>
          <p:cNvPicPr preferRelativeResize="0"/>
          <p:nvPr/>
        </p:nvPicPr>
        <p:blipFill>
          <a:blip r:embed="rId5">
            <a:alphaModFix/>
          </a:blip>
          <a:stretch>
            <a:fillRect/>
          </a:stretch>
        </p:blipFill>
        <p:spPr>
          <a:xfrm>
            <a:off x="7449293" y="3400550"/>
            <a:ext cx="1137776" cy="826775"/>
          </a:xfrm>
          <a:prstGeom prst="rect">
            <a:avLst/>
          </a:prstGeom>
          <a:noFill/>
          <a:ln>
            <a:noFill/>
          </a:ln>
        </p:spPr>
      </p:pic>
      <p:sp>
        <p:nvSpPr>
          <p:cNvPr id="496" name="Google Shape;496;p40"/>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1"/>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2" name="Google Shape;502;p41"/>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503" name="Google Shape;503;p41"/>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sp>
        <p:nvSpPr>
          <p:cNvPr id="504" name="Google Shape;504;p41"/>
          <p:cNvSpPr/>
          <p:nvPr/>
        </p:nvSpPr>
        <p:spPr>
          <a:xfrm>
            <a:off x="2784004" y="1502746"/>
            <a:ext cx="1538100" cy="774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Importer</a:t>
            </a:r>
            <a:endParaRPr b="1" sz="1300">
              <a:solidFill>
                <a:srgbClr val="FFFFFF"/>
              </a:solidFill>
              <a:latin typeface="Google Sans"/>
              <a:ea typeface="Google Sans"/>
              <a:cs typeface="Google Sans"/>
              <a:sym typeface="Google Sans"/>
            </a:endParaRPr>
          </a:p>
        </p:txBody>
      </p:sp>
      <p:cxnSp>
        <p:nvCxnSpPr>
          <p:cNvPr id="505" name="Google Shape;505;p41"/>
          <p:cNvCxnSpPr>
            <a:stCxn id="502" idx="3"/>
            <a:endCxn id="504" idx="1"/>
          </p:cNvCxnSpPr>
          <p:nvPr/>
        </p:nvCxnSpPr>
        <p:spPr>
          <a:xfrm>
            <a:off x="1847655" y="1890200"/>
            <a:ext cx="936300" cy="0"/>
          </a:xfrm>
          <a:prstGeom prst="straightConnector1">
            <a:avLst/>
          </a:prstGeom>
          <a:noFill/>
          <a:ln cap="flat" cmpd="sng" w="9525">
            <a:solidFill>
              <a:schemeClr val="lt1"/>
            </a:solidFill>
            <a:prstDash val="solid"/>
            <a:round/>
            <a:headEnd len="med" w="med" type="none"/>
            <a:tailEnd len="med" w="med" type="triangle"/>
          </a:ln>
        </p:spPr>
      </p:cxnSp>
      <p:sp>
        <p:nvSpPr>
          <p:cNvPr id="506" name="Google Shape;506;p41"/>
          <p:cNvSpPr txBox="1"/>
          <p:nvPr/>
        </p:nvSpPr>
        <p:spPr>
          <a:xfrm>
            <a:off x="18476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upload</a:t>
            </a:r>
            <a:endParaRPr sz="1000">
              <a:latin typeface="Google Sans"/>
              <a:ea typeface="Google Sans"/>
              <a:cs typeface="Google Sans"/>
              <a:sym typeface="Google Sans"/>
            </a:endParaRPr>
          </a:p>
        </p:txBody>
      </p:sp>
      <p:sp>
        <p:nvSpPr>
          <p:cNvPr id="507" name="Google Shape;507;p41"/>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508" name="Google Shape;508;p41"/>
          <p:cNvPicPr preferRelativeResize="0"/>
          <p:nvPr/>
        </p:nvPicPr>
        <p:blipFill>
          <a:blip r:embed="rId4">
            <a:alphaModFix/>
          </a:blip>
          <a:stretch>
            <a:fillRect/>
          </a:stretch>
        </p:blipFill>
        <p:spPr>
          <a:xfrm>
            <a:off x="3030852" y="3519072"/>
            <a:ext cx="1149400" cy="704725"/>
          </a:xfrm>
          <a:prstGeom prst="rect">
            <a:avLst/>
          </a:prstGeom>
          <a:noFill/>
          <a:ln>
            <a:noFill/>
          </a:ln>
        </p:spPr>
      </p:pic>
      <p:sp>
        <p:nvSpPr>
          <p:cNvPr id="509" name="Google Shape;509;p41"/>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
        <p:nvSpPr>
          <p:cNvPr id="510" name="Google Shape;510;p41"/>
          <p:cNvSpPr txBox="1"/>
          <p:nvPr/>
        </p:nvSpPr>
        <p:spPr>
          <a:xfrm>
            <a:off x="43322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PINNR</a:t>
            </a:r>
            <a:endParaRPr sz="1000">
              <a:latin typeface="Google Sans"/>
              <a:ea typeface="Google Sans"/>
              <a:cs typeface="Google Sans"/>
              <a:sym typeface="Google Sans"/>
            </a:endParaRPr>
          </a:p>
        </p:txBody>
      </p:sp>
      <p:sp>
        <p:nvSpPr>
          <p:cNvPr id="511" name="Google Shape;511;p41"/>
          <p:cNvSpPr/>
          <p:nvPr/>
        </p:nvSpPr>
        <p:spPr>
          <a:xfrm>
            <a:off x="5085456" y="1502750"/>
            <a:ext cx="1634400" cy="774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C-code generator </a:t>
            </a:r>
            <a:r>
              <a:rPr lang="en" sz="1300">
                <a:solidFill>
                  <a:srgbClr val="FFFFFF"/>
                </a:solidFill>
                <a:latin typeface="Google Sans"/>
                <a:ea typeface="Google Sans"/>
                <a:cs typeface="Google Sans"/>
                <a:sym typeface="Google Sans"/>
              </a:rPr>
              <a:t>(optimizer)</a:t>
            </a:r>
            <a:endParaRPr sz="1300">
              <a:solidFill>
                <a:srgbClr val="FFFFFF"/>
              </a:solidFill>
              <a:latin typeface="Google Sans"/>
              <a:ea typeface="Google Sans"/>
              <a:cs typeface="Google Sans"/>
              <a:sym typeface="Google Sans"/>
            </a:endParaRPr>
          </a:p>
        </p:txBody>
      </p:sp>
      <p:cxnSp>
        <p:nvCxnSpPr>
          <p:cNvPr id="512" name="Google Shape;512;p41"/>
          <p:cNvCxnSpPr>
            <a:stCxn id="504" idx="3"/>
            <a:endCxn id="511" idx="1"/>
          </p:cNvCxnSpPr>
          <p:nvPr/>
        </p:nvCxnSpPr>
        <p:spPr>
          <a:xfrm>
            <a:off x="4322104" y="1890196"/>
            <a:ext cx="763500" cy="0"/>
          </a:xfrm>
          <a:prstGeom prst="straightConnector1">
            <a:avLst/>
          </a:prstGeom>
          <a:noFill/>
          <a:ln cap="flat" cmpd="sng" w="9525">
            <a:solidFill>
              <a:schemeClr val="lt1"/>
            </a:solidFill>
            <a:prstDash val="solid"/>
            <a:round/>
            <a:headEnd len="med" w="med" type="none"/>
            <a:tailEnd len="med" w="med" type="triangle"/>
          </a:ln>
        </p:spPr>
      </p:cxnSp>
      <p:sp>
        <p:nvSpPr>
          <p:cNvPr id="513" name="Google Shape;513;p41"/>
          <p:cNvSpPr txBox="1"/>
          <p:nvPr/>
        </p:nvSpPr>
        <p:spPr>
          <a:xfrm>
            <a:off x="5047506" y="336400"/>
            <a:ext cx="17103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parameters:</a:t>
            </a:r>
            <a:br>
              <a:rPr b="1" lang="en" sz="1000">
                <a:latin typeface="Google Sans"/>
                <a:ea typeface="Google Sans"/>
                <a:cs typeface="Google Sans"/>
                <a:sym typeface="Google Sans"/>
              </a:rPr>
            </a:br>
            <a:endParaRPr b="1" sz="4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(1) name, (2) compression factor, (3) targeted STM32</a:t>
            </a:r>
            <a:endParaRPr sz="1000">
              <a:latin typeface="Google Sans"/>
              <a:ea typeface="Google Sans"/>
              <a:cs typeface="Google Sans"/>
              <a:sym typeface="Google Sans"/>
            </a:endParaRPr>
          </a:p>
        </p:txBody>
      </p:sp>
      <p:cxnSp>
        <p:nvCxnSpPr>
          <p:cNvPr id="514" name="Google Shape;514;p41"/>
          <p:cNvCxnSpPr/>
          <p:nvPr/>
        </p:nvCxnSpPr>
        <p:spPr>
          <a:xfrm>
            <a:off x="5902656" y="1024575"/>
            <a:ext cx="0" cy="372900"/>
          </a:xfrm>
          <a:prstGeom prst="straightConnector1">
            <a:avLst/>
          </a:prstGeom>
          <a:noFill/>
          <a:ln cap="flat" cmpd="sng" w="9525">
            <a:solidFill>
              <a:schemeClr val="lt1"/>
            </a:solidFill>
            <a:prstDash val="solid"/>
            <a:round/>
            <a:headEnd len="med" w="med" type="none"/>
            <a:tailEnd len="med" w="med" type="triangle"/>
          </a:ln>
        </p:spPr>
      </p:cxnSp>
      <p:cxnSp>
        <p:nvCxnSpPr>
          <p:cNvPr id="515" name="Google Shape;515;p41"/>
          <p:cNvCxnSpPr>
            <a:stCxn id="511" idx="3"/>
          </p:cNvCxnSpPr>
          <p:nvPr/>
        </p:nvCxnSpPr>
        <p:spPr>
          <a:xfrm>
            <a:off x="6719856" y="1890200"/>
            <a:ext cx="939900" cy="0"/>
          </a:xfrm>
          <a:prstGeom prst="straightConnector1">
            <a:avLst/>
          </a:prstGeom>
          <a:noFill/>
          <a:ln cap="flat" cmpd="sng" w="9525">
            <a:solidFill>
              <a:schemeClr val="lt1"/>
            </a:solidFill>
            <a:prstDash val="solid"/>
            <a:round/>
            <a:headEnd len="med" w="med" type="none"/>
            <a:tailEnd len="med" w="med" type="triangle"/>
          </a:ln>
        </p:spPr>
      </p:cxnSp>
      <p:sp>
        <p:nvSpPr>
          <p:cNvPr id="516" name="Google Shape;516;p41"/>
          <p:cNvSpPr txBox="1"/>
          <p:nvPr/>
        </p:nvSpPr>
        <p:spPr>
          <a:xfrm>
            <a:off x="6743668" y="1625075"/>
            <a:ext cx="766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Generate</a:t>
            </a:r>
            <a:endParaRPr sz="1000">
              <a:latin typeface="Google Sans"/>
              <a:ea typeface="Google Sans"/>
              <a:cs typeface="Google Sans"/>
              <a:sym typeface="Google Sans"/>
            </a:endParaRPr>
          </a:p>
        </p:txBody>
      </p:sp>
      <p:pic>
        <p:nvPicPr>
          <p:cNvPr id="517" name="Google Shape;517;p41"/>
          <p:cNvPicPr preferRelativeResize="0"/>
          <p:nvPr/>
        </p:nvPicPr>
        <p:blipFill>
          <a:blip r:embed="rId5">
            <a:alphaModFix/>
          </a:blip>
          <a:stretch>
            <a:fillRect/>
          </a:stretch>
        </p:blipFill>
        <p:spPr>
          <a:xfrm>
            <a:off x="7449293" y="3400550"/>
            <a:ext cx="1137776" cy="826775"/>
          </a:xfrm>
          <a:prstGeom prst="rect">
            <a:avLst/>
          </a:prstGeom>
          <a:noFill/>
          <a:ln>
            <a:noFill/>
          </a:ln>
        </p:spPr>
      </p:pic>
      <p:sp>
        <p:nvSpPr>
          <p:cNvPr id="518" name="Google Shape;518;p41"/>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2"/>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42"/>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525" name="Google Shape;525;p42"/>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sp>
        <p:nvSpPr>
          <p:cNvPr id="526" name="Google Shape;526;p42"/>
          <p:cNvSpPr/>
          <p:nvPr/>
        </p:nvSpPr>
        <p:spPr>
          <a:xfrm>
            <a:off x="2784004" y="1502746"/>
            <a:ext cx="1538100" cy="774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Importer</a:t>
            </a:r>
            <a:endParaRPr b="1" sz="1300">
              <a:solidFill>
                <a:srgbClr val="FFFFFF"/>
              </a:solidFill>
              <a:latin typeface="Google Sans"/>
              <a:ea typeface="Google Sans"/>
              <a:cs typeface="Google Sans"/>
              <a:sym typeface="Google Sans"/>
            </a:endParaRPr>
          </a:p>
        </p:txBody>
      </p:sp>
      <p:cxnSp>
        <p:nvCxnSpPr>
          <p:cNvPr id="527" name="Google Shape;527;p42"/>
          <p:cNvCxnSpPr>
            <a:stCxn id="524" idx="3"/>
            <a:endCxn id="526" idx="1"/>
          </p:cNvCxnSpPr>
          <p:nvPr/>
        </p:nvCxnSpPr>
        <p:spPr>
          <a:xfrm>
            <a:off x="1847655" y="1890200"/>
            <a:ext cx="936300" cy="0"/>
          </a:xfrm>
          <a:prstGeom prst="straightConnector1">
            <a:avLst/>
          </a:prstGeom>
          <a:noFill/>
          <a:ln cap="flat" cmpd="sng" w="9525">
            <a:solidFill>
              <a:schemeClr val="lt1"/>
            </a:solidFill>
            <a:prstDash val="solid"/>
            <a:round/>
            <a:headEnd len="med" w="med" type="none"/>
            <a:tailEnd len="med" w="med" type="triangle"/>
          </a:ln>
        </p:spPr>
      </p:cxnSp>
      <p:sp>
        <p:nvSpPr>
          <p:cNvPr id="528" name="Google Shape;528;p42"/>
          <p:cNvSpPr txBox="1"/>
          <p:nvPr/>
        </p:nvSpPr>
        <p:spPr>
          <a:xfrm>
            <a:off x="18476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upload</a:t>
            </a:r>
            <a:endParaRPr sz="1000">
              <a:latin typeface="Google Sans"/>
              <a:ea typeface="Google Sans"/>
              <a:cs typeface="Google Sans"/>
              <a:sym typeface="Google Sans"/>
            </a:endParaRPr>
          </a:p>
        </p:txBody>
      </p:sp>
      <p:sp>
        <p:nvSpPr>
          <p:cNvPr id="529" name="Google Shape;529;p42"/>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530" name="Google Shape;530;p42"/>
          <p:cNvPicPr preferRelativeResize="0"/>
          <p:nvPr/>
        </p:nvPicPr>
        <p:blipFill>
          <a:blip r:embed="rId4">
            <a:alphaModFix/>
          </a:blip>
          <a:stretch>
            <a:fillRect/>
          </a:stretch>
        </p:blipFill>
        <p:spPr>
          <a:xfrm>
            <a:off x="3030852" y="3519072"/>
            <a:ext cx="1149400" cy="704725"/>
          </a:xfrm>
          <a:prstGeom prst="rect">
            <a:avLst/>
          </a:prstGeom>
          <a:noFill/>
          <a:ln>
            <a:noFill/>
          </a:ln>
        </p:spPr>
      </p:pic>
      <p:sp>
        <p:nvSpPr>
          <p:cNvPr id="531" name="Google Shape;531;p42"/>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
        <p:nvSpPr>
          <p:cNvPr id="532" name="Google Shape;532;p42"/>
          <p:cNvSpPr/>
          <p:nvPr/>
        </p:nvSpPr>
        <p:spPr>
          <a:xfrm>
            <a:off x="5108806" y="3625700"/>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2"/>
          <p:cNvSpPr/>
          <p:nvPr/>
        </p:nvSpPr>
        <p:spPr>
          <a:xfrm>
            <a:off x="5300881" y="3530025"/>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2"/>
          <p:cNvSpPr/>
          <p:nvPr/>
        </p:nvSpPr>
        <p:spPr>
          <a:xfrm>
            <a:off x="5458056" y="3684450"/>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2"/>
          <p:cNvSpPr txBox="1"/>
          <p:nvPr/>
        </p:nvSpPr>
        <p:spPr>
          <a:xfrm>
            <a:off x="4653956" y="3978150"/>
            <a:ext cx="16431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Google Sans"/>
                <a:ea typeface="Google Sans"/>
                <a:cs typeface="Google Sans"/>
                <a:sym typeface="Google Sans"/>
              </a:rPr>
              <a:t>target-dependent </a:t>
            </a:r>
            <a:r>
              <a:rPr b="1" lang="en" sz="1000">
                <a:latin typeface="Google Sans"/>
                <a:ea typeface="Google Sans"/>
                <a:cs typeface="Google Sans"/>
                <a:sym typeface="Google Sans"/>
              </a:rPr>
              <a:t>optimized kernel runtime libraries</a:t>
            </a:r>
            <a:endParaRPr sz="1000">
              <a:latin typeface="Google Sans"/>
              <a:ea typeface="Google Sans"/>
              <a:cs typeface="Google Sans"/>
              <a:sym typeface="Google Sans"/>
            </a:endParaRPr>
          </a:p>
        </p:txBody>
      </p:sp>
      <p:sp>
        <p:nvSpPr>
          <p:cNvPr id="536" name="Google Shape;536;p42"/>
          <p:cNvSpPr txBox="1"/>
          <p:nvPr/>
        </p:nvSpPr>
        <p:spPr>
          <a:xfrm>
            <a:off x="43322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PINNR</a:t>
            </a:r>
            <a:endParaRPr sz="1000">
              <a:latin typeface="Google Sans"/>
              <a:ea typeface="Google Sans"/>
              <a:cs typeface="Google Sans"/>
              <a:sym typeface="Google Sans"/>
            </a:endParaRPr>
          </a:p>
        </p:txBody>
      </p:sp>
      <p:sp>
        <p:nvSpPr>
          <p:cNvPr id="537" name="Google Shape;537;p42"/>
          <p:cNvSpPr/>
          <p:nvPr/>
        </p:nvSpPr>
        <p:spPr>
          <a:xfrm>
            <a:off x="5085456" y="1502750"/>
            <a:ext cx="1634400" cy="774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C-code generator </a:t>
            </a:r>
            <a:r>
              <a:rPr lang="en" sz="1300">
                <a:solidFill>
                  <a:srgbClr val="FFFFFF"/>
                </a:solidFill>
                <a:latin typeface="Google Sans"/>
                <a:ea typeface="Google Sans"/>
                <a:cs typeface="Google Sans"/>
                <a:sym typeface="Google Sans"/>
              </a:rPr>
              <a:t>(optimizer)</a:t>
            </a:r>
            <a:endParaRPr sz="1300">
              <a:solidFill>
                <a:srgbClr val="FFFFFF"/>
              </a:solidFill>
              <a:latin typeface="Google Sans"/>
              <a:ea typeface="Google Sans"/>
              <a:cs typeface="Google Sans"/>
              <a:sym typeface="Google Sans"/>
            </a:endParaRPr>
          </a:p>
        </p:txBody>
      </p:sp>
      <p:cxnSp>
        <p:nvCxnSpPr>
          <p:cNvPr id="538" name="Google Shape;538;p42"/>
          <p:cNvCxnSpPr>
            <a:stCxn id="526" idx="3"/>
            <a:endCxn id="537" idx="1"/>
          </p:cNvCxnSpPr>
          <p:nvPr/>
        </p:nvCxnSpPr>
        <p:spPr>
          <a:xfrm>
            <a:off x="4322104" y="1890196"/>
            <a:ext cx="763500" cy="0"/>
          </a:xfrm>
          <a:prstGeom prst="straightConnector1">
            <a:avLst/>
          </a:prstGeom>
          <a:noFill/>
          <a:ln cap="flat" cmpd="sng" w="9525">
            <a:solidFill>
              <a:schemeClr val="lt1"/>
            </a:solidFill>
            <a:prstDash val="solid"/>
            <a:round/>
            <a:headEnd len="med" w="med" type="none"/>
            <a:tailEnd len="med" w="med" type="triangle"/>
          </a:ln>
        </p:spPr>
      </p:cxnSp>
      <p:cxnSp>
        <p:nvCxnSpPr>
          <p:cNvPr id="539" name="Google Shape;539;p42"/>
          <p:cNvCxnSpPr/>
          <p:nvPr/>
        </p:nvCxnSpPr>
        <p:spPr>
          <a:xfrm rot="10800000">
            <a:off x="5458056" y="2411688"/>
            <a:ext cx="0" cy="984300"/>
          </a:xfrm>
          <a:prstGeom prst="straightConnector1">
            <a:avLst/>
          </a:prstGeom>
          <a:noFill/>
          <a:ln cap="flat" cmpd="sng" w="9525">
            <a:solidFill>
              <a:schemeClr val="lt1"/>
            </a:solidFill>
            <a:prstDash val="solid"/>
            <a:round/>
            <a:headEnd len="med" w="med" type="none"/>
            <a:tailEnd len="med" w="med" type="triangle"/>
          </a:ln>
        </p:spPr>
      </p:cxnSp>
      <p:sp>
        <p:nvSpPr>
          <p:cNvPr id="540" name="Google Shape;540;p42"/>
          <p:cNvSpPr txBox="1"/>
          <p:nvPr/>
        </p:nvSpPr>
        <p:spPr>
          <a:xfrm>
            <a:off x="5047506" y="336400"/>
            <a:ext cx="17103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parameters:</a:t>
            </a:r>
            <a:br>
              <a:rPr b="1" lang="en" sz="1000">
                <a:latin typeface="Google Sans"/>
                <a:ea typeface="Google Sans"/>
                <a:cs typeface="Google Sans"/>
                <a:sym typeface="Google Sans"/>
              </a:rPr>
            </a:br>
            <a:endParaRPr b="1" sz="4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(1) name, (2) compression factor, (3) targeted STM32</a:t>
            </a:r>
            <a:endParaRPr sz="1000">
              <a:latin typeface="Google Sans"/>
              <a:ea typeface="Google Sans"/>
              <a:cs typeface="Google Sans"/>
              <a:sym typeface="Google Sans"/>
            </a:endParaRPr>
          </a:p>
        </p:txBody>
      </p:sp>
      <p:cxnSp>
        <p:nvCxnSpPr>
          <p:cNvPr id="541" name="Google Shape;541;p42"/>
          <p:cNvCxnSpPr/>
          <p:nvPr/>
        </p:nvCxnSpPr>
        <p:spPr>
          <a:xfrm>
            <a:off x="5902656" y="1024575"/>
            <a:ext cx="0" cy="372900"/>
          </a:xfrm>
          <a:prstGeom prst="straightConnector1">
            <a:avLst/>
          </a:prstGeom>
          <a:noFill/>
          <a:ln cap="flat" cmpd="sng" w="9525">
            <a:solidFill>
              <a:schemeClr val="lt1"/>
            </a:solidFill>
            <a:prstDash val="solid"/>
            <a:round/>
            <a:headEnd len="med" w="med" type="none"/>
            <a:tailEnd len="med" w="med" type="triangle"/>
          </a:ln>
        </p:spPr>
      </p:cxnSp>
      <p:cxnSp>
        <p:nvCxnSpPr>
          <p:cNvPr id="542" name="Google Shape;542;p42"/>
          <p:cNvCxnSpPr>
            <a:stCxn id="537" idx="3"/>
          </p:cNvCxnSpPr>
          <p:nvPr/>
        </p:nvCxnSpPr>
        <p:spPr>
          <a:xfrm>
            <a:off x="6719856" y="1890200"/>
            <a:ext cx="939900" cy="0"/>
          </a:xfrm>
          <a:prstGeom prst="straightConnector1">
            <a:avLst/>
          </a:prstGeom>
          <a:noFill/>
          <a:ln cap="flat" cmpd="sng" w="9525">
            <a:solidFill>
              <a:schemeClr val="lt1"/>
            </a:solidFill>
            <a:prstDash val="solid"/>
            <a:round/>
            <a:headEnd len="med" w="med" type="none"/>
            <a:tailEnd len="med" w="med" type="triangle"/>
          </a:ln>
        </p:spPr>
      </p:cxnSp>
      <p:sp>
        <p:nvSpPr>
          <p:cNvPr id="543" name="Google Shape;543;p42"/>
          <p:cNvSpPr txBox="1"/>
          <p:nvPr/>
        </p:nvSpPr>
        <p:spPr>
          <a:xfrm>
            <a:off x="6743668" y="1625075"/>
            <a:ext cx="766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Generate</a:t>
            </a:r>
            <a:endParaRPr sz="1000">
              <a:latin typeface="Google Sans"/>
              <a:ea typeface="Google Sans"/>
              <a:cs typeface="Google Sans"/>
              <a:sym typeface="Google Sans"/>
            </a:endParaRPr>
          </a:p>
        </p:txBody>
      </p:sp>
      <p:pic>
        <p:nvPicPr>
          <p:cNvPr id="544" name="Google Shape;544;p42"/>
          <p:cNvPicPr preferRelativeResize="0"/>
          <p:nvPr/>
        </p:nvPicPr>
        <p:blipFill>
          <a:blip r:embed="rId5">
            <a:alphaModFix/>
          </a:blip>
          <a:stretch>
            <a:fillRect/>
          </a:stretch>
        </p:blipFill>
        <p:spPr>
          <a:xfrm>
            <a:off x="7449293" y="3400550"/>
            <a:ext cx="1137776" cy="826775"/>
          </a:xfrm>
          <a:prstGeom prst="rect">
            <a:avLst/>
          </a:prstGeom>
          <a:noFill/>
          <a:ln>
            <a:noFill/>
          </a:ln>
        </p:spPr>
      </p:pic>
      <p:sp>
        <p:nvSpPr>
          <p:cNvPr id="545" name="Google Shape;545;p42"/>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3"/>
          <p:cNvSpPr/>
          <p:nvPr/>
        </p:nvSpPr>
        <p:spPr>
          <a:xfrm>
            <a:off x="2505306" y="1164700"/>
            <a:ext cx="4461000" cy="3552300"/>
          </a:xfrm>
          <a:prstGeom prst="rect">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1" name="Google Shape;551;p43"/>
          <p:cNvPicPr preferRelativeResize="0"/>
          <p:nvPr/>
        </p:nvPicPr>
        <p:blipFill>
          <a:blip r:embed="rId3">
            <a:alphaModFix/>
          </a:blip>
          <a:stretch>
            <a:fillRect/>
          </a:stretch>
        </p:blipFill>
        <p:spPr>
          <a:xfrm>
            <a:off x="310429" y="1429825"/>
            <a:ext cx="1537226" cy="920750"/>
          </a:xfrm>
          <a:prstGeom prst="rect">
            <a:avLst/>
          </a:prstGeom>
          <a:noFill/>
          <a:ln>
            <a:noFill/>
          </a:ln>
          <a:effectLst>
            <a:outerShdw blurRad="57150" rotWithShape="0" algn="bl" dir="5400000" dist="19050">
              <a:srgbClr val="000000">
                <a:alpha val="25000"/>
              </a:srgbClr>
            </a:outerShdw>
          </a:effectLst>
        </p:spPr>
      </p:pic>
      <p:sp>
        <p:nvSpPr>
          <p:cNvPr id="552" name="Google Shape;552;p43"/>
          <p:cNvSpPr txBox="1"/>
          <p:nvPr/>
        </p:nvSpPr>
        <p:spPr>
          <a:xfrm>
            <a:off x="310431" y="969425"/>
            <a:ext cx="153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pre-trained NN model</a:t>
            </a:r>
            <a:endParaRPr b="1" sz="10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topology, weights, bias</a:t>
            </a:r>
            <a:endParaRPr sz="1000">
              <a:latin typeface="Google Sans"/>
              <a:ea typeface="Google Sans"/>
              <a:cs typeface="Google Sans"/>
              <a:sym typeface="Google Sans"/>
            </a:endParaRPr>
          </a:p>
        </p:txBody>
      </p:sp>
      <p:sp>
        <p:nvSpPr>
          <p:cNvPr id="553" name="Google Shape;553;p43"/>
          <p:cNvSpPr/>
          <p:nvPr/>
        </p:nvSpPr>
        <p:spPr>
          <a:xfrm>
            <a:off x="2784004" y="1502746"/>
            <a:ext cx="1538100" cy="774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Importer</a:t>
            </a:r>
            <a:endParaRPr b="1" sz="1300">
              <a:solidFill>
                <a:srgbClr val="FFFFFF"/>
              </a:solidFill>
              <a:latin typeface="Google Sans"/>
              <a:ea typeface="Google Sans"/>
              <a:cs typeface="Google Sans"/>
              <a:sym typeface="Google Sans"/>
            </a:endParaRPr>
          </a:p>
        </p:txBody>
      </p:sp>
      <p:cxnSp>
        <p:nvCxnSpPr>
          <p:cNvPr id="554" name="Google Shape;554;p43"/>
          <p:cNvCxnSpPr>
            <a:stCxn id="551" idx="3"/>
            <a:endCxn id="553" idx="1"/>
          </p:cNvCxnSpPr>
          <p:nvPr/>
        </p:nvCxnSpPr>
        <p:spPr>
          <a:xfrm>
            <a:off x="1847655" y="1890200"/>
            <a:ext cx="936300" cy="0"/>
          </a:xfrm>
          <a:prstGeom prst="straightConnector1">
            <a:avLst/>
          </a:prstGeom>
          <a:noFill/>
          <a:ln cap="flat" cmpd="sng" w="9525">
            <a:solidFill>
              <a:schemeClr val="lt1"/>
            </a:solidFill>
            <a:prstDash val="solid"/>
            <a:round/>
            <a:headEnd len="med" w="med" type="none"/>
            <a:tailEnd len="med" w="med" type="triangle"/>
          </a:ln>
        </p:spPr>
      </p:cxnSp>
      <p:sp>
        <p:nvSpPr>
          <p:cNvPr id="555" name="Google Shape;555;p43"/>
          <p:cNvSpPr txBox="1"/>
          <p:nvPr/>
        </p:nvSpPr>
        <p:spPr>
          <a:xfrm>
            <a:off x="18476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upload</a:t>
            </a:r>
            <a:endParaRPr sz="1000">
              <a:latin typeface="Google Sans"/>
              <a:ea typeface="Google Sans"/>
              <a:cs typeface="Google Sans"/>
              <a:sym typeface="Google Sans"/>
            </a:endParaRPr>
          </a:p>
        </p:txBody>
      </p:sp>
      <p:sp>
        <p:nvSpPr>
          <p:cNvPr id="556" name="Google Shape;556;p43"/>
          <p:cNvSpPr txBox="1"/>
          <p:nvPr/>
        </p:nvSpPr>
        <p:spPr>
          <a:xfrm>
            <a:off x="2690106" y="3421850"/>
            <a:ext cx="1830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557" name="Google Shape;557;p43"/>
          <p:cNvPicPr preferRelativeResize="0"/>
          <p:nvPr/>
        </p:nvPicPr>
        <p:blipFill>
          <a:blip r:embed="rId4">
            <a:alphaModFix/>
          </a:blip>
          <a:stretch>
            <a:fillRect/>
          </a:stretch>
        </p:blipFill>
        <p:spPr>
          <a:xfrm>
            <a:off x="3030852" y="3519072"/>
            <a:ext cx="1149400" cy="704725"/>
          </a:xfrm>
          <a:prstGeom prst="rect">
            <a:avLst/>
          </a:prstGeom>
          <a:noFill/>
          <a:ln>
            <a:noFill/>
          </a:ln>
        </p:spPr>
      </p:pic>
      <p:sp>
        <p:nvSpPr>
          <p:cNvPr id="558" name="Google Shape;558;p43"/>
          <p:cNvSpPr txBox="1"/>
          <p:nvPr/>
        </p:nvSpPr>
        <p:spPr>
          <a:xfrm>
            <a:off x="2784006" y="4130125"/>
            <a:ext cx="16431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Google Sans"/>
                <a:ea typeface="Google Sans"/>
                <a:cs typeface="Google Sans"/>
                <a:sym typeface="Google Sans"/>
              </a:rPr>
              <a:t>command line interface</a:t>
            </a:r>
            <a:endParaRPr sz="1000">
              <a:latin typeface="Google Sans"/>
              <a:ea typeface="Google Sans"/>
              <a:cs typeface="Google Sans"/>
              <a:sym typeface="Google Sans"/>
            </a:endParaRPr>
          </a:p>
        </p:txBody>
      </p:sp>
      <p:sp>
        <p:nvSpPr>
          <p:cNvPr id="559" name="Google Shape;559;p43"/>
          <p:cNvSpPr/>
          <p:nvPr/>
        </p:nvSpPr>
        <p:spPr>
          <a:xfrm>
            <a:off x="5108806" y="3625700"/>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3"/>
          <p:cNvSpPr/>
          <p:nvPr/>
        </p:nvSpPr>
        <p:spPr>
          <a:xfrm>
            <a:off x="5300881" y="3530025"/>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3"/>
          <p:cNvSpPr/>
          <p:nvPr/>
        </p:nvSpPr>
        <p:spPr>
          <a:xfrm>
            <a:off x="5458056" y="3684450"/>
            <a:ext cx="349250" cy="2937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3"/>
          <p:cNvSpPr txBox="1"/>
          <p:nvPr/>
        </p:nvSpPr>
        <p:spPr>
          <a:xfrm>
            <a:off x="4653956" y="3978150"/>
            <a:ext cx="16431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Google Sans"/>
                <a:ea typeface="Google Sans"/>
                <a:cs typeface="Google Sans"/>
                <a:sym typeface="Google Sans"/>
              </a:rPr>
              <a:t>target-dependent </a:t>
            </a:r>
            <a:r>
              <a:rPr b="1" lang="en" sz="1000">
                <a:latin typeface="Google Sans"/>
                <a:ea typeface="Google Sans"/>
                <a:cs typeface="Google Sans"/>
                <a:sym typeface="Google Sans"/>
              </a:rPr>
              <a:t>optimized kernel runtime libraries</a:t>
            </a:r>
            <a:endParaRPr sz="1000">
              <a:latin typeface="Google Sans"/>
              <a:ea typeface="Google Sans"/>
              <a:cs typeface="Google Sans"/>
              <a:sym typeface="Google Sans"/>
            </a:endParaRPr>
          </a:p>
        </p:txBody>
      </p:sp>
      <p:sp>
        <p:nvSpPr>
          <p:cNvPr id="563" name="Google Shape;563;p43"/>
          <p:cNvSpPr txBox="1"/>
          <p:nvPr/>
        </p:nvSpPr>
        <p:spPr>
          <a:xfrm>
            <a:off x="4332256" y="1564750"/>
            <a:ext cx="76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PINNR</a:t>
            </a:r>
            <a:endParaRPr sz="1000">
              <a:latin typeface="Google Sans"/>
              <a:ea typeface="Google Sans"/>
              <a:cs typeface="Google Sans"/>
              <a:sym typeface="Google Sans"/>
            </a:endParaRPr>
          </a:p>
        </p:txBody>
      </p:sp>
      <p:sp>
        <p:nvSpPr>
          <p:cNvPr id="564" name="Google Shape;564;p43"/>
          <p:cNvSpPr/>
          <p:nvPr/>
        </p:nvSpPr>
        <p:spPr>
          <a:xfrm>
            <a:off x="5085456" y="1502750"/>
            <a:ext cx="1634400" cy="774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C-code generator </a:t>
            </a:r>
            <a:r>
              <a:rPr lang="en" sz="1300">
                <a:solidFill>
                  <a:srgbClr val="FFFFFF"/>
                </a:solidFill>
                <a:latin typeface="Google Sans"/>
                <a:ea typeface="Google Sans"/>
                <a:cs typeface="Google Sans"/>
                <a:sym typeface="Google Sans"/>
              </a:rPr>
              <a:t>(optimizer)</a:t>
            </a:r>
            <a:endParaRPr sz="1300">
              <a:solidFill>
                <a:srgbClr val="FFFFFF"/>
              </a:solidFill>
              <a:latin typeface="Google Sans"/>
              <a:ea typeface="Google Sans"/>
              <a:cs typeface="Google Sans"/>
              <a:sym typeface="Google Sans"/>
            </a:endParaRPr>
          </a:p>
        </p:txBody>
      </p:sp>
      <p:cxnSp>
        <p:nvCxnSpPr>
          <p:cNvPr id="565" name="Google Shape;565;p43"/>
          <p:cNvCxnSpPr>
            <a:stCxn id="553" idx="3"/>
            <a:endCxn id="564" idx="1"/>
          </p:cNvCxnSpPr>
          <p:nvPr/>
        </p:nvCxnSpPr>
        <p:spPr>
          <a:xfrm>
            <a:off x="4322104" y="1890196"/>
            <a:ext cx="763500" cy="0"/>
          </a:xfrm>
          <a:prstGeom prst="straightConnector1">
            <a:avLst/>
          </a:prstGeom>
          <a:noFill/>
          <a:ln cap="flat" cmpd="sng" w="9525">
            <a:solidFill>
              <a:schemeClr val="lt1"/>
            </a:solidFill>
            <a:prstDash val="solid"/>
            <a:round/>
            <a:headEnd len="med" w="med" type="none"/>
            <a:tailEnd len="med" w="med" type="triangle"/>
          </a:ln>
        </p:spPr>
      </p:cxnSp>
      <p:cxnSp>
        <p:nvCxnSpPr>
          <p:cNvPr id="566" name="Google Shape;566;p43"/>
          <p:cNvCxnSpPr/>
          <p:nvPr/>
        </p:nvCxnSpPr>
        <p:spPr>
          <a:xfrm rot="10800000">
            <a:off x="5458056" y="2411688"/>
            <a:ext cx="0" cy="984300"/>
          </a:xfrm>
          <a:prstGeom prst="straightConnector1">
            <a:avLst/>
          </a:prstGeom>
          <a:noFill/>
          <a:ln cap="flat" cmpd="sng" w="9525">
            <a:solidFill>
              <a:schemeClr val="lt1"/>
            </a:solidFill>
            <a:prstDash val="solid"/>
            <a:round/>
            <a:headEnd len="med" w="med" type="none"/>
            <a:tailEnd len="med" w="med" type="triangle"/>
          </a:ln>
        </p:spPr>
      </p:cxnSp>
      <p:sp>
        <p:nvSpPr>
          <p:cNvPr id="567" name="Google Shape;567;p43"/>
          <p:cNvSpPr txBox="1"/>
          <p:nvPr/>
        </p:nvSpPr>
        <p:spPr>
          <a:xfrm>
            <a:off x="5047506" y="336400"/>
            <a:ext cx="17103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Google Sans"/>
                <a:ea typeface="Google Sans"/>
                <a:cs typeface="Google Sans"/>
                <a:sym typeface="Google Sans"/>
              </a:rPr>
              <a:t>parameters:</a:t>
            </a:r>
            <a:br>
              <a:rPr b="1" lang="en" sz="1000">
                <a:latin typeface="Google Sans"/>
                <a:ea typeface="Google Sans"/>
                <a:cs typeface="Google Sans"/>
                <a:sym typeface="Google Sans"/>
              </a:rPr>
            </a:br>
            <a:endParaRPr b="1" sz="400">
              <a:latin typeface="Google Sans"/>
              <a:ea typeface="Google Sans"/>
              <a:cs typeface="Google Sans"/>
              <a:sym typeface="Google Sans"/>
            </a:endParaRPr>
          </a:p>
          <a:p>
            <a:pPr indent="0" lvl="0" marL="0" rtl="0" algn="ctr">
              <a:spcBef>
                <a:spcPts val="0"/>
              </a:spcBef>
              <a:spcAft>
                <a:spcPts val="0"/>
              </a:spcAft>
              <a:buNone/>
            </a:pPr>
            <a:r>
              <a:rPr lang="en" sz="1000">
                <a:latin typeface="Google Sans"/>
                <a:ea typeface="Google Sans"/>
                <a:cs typeface="Google Sans"/>
                <a:sym typeface="Google Sans"/>
              </a:rPr>
              <a:t>(1) name, (2) compression factor, (3) targeted STM32</a:t>
            </a:r>
            <a:endParaRPr sz="1000">
              <a:latin typeface="Google Sans"/>
              <a:ea typeface="Google Sans"/>
              <a:cs typeface="Google Sans"/>
              <a:sym typeface="Google Sans"/>
            </a:endParaRPr>
          </a:p>
        </p:txBody>
      </p:sp>
      <p:cxnSp>
        <p:nvCxnSpPr>
          <p:cNvPr id="568" name="Google Shape;568;p43"/>
          <p:cNvCxnSpPr/>
          <p:nvPr/>
        </p:nvCxnSpPr>
        <p:spPr>
          <a:xfrm>
            <a:off x="5902656" y="1024575"/>
            <a:ext cx="0" cy="372900"/>
          </a:xfrm>
          <a:prstGeom prst="straightConnector1">
            <a:avLst/>
          </a:prstGeom>
          <a:noFill/>
          <a:ln cap="flat" cmpd="sng" w="9525">
            <a:solidFill>
              <a:schemeClr val="lt1"/>
            </a:solidFill>
            <a:prstDash val="solid"/>
            <a:round/>
            <a:headEnd len="med" w="med" type="none"/>
            <a:tailEnd len="med" w="med" type="triangle"/>
          </a:ln>
        </p:spPr>
      </p:cxnSp>
      <p:sp>
        <p:nvSpPr>
          <p:cNvPr id="569" name="Google Shape;569;p43"/>
          <p:cNvSpPr/>
          <p:nvPr/>
        </p:nvSpPr>
        <p:spPr>
          <a:xfrm>
            <a:off x="7903731" y="1443375"/>
            <a:ext cx="444600" cy="5112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3"/>
          <p:cNvSpPr/>
          <p:nvPr/>
        </p:nvSpPr>
        <p:spPr>
          <a:xfrm>
            <a:off x="8014856" y="1316300"/>
            <a:ext cx="444600" cy="511200"/>
          </a:xfrm>
          <a:prstGeom prst="snip1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1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Courier New"/>
                <a:ea typeface="Courier New"/>
                <a:cs typeface="Courier New"/>
                <a:sym typeface="Courier New"/>
              </a:rPr>
              <a:t>.c</a:t>
            </a:r>
            <a:endParaRPr sz="1000">
              <a:latin typeface="Courier New"/>
              <a:ea typeface="Courier New"/>
              <a:cs typeface="Courier New"/>
              <a:sym typeface="Courier New"/>
            </a:endParaRPr>
          </a:p>
          <a:p>
            <a:pPr indent="0" lvl="0" marL="0" rtl="0" algn="ctr">
              <a:spcBef>
                <a:spcPts val="0"/>
              </a:spcBef>
              <a:spcAft>
                <a:spcPts val="0"/>
              </a:spcAft>
              <a:buNone/>
            </a:pPr>
            <a:r>
              <a:rPr lang="en" sz="1000">
                <a:latin typeface="Courier New"/>
                <a:ea typeface="Courier New"/>
                <a:cs typeface="Courier New"/>
                <a:sym typeface="Courier New"/>
              </a:rPr>
              <a:t>.h</a:t>
            </a:r>
            <a:endParaRPr sz="1000">
              <a:latin typeface="Courier New"/>
              <a:ea typeface="Courier New"/>
              <a:cs typeface="Courier New"/>
              <a:sym typeface="Courier New"/>
            </a:endParaRPr>
          </a:p>
        </p:txBody>
      </p:sp>
      <p:sp>
        <p:nvSpPr>
          <p:cNvPr id="571" name="Google Shape;571;p43"/>
          <p:cNvSpPr/>
          <p:nvPr/>
        </p:nvSpPr>
        <p:spPr>
          <a:xfrm>
            <a:off x="7975381" y="2091200"/>
            <a:ext cx="404700" cy="372900"/>
          </a:xfrm>
          <a:prstGeom prst="flowChartMagneticDisk">
            <a:avLst/>
          </a:prstGeom>
          <a:solidFill>
            <a:srgbClr val="B7B7B7"/>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urier New"/>
                <a:ea typeface="Courier New"/>
                <a:cs typeface="Courier New"/>
                <a:sym typeface="Courier New"/>
              </a:rPr>
              <a:t>.a</a:t>
            </a:r>
            <a:endParaRPr>
              <a:solidFill>
                <a:srgbClr val="FFFFFF"/>
              </a:solidFill>
              <a:latin typeface="Courier New"/>
              <a:ea typeface="Courier New"/>
              <a:cs typeface="Courier New"/>
              <a:sym typeface="Courier New"/>
            </a:endParaRPr>
          </a:p>
        </p:txBody>
      </p:sp>
      <p:cxnSp>
        <p:nvCxnSpPr>
          <p:cNvPr id="572" name="Google Shape;572;p43"/>
          <p:cNvCxnSpPr>
            <a:stCxn id="564" idx="3"/>
          </p:cNvCxnSpPr>
          <p:nvPr/>
        </p:nvCxnSpPr>
        <p:spPr>
          <a:xfrm>
            <a:off x="6719856" y="1890200"/>
            <a:ext cx="939900" cy="0"/>
          </a:xfrm>
          <a:prstGeom prst="straightConnector1">
            <a:avLst/>
          </a:prstGeom>
          <a:noFill/>
          <a:ln cap="flat" cmpd="sng" w="9525">
            <a:solidFill>
              <a:schemeClr val="lt1"/>
            </a:solidFill>
            <a:prstDash val="solid"/>
            <a:round/>
            <a:headEnd len="med" w="med" type="none"/>
            <a:tailEnd len="med" w="med" type="triangle"/>
          </a:ln>
        </p:spPr>
      </p:cxnSp>
      <p:sp>
        <p:nvSpPr>
          <p:cNvPr id="573" name="Google Shape;573;p43"/>
          <p:cNvSpPr txBox="1"/>
          <p:nvPr/>
        </p:nvSpPr>
        <p:spPr>
          <a:xfrm>
            <a:off x="6743668" y="1625075"/>
            <a:ext cx="766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Google Sans"/>
                <a:ea typeface="Google Sans"/>
                <a:cs typeface="Google Sans"/>
                <a:sym typeface="Google Sans"/>
              </a:rPr>
              <a:t>Generate</a:t>
            </a:r>
            <a:endParaRPr sz="1000">
              <a:latin typeface="Google Sans"/>
              <a:ea typeface="Google Sans"/>
              <a:cs typeface="Google Sans"/>
              <a:sym typeface="Google Sans"/>
            </a:endParaRPr>
          </a:p>
        </p:txBody>
      </p:sp>
      <p:pic>
        <p:nvPicPr>
          <p:cNvPr id="574" name="Google Shape;574;p43"/>
          <p:cNvPicPr preferRelativeResize="0"/>
          <p:nvPr/>
        </p:nvPicPr>
        <p:blipFill>
          <a:blip r:embed="rId5">
            <a:alphaModFix/>
          </a:blip>
          <a:stretch>
            <a:fillRect/>
          </a:stretch>
        </p:blipFill>
        <p:spPr>
          <a:xfrm>
            <a:off x="7449293" y="3400550"/>
            <a:ext cx="1137776" cy="826775"/>
          </a:xfrm>
          <a:prstGeom prst="rect">
            <a:avLst/>
          </a:prstGeom>
          <a:noFill/>
          <a:ln>
            <a:noFill/>
          </a:ln>
        </p:spPr>
      </p:pic>
      <p:cxnSp>
        <p:nvCxnSpPr>
          <p:cNvPr id="575" name="Google Shape;575;p43"/>
          <p:cNvCxnSpPr/>
          <p:nvPr/>
        </p:nvCxnSpPr>
        <p:spPr>
          <a:xfrm flipH="1">
            <a:off x="7970756" y="2693650"/>
            <a:ext cx="151500" cy="561900"/>
          </a:xfrm>
          <a:prstGeom prst="straightConnector1">
            <a:avLst/>
          </a:prstGeom>
          <a:noFill/>
          <a:ln cap="flat" cmpd="sng" w="9525">
            <a:solidFill>
              <a:schemeClr val="lt1"/>
            </a:solidFill>
            <a:prstDash val="solid"/>
            <a:round/>
            <a:headEnd len="med" w="med" type="none"/>
            <a:tailEnd len="med" w="med" type="triangle"/>
          </a:ln>
        </p:spPr>
      </p:cxnSp>
      <p:sp>
        <p:nvSpPr>
          <p:cNvPr id="576" name="Google Shape;576;p43"/>
          <p:cNvSpPr txBox="1"/>
          <p:nvPr/>
        </p:nvSpPr>
        <p:spPr>
          <a:xfrm>
            <a:off x="7376943" y="4249923"/>
            <a:ext cx="1282500" cy="531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333333"/>
                </a:solidFill>
                <a:highlight>
                  <a:srgbClr val="FFFFFF"/>
                </a:highlight>
                <a:latin typeface="Google Sans"/>
                <a:ea typeface="Google Sans"/>
                <a:cs typeface="Google Sans"/>
                <a:sym typeface="Google Sans"/>
              </a:rPr>
              <a:t>STM</a:t>
            </a:r>
            <a:r>
              <a:rPr lang="en" sz="1000">
                <a:solidFill>
                  <a:srgbClr val="333333"/>
                </a:solidFill>
                <a:highlight>
                  <a:srgbClr val="FFFFFF"/>
                </a:highlight>
                <a:latin typeface="Google Sans"/>
                <a:ea typeface="Google Sans"/>
                <a:cs typeface="Google Sans"/>
                <a:sym typeface="Google Sans"/>
              </a:rPr>
              <a:t>32L476 Cortex-M4 </a:t>
            </a:r>
            <a:r>
              <a:rPr b="1" lang="en" sz="1000">
                <a:solidFill>
                  <a:srgbClr val="333333"/>
                </a:solidFill>
                <a:highlight>
                  <a:srgbClr val="FFFFFF"/>
                </a:highlight>
                <a:latin typeface="Google Sans"/>
                <a:ea typeface="Google Sans"/>
                <a:cs typeface="Google Sans"/>
                <a:sym typeface="Google Sans"/>
              </a:rPr>
              <a:t>MCU</a:t>
            </a:r>
            <a:endParaRPr b="1" sz="1000">
              <a:solidFill>
                <a:srgbClr val="333333"/>
              </a:solidFill>
              <a:highlight>
                <a:srgbClr val="FFFFFF"/>
              </a:highlight>
              <a:latin typeface="Google Sans"/>
              <a:ea typeface="Google Sans"/>
              <a:cs typeface="Google Sans"/>
              <a:sym typeface="Google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4"/>
          <p:cNvSpPr txBox="1"/>
          <p:nvPr/>
        </p:nvSpPr>
        <p:spPr>
          <a:xfrm>
            <a:off x="6683055" y="113318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582" name="Google Shape;582;p44"/>
          <p:cNvSpPr/>
          <p:nvPr/>
        </p:nvSpPr>
        <p:spPr>
          <a:xfrm>
            <a:off x="390867" y="778825"/>
            <a:ext cx="3046800" cy="2895900"/>
          </a:xfrm>
          <a:prstGeom prst="rect">
            <a:avLst/>
          </a:prstGeom>
          <a:solidFill>
            <a:srgbClr val="F8F9FA"/>
          </a:solidFill>
          <a:ln>
            <a:noFill/>
          </a:ln>
          <a:effectLst>
            <a:outerShdw blurRad="57150" rotWithShape="0" algn="bl" dir="5400000" dist="19050">
              <a:srgbClr val="000000">
                <a:alpha val="15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br>
              <a:rPr lang="en" sz="700">
                <a:latin typeface="Google Sans"/>
                <a:ea typeface="Google Sans"/>
                <a:cs typeface="Google Sans"/>
                <a:sym typeface="Google Sans"/>
              </a:rPr>
            </a:br>
            <a:r>
              <a:rPr lang="en" sz="1900">
                <a:latin typeface="Google Sans"/>
                <a:ea typeface="Google Sans"/>
                <a:cs typeface="Google Sans"/>
                <a:sym typeface="Google Sans"/>
              </a:rPr>
              <a:t>Model</a:t>
            </a:r>
            <a:endParaRPr sz="1900">
              <a:latin typeface="Google Sans"/>
              <a:ea typeface="Google Sans"/>
              <a:cs typeface="Google Sans"/>
              <a:sym typeface="Google Sans"/>
            </a:endParaRPr>
          </a:p>
        </p:txBody>
      </p:sp>
      <p:grpSp>
        <p:nvGrpSpPr>
          <p:cNvPr id="583" name="Google Shape;583;p44"/>
          <p:cNvGrpSpPr/>
          <p:nvPr/>
        </p:nvGrpSpPr>
        <p:grpSpPr>
          <a:xfrm rot="-5400000">
            <a:off x="1019500" y="1317916"/>
            <a:ext cx="1835732" cy="2197484"/>
            <a:chOff x="817125" y="1341475"/>
            <a:chExt cx="2055461" cy="2460513"/>
          </a:xfrm>
        </p:grpSpPr>
        <p:sp>
          <p:nvSpPr>
            <p:cNvPr id="584" name="Google Shape;584;p44"/>
            <p:cNvSpPr/>
            <p:nvPr/>
          </p:nvSpPr>
          <p:spPr>
            <a:xfrm>
              <a:off x="81712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4"/>
            <p:cNvSpPr/>
            <p:nvPr/>
          </p:nvSpPr>
          <p:spPr>
            <a:xfrm>
              <a:off x="126221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4"/>
            <p:cNvSpPr/>
            <p:nvPr/>
          </p:nvSpPr>
          <p:spPr>
            <a:xfrm>
              <a:off x="170730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4"/>
            <p:cNvSpPr/>
            <p:nvPr/>
          </p:nvSpPr>
          <p:spPr>
            <a:xfrm>
              <a:off x="215239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4"/>
            <p:cNvSpPr/>
            <p:nvPr/>
          </p:nvSpPr>
          <p:spPr>
            <a:xfrm>
              <a:off x="259748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4"/>
            <p:cNvSpPr/>
            <p:nvPr/>
          </p:nvSpPr>
          <p:spPr>
            <a:xfrm>
              <a:off x="103965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4"/>
            <p:cNvSpPr/>
            <p:nvPr/>
          </p:nvSpPr>
          <p:spPr>
            <a:xfrm>
              <a:off x="148474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4"/>
            <p:cNvSpPr/>
            <p:nvPr/>
          </p:nvSpPr>
          <p:spPr>
            <a:xfrm>
              <a:off x="192983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4"/>
            <p:cNvSpPr/>
            <p:nvPr/>
          </p:nvSpPr>
          <p:spPr>
            <a:xfrm>
              <a:off x="2374923"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4"/>
            <p:cNvSpPr/>
            <p:nvPr/>
          </p:nvSpPr>
          <p:spPr>
            <a:xfrm>
              <a:off x="1262215"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4"/>
            <p:cNvSpPr/>
            <p:nvPr/>
          </p:nvSpPr>
          <p:spPr>
            <a:xfrm>
              <a:off x="170730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4"/>
            <p:cNvSpPr/>
            <p:nvPr/>
          </p:nvSpPr>
          <p:spPr>
            <a:xfrm>
              <a:off x="215239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4"/>
            <p:cNvSpPr/>
            <p:nvPr/>
          </p:nvSpPr>
          <p:spPr>
            <a:xfrm>
              <a:off x="148474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4"/>
            <p:cNvSpPr/>
            <p:nvPr/>
          </p:nvSpPr>
          <p:spPr>
            <a:xfrm>
              <a:off x="192983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8" name="Google Shape;598;p44"/>
            <p:cNvCxnSpPr>
              <a:stCxn id="584" idx="4"/>
              <a:endCxn id="592" idx="0"/>
            </p:cNvCxnSpPr>
            <p:nvPr/>
          </p:nvCxnSpPr>
          <p:spPr>
            <a:xfrm flipH="1" rot="-5400000">
              <a:off x="1457475" y="1113775"/>
              <a:ext cx="552300" cy="1557900"/>
            </a:xfrm>
            <a:prstGeom prst="straightConnector1">
              <a:avLst/>
            </a:prstGeom>
            <a:noFill/>
            <a:ln cap="flat" cmpd="sng" w="9525">
              <a:solidFill>
                <a:srgbClr val="BDC1C6"/>
              </a:solidFill>
              <a:prstDash val="solid"/>
              <a:round/>
              <a:headEnd len="med" w="med" type="none"/>
              <a:tailEnd len="med" w="med" type="none"/>
            </a:ln>
          </p:spPr>
        </p:cxnSp>
        <p:cxnSp>
          <p:nvCxnSpPr>
            <p:cNvPr id="599" name="Google Shape;599;p44"/>
            <p:cNvCxnSpPr>
              <a:stCxn id="585" idx="4"/>
              <a:endCxn id="589" idx="0"/>
            </p:cNvCxnSpPr>
            <p:nvPr/>
          </p:nvCxnSpPr>
          <p:spPr>
            <a:xfrm rot="5400000">
              <a:off x="1012315"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00" name="Google Shape;600;p44"/>
            <p:cNvCxnSpPr>
              <a:stCxn id="586" idx="4"/>
              <a:endCxn id="591" idx="0"/>
            </p:cNvCxnSpPr>
            <p:nvPr/>
          </p:nvCxnSpPr>
          <p:spPr>
            <a:xfrm flipH="1" rot="-5400000">
              <a:off x="168000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01" name="Google Shape;601;p44"/>
            <p:cNvCxnSpPr>
              <a:stCxn id="587" idx="4"/>
              <a:endCxn id="589" idx="0"/>
            </p:cNvCxnSpPr>
            <p:nvPr/>
          </p:nvCxnSpPr>
          <p:spPr>
            <a:xfrm rot="5400000">
              <a:off x="1457446" y="1336375"/>
              <a:ext cx="552300" cy="1112700"/>
            </a:xfrm>
            <a:prstGeom prst="straightConnector1">
              <a:avLst/>
            </a:prstGeom>
            <a:noFill/>
            <a:ln cap="flat" cmpd="sng" w="9525">
              <a:solidFill>
                <a:srgbClr val="BDC1C6"/>
              </a:solidFill>
              <a:prstDash val="solid"/>
              <a:round/>
              <a:headEnd len="med" w="med" type="none"/>
              <a:tailEnd len="med" w="med" type="none"/>
            </a:ln>
          </p:spPr>
        </p:cxnSp>
        <p:cxnSp>
          <p:nvCxnSpPr>
            <p:cNvPr id="602" name="Google Shape;602;p44"/>
            <p:cNvCxnSpPr>
              <a:stCxn id="587" idx="4"/>
              <a:endCxn id="592" idx="0"/>
            </p:cNvCxnSpPr>
            <p:nvPr/>
          </p:nvCxnSpPr>
          <p:spPr>
            <a:xfrm flipH="1" rot="-5400000">
              <a:off x="212509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03" name="Google Shape;603;p44"/>
            <p:cNvCxnSpPr>
              <a:stCxn id="588" idx="4"/>
              <a:endCxn id="591" idx="0"/>
            </p:cNvCxnSpPr>
            <p:nvPr/>
          </p:nvCxnSpPr>
          <p:spPr>
            <a:xfrm rot="5400000">
              <a:off x="2124986" y="1558825"/>
              <a:ext cx="552300" cy="667800"/>
            </a:xfrm>
            <a:prstGeom prst="straightConnector1">
              <a:avLst/>
            </a:prstGeom>
            <a:noFill/>
            <a:ln cap="flat" cmpd="sng" w="9525">
              <a:solidFill>
                <a:srgbClr val="BDC1C6"/>
              </a:solidFill>
              <a:prstDash val="solid"/>
              <a:round/>
              <a:headEnd len="med" w="med" type="none"/>
              <a:tailEnd len="med" w="med" type="none"/>
            </a:ln>
          </p:spPr>
        </p:cxnSp>
        <p:cxnSp>
          <p:nvCxnSpPr>
            <p:cNvPr id="604" name="Google Shape;604;p44"/>
            <p:cNvCxnSpPr>
              <a:stCxn id="589" idx="4"/>
              <a:endCxn id="593" idx="0"/>
            </p:cNvCxnSpPr>
            <p:nvPr/>
          </p:nvCxnSpPr>
          <p:spPr>
            <a:xfrm flipH="1" rot="-5400000">
              <a:off x="108660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05" name="Google Shape;605;p44"/>
            <p:cNvCxnSpPr>
              <a:stCxn id="590" idx="4"/>
              <a:endCxn id="594" idx="0"/>
            </p:cNvCxnSpPr>
            <p:nvPr/>
          </p:nvCxnSpPr>
          <p:spPr>
            <a:xfrm flipH="1" rot="-5400000">
              <a:off x="153169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06" name="Google Shape;606;p44"/>
            <p:cNvCxnSpPr>
              <a:stCxn id="591" idx="4"/>
              <a:endCxn id="593" idx="0"/>
            </p:cNvCxnSpPr>
            <p:nvPr/>
          </p:nvCxnSpPr>
          <p:spPr>
            <a:xfrm rot="5400000">
              <a:off x="1531732" y="2312229"/>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07" name="Google Shape;607;p44"/>
            <p:cNvCxnSpPr>
              <a:stCxn id="591" idx="4"/>
              <a:endCxn id="595" idx="0"/>
            </p:cNvCxnSpPr>
            <p:nvPr/>
          </p:nvCxnSpPr>
          <p:spPr>
            <a:xfrm flipH="1" rot="-5400000">
              <a:off x="197678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08" name="Google Shape;608;p44"/>
            <p:cNvCxnSpPr>
              <a:stCxn id="592" idx="4"/>
              <a:endCxn id="595" idx="0"/>
            </p:cNvCxnSpPr>
            <p:nvPr/>
          </p:nvCxnSpPr>
          <p:spPr>
            <a:xfrm rot="5400000">
              <a:off x="2199273"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09" name="Google Shape;609;p44"/>
            <p:cNvCxnSpPr>
              <a:stCxn id="593" idx="4"/>
              <a:endCxn id="596" idx="0"/>
            </p:cNvCxnSpPr>
            <p:nvPr/>
          </p:nvCxnSpPr>
          <p:spPr>
            <a:xfrm flipH="1" rot="-5400000">
              <a:off x="1309165"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10" name="Google Shape;610;p44"/>
            <p:cNvCxnSpPr>
              <a:stCxn id="593" idx="4"/>
              <a:endCxn id="597" idx="0"/>
            </p:cNvCxnSpPr>
            <p:nvPr/>
          </p:nvCxnSpPr>
          <p:spPr>
            <a:xfrm flipH="1" rot="-5400000">
              <a:off x="1531615"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11" name="Google Shape;611;p44"/>
            <p:cNvCxnSpPr>
              <a:stCxn id="594" idx="4"/>
              <a:endCxn id="597" idx="0"/>
            </p:cNvCxnSpPr>
            <p:nvPr/>
          </p:nvCxnSpPr>
          <p:spPr>
            <a:xfrm flipH="1" rot="-5400000">
              <a:off x="1754256"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12" name="Google Shape;612;p44"/>
            <p:cNvCxnSpPr>
              <a:stCxn id="595" idx="4"/>
              <a:endCxn id="596" idx="0"/>
            </p:cNvCxnSpPr>
            <p:nvPr/>
          </p:nvCxnSpPr>
          <p:spPr>
            <a:xfrm rot="5400000">
              <a:off x="1754296"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13" name="Google Shape;613;p44"/>
            <p:cNvCxnSpPr>
              <a:stCxn id="586" idx="4"/>
              <a:endCxn id="590" idx="0"/>
            </p:cNvCxnSpPr>
            <p:nvPr/>
          </p:nvCxnSpPr>
          <p:spPr>
            <a:xfrm rot="5400000">
              <a:off x="1457406" y="1781425"/>
              <a:ext cx="552300" cy="222600"/>
            </a:xfrm>
            <a:prstGeom prst="straightConnector1">
              <a:avLst/>
            </a:prstGeom>
            <a:noFill/>
            <a:ln cap="flat" cmpd="sng" w="9525">
              <a:solidFill>
                <a:srgbClr val="BDC1C6"/>
              </a:solidFill>
              <a:prstDash val="solid"/>
              <a:round/>
              <a:headEnd len="med" w="med" type="none"/>
              <a:tailEnd len="med" w="med" type="none"/>
            </a:ln>
          </p:spPr>
        </p:cxnSp>
      </p:grpSp>
      <p:cxnSp>
        <p:nvCxnSpPr>
          <p:cNvPr id="614" name="Google Shape;614;p44"/>
          <p:cNvCxnSpPr>
            <a:stCxn id="588" idx="4"/>
            <a:endCxn id="592" idx="0"/>
          </p:cNvCxnSpPr>
          <p:nvPr/>
        </p:nvCxnSpPr>
        <p:spPr>
          <a:xfrm>
            <a:off x="1084316" y="162163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615" name="Google Shape;615;p44"/>
          <p:cNvCxnSpPr>
            <a:stCxn id="588" idx="4"/>
            <a:endCxn id="590" idx="0"/>
          </p:cNvCxnSpPr>
          <p:nvPr/>
        </p:nvCxnSpPr>
        <p:spPr>
          <a:xfrm>
            <a:off x="1084316" y="162163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16" name="Google Shape;616;p44"/>
          <p:cNvCxnSpPr>
            <a:stCxn id="588" idx="4"/>
            <a:endCxn id="589" idx="0"/>
          </p:cNvCxnSpPr>
          <p:nvPr/>
        </p:nvCxnSpPr>
        <p:spPr>
          <a:xfrm>
            <a:off x="1084316" y="1621638"/>
            <a:ext cx="493500" cy="1391400"/>
          </a:xfrm>
          <a:prstGeom prst="straightConnector1">
            <a:avLst/>
          </a:prstGeom>
          <a:noFill/>
          <a:ln cap="flat" cmpd="sng" w="9525">
            <a:solidFill>
              <a:schemeClr val="dk2"/>
            </a:solidFill>
            <a:prstDash val="solid"/>
            <a:round/>
            <a:headEnd len="med" w="med" type="none"/>
            <a:tailEnd len="med" w="med" type="none"/>
          </a:ln>
        </p:spPr>
      </p:cxnSp>
      <p:cxnSp>
        <p:nvCxnSpPr>
          <p:cNvPr id="617" name="Google Shape;617;p44"/>
          <p:cNvCxnSpPr>
            <a:stCxn id="587" idx="4"/>
            <a:endCxn id="591" idx="0"/>
          </p:cNvCxnSpPr>
          <p:nvPr/>
        </p:nvCxnSpPr>
        <p:spPr>
          <a:xfrm>
            <a:off x="1084316" y="201914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618" name="Google Shape;618;p44"/>
          <p:cNvCxnSpPr>
            <a:stCxn id="587" idx="4"/>
            <a:endCxn id="590" idx="0"/>
          </p:cNvCxnSpPr>
          <p:nvPr/>
        </p:nvCxnSpPr>
        <p:spPr>
          <a:xfrm>
            <a:off x="1084316" y="201914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619" name="Google Shape;619;p44"/>
          <p:cNvCxnSpPr>
            <a:stCxn id="586" idx="4"/>
            <a:endCxn id="592" idx="0"/>
          </p:cNvCxnSpPr>
          <p:nvPr/>
        </p:nvCxnSpPr>
        <p:spPr>
          <a:xfrm flipH="1" rot="10800000">
            <a:off x="1084316" y="182055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20" name="Google Shape;620;p44"/>
          <p:cNvCxnSpPr>
            <a:stCxn id="586" idx="4"/>
            <a:endCxn id="589" idx="0"/>
          </p:cNvCxnSpPr>
          <p:nvPr/>
        </p:nvCxnSpPr>
        <p:spPr>
          <a:xfrm>
            <a:off x="1084316" y="241665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621" name="Google Shape;621;p44"/>
          <p:cNvCxnSpPr>
            <a:endCxn id="592" idx="0"/>
          </p:cNvCxnSpPr>
          <p:nvPr/>
        </p:nvCxnSpPr>
        <p:spPr>
          <a:xfrm flipH="1" rot="10800000">
            <a:off x="1084168" y="1820409"/>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22" name="Google Shape;622;p44"/>
          <p:cNvCxnSpPr>
            <a:stCxn id="585" idx="4"/>
            <a:endCxn id="591" idx="0"/>
          </p:cNvCxnSpPr>
          <p:nvPr/>
        </p:nvCxnSpPr>
        <p:spPr>
          <a:xfrm flipH="1" rot="10800000">
            <a:off x="1084316" y="221806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23" name="Google Shape;623;p44"/>
          <p:cNvCxnSpPr>
            <a:stCxn id="585" idx="4"/>
            <a:endCxn id="590" idx="0"/>
          </p:cNvCxnSpPr>
          <p:nvPr/>
        </p:nvCxnSpPr>
        <p:spPr>
          <a:xfrm flipH="1" rot="10800000">
            <a:off x="1084316" y="261556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624" name="Google Shape;624;p44"/>
          <p:cNvCxnSpPr>
            <a:stCxn id="584" idx="4"/>
            <a:endCxn id="591" idx="0"/>
          </p:cNvCxnSpPr>
          <p:nvPr/>
        </p:nvCxnSpPr>
        <p:spPr>
          <a:xfrm flipH="1" rot="10800000">
            <a:off x="1084316" y="221777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25" name="Google Shape;625;p44"/>
          <p:cNvCxnSpPr>
            <a:stCxn id="584" idx="4"/>
            <a:endCxn id="590" idx="0"/>
          </p:cNvCxnSpPr>
          <p:nvPr/>
        </p:nvCxnSpPr>
        <p:spPr>
          <a:xfrm flipH="1" rot="10800000">
            <a:off x="1084316" y="261557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26" name="Google Shape;626;p44"/>
          <p:cNvCxnSpPr>
            <a:stCxn id="584" idx="4"/>
            <a:endCxn id="589" idx="0"/>
          </p:cNvCxnSpPr>
          <p:nvPr/>
        </p:nvCxnSpPr>
        <p:spPr>
          <a:xfrm flipH="1" rot="10800000">
            <a:off x="1084316" y="301307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627" name="Google Shape;627;p44"/>
          <p:cNvCxnSpPr>
            <a:stCxn id="592" idx="4"/>
            <a:endCxn id="594" idx="1"/>
          </p:cNvCxnSpPr>
          <p:nvPr/>
        </p:nvCxnSpPr>
        <p:spPr>
          <a:xfrm>
            <a:off x="1823360" y="1820409"/>
            <a:ext cx="396600" cy="683100"/>
          </a:xfrm>
          <a:prstGeom prst="straightConnector1">
            <a:avLst/>
          </a:prstGeom>
          <a:noFill/>
          <a:ln cap="flat" cmpd="sng" w="9525">
            <a:solidFill>
              <a:schemeClr val="dk2"/>
            </a:solidFill>
            <a:prstDash val="solid"/>
            <a:round/>
            <a:headEnd len="med" w="med" type="none"/>
            <a:tailEnd len="med" w="med" type="none"/>
          </a:ln>
        </p:spPr>
      </p:cxnSp>
      <p:cxnSp>
        <p:nvCxnSpPr>
          <p:cNvPr id="628" name="Google Shape;628;p44"/>
          <p:cNvCxnSpPr>
            <a:stCxn id="592" idx="4"/>
            <a:endCxn id="593" idx="0"/>
          </p:cNvCxnSpPr>
          <p:nvPr/>
        </p:nvCxnSpPr>
        <p:spPr>
          <a:xfrm>
            <a:off x="1823360" y="1820409"/>
            <a:ext cx="360600" cy="993900"/>
          </a:xfrm>
          <a:prstGeom prst="straightConnector1">
            <a:avLst/>
          </a:prstGeom>
          <a:noFill/>
          <a:ln cap="flat" cmpd="sng" w="9525">
            <a:solidFill>
              <a:schemeClr val="dk2"/>
            </a:solidFill>
            <a:prstDash val="solid"/>
            <a:round/>
            <a:headEnd len="med" w="med" type="none"/>
            <a:tailEnd len="med" w="med" type="none"/>
          </a:ln>
        </p:spPr>
      </p:cxnSp>
      <p:cxnSp>
        <p:nvCxnSpPr>
          <p:cNvPr id="629" name="Google Shape;629;p44"/>
          <p:cNvCxnSpPr>
            <a:stCxn id="591" idx="4"/>
            <a:endCxn id="594" idx="0"/>
          </p:cNvCxnSpPr>
          <p:nvPr/>
        </p:nvCxnSpPr>
        <p:spPr>
          <a:xfrm>
            <a:off x="1823360" y="221791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630" name="Google Shape;630;p44"/>
          <p:cNvCxnSpPr>
            <a:stCxn id="590" idx="4"/>
            <a:endCxn id="595" idx="0"/>
          </p:cNvCxnSpPr>
          <p:nvPr/>
        </p:nvCxnSpPr>
        <p:spPr>
          <a:xfrm flipH="1" rot="10800000">
            <a:off x="1823360" y="201902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631" name="Google Shape;631;p44"/>
          <p:cNvCxnSpPr>
            <a:stCxn id="590" idx="4"/>
            <a:endCxn id="593" idx="0"/>
          </p:cNvCxnSpPr>
          <p:nvPr/>
        </p:nvCxnSpPr>
        <p:spPr>
          <a:xfrm>
            <a:off x="1823360" y="261542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632" name="Google Shape;632;p44"/>
          <p:cNvCxnSpPr>
            <a:stCxn id="589" idx="4"/>
            <a:endCxn id="595" idx="7"/>
          </p:cNvCxnSpPr>
          <p:nvPr/>
        </p:nvCxnSpPr>
        <p:spPr>
          <a:xfrm flipH="1" rot="10800000">
            <a:off x="1823360" y="1932339"/>
            <a:ext cx="396600" cy="1080600"/>
          </a:xfrm>
          <a:prstGeom prst="straightConnector1">
            <a:avLst/>
          </a:prstGeom>
          <a:noFill/>
          <a:ln cap="flat" cmpd="sng" w="9525">
            <a:solidFill>
              <a:schemeClr val="dk2"/>
            </a:solidFill>
            <a:prstDash val="solid"/>
            <a:round/>
            <a:headEnd len="med" w="med" type="none"/>
            <a:tailEnd len="med" w="med" type="none"/>
          </a:ln>
        </p:spPr>
      </p:cxnSp>
      <p:cxnSp>
        <p:nvCxnSpPr>
          <p:cNvPr id="633" name="Google Shape;633;p44"/>
          <p:cNvCxnSpPr>
            <a:stCxn id="589" idx="4"/>
            <a:endCxn id="594" idx="0"/>
          </p:cNvCxnSpPr>
          <p:nvPr/>
        </p:nvCxnSpPr>
        <p:spPr>
          <a:xfrm flipH="1" rot="10800000">
            <a:off x="1823360" y="241653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634" name="Google Shape;634;p44"/>
          <p:cNvCxnSpPr>
            <a:stCxn id="595" idx="4"/>
            <a:endCxn id="597" idx="0"/>
          </p:cNvCxnSpPr>
          <p:nvPr/>
        </p:nvCxnSpPr>
        <p:spPr>
          <a:xfrm>
            <a:off x="2429738" y="2019148"/>
            <a:ext cx="360600" cy="198900"/>
          </a:xfrm>
          <a:prstGeom prst="straightConnector1">
            <a:avLst/>
          </a:prstGeom>
          <a:noFill/>
          <a:ln cap="flat" cmpd="sng" w="9525">
            <a:solidFill>
              <a:schemeClr val="dk2"/>
            </a:solidFill>
            <a:prstDash val="solid"/>
            <a:round/>
            <a:headEnd len="med" w="med" type="none"/>
            <a:tailEnd len="med" w="med" type="none"/>
          </a:ln>
        </p:spPr>
      </p:cxnSp>
      <p:cxnSp>
        <p:nvCxnSpPr>
          <p:cNvPr id="635" name="Google Shape;635;p44"/>
          <p:cNvCxnSpPr>
            <a:stCxn id="594" idx="4"/>
            <a:endCxn id="596" idx="0"/>
          </p:cNvCxnSpPr>
          <p:nvPr/>
        </p:nvCxnSpPr>
        <p:spPr>
          <a:xfrm>
            <a:off x="2429738" y="2416658"/>
            <a:ext cx="360600" cy="198900"/>
          </a:xfrm>
          <a:prstGeom prst="straightConnector1">
            <a:avLst/>
          </a:prstGeom>
          <a:noFill/>
          <a:ln cap="flat" cmpd="sng" w="9525">
            <a:solidFill>
              <a:schemeClr val="dk2"/>
            </a:solidFill>
            <a:prstDash val="solid"/>
            <a:round/>
            <a:headEnd len="med" w="med" type="none"/>
            <a:tailEnd len="med" w="med" type="none"/>
          </a:ln>
        </p:spPr>
      </p:cxnSp>
      <p:sp>
        <p:nvSpPr>
          <p:cNvPr id="636" name="Google Shape;636;p44"/>
          <p:cNvSpPr txBox="1"/>
          <p:nvPr/>
        </p:nvSpPr>
        <p:spPr>
          <a:xfrm>
            <a:off x="398699" y="3674725"/>
            <a:ext cx="30468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Google Sans"/>
                <a:ea typeface="Google Sans"/>
                <a:cs typeface="Google Sans"/>
                <a:sym typeface="Google Sans"/>
              </a:rPr>
              <a:t>3 dense </a:t>
            </a:r>
            <a:r>
              <a:rPr b="1" i="1" lang="en">
                <a:latin typeface="Google Sans"/>
                <a:ea typeface="Google Sans"/>
                <a:cs typeface="Google Sans"/>
                <a:sym typeface="Google Sans"/>
              </a:rPr>
              <a:t>layers</a:t>
            </a:r>
            <a:endParaRPr b="1" i="1">
              <a:latin typeface="Google Sans"/>
              <a:ea typeface="Google Sans"/>
              <a:cs typeface="Google Sans"/>
              <a:sym typeface="Google Sans"/>
            </a:endParaRPr>
          </a:p>
          <a:p>
            <a:pPr indent="0" lvl="0" marL="0" rtl="0" algn="l">
              <a:spcBef>
                <a:spcPts val="0"/>
              </a:spcBef>
              <a:spcAft>
                <a:spcPts val="0"/>
              </a:spcAft>
              <a:buNone/>
            </a:pPr>
            <a:r>
              <a:rPr i="1" lang="en">
                <a:latin typeface="Google Sans"/>
                <a:ea typeface="Google Sans"/>
                <a:cs typeface="Google Sans"/>
                <a:sym typeface="Google Sans"/>
              </a:rPr>
              <a:t>321 </a:t>
            </a:r>
            <a:r>
              <a:rPr b="1" i="1" lang="en">
                <a:latin typeface="Google Sans"/>
                <a:ea typeface="Google Sans"/>
                <a:cs typeface="Google Sans"/>
                <a:sym typeface="Google Sans"/>
              </a:rPr>
              <a:t>parameters</a:t>
            </a:r>
            <a:endParaRPr b="1" i="1">
              <a:latin typeface="Google Sans"/>
              <a:ea typeface="Google Sans"/>
              <a:cs typeface="Google Sans"/>
              <a:sym typeface="Google Sans"/>
            </a:endParaRPr>
          </a:p>
          <a:p>
            <a:pPr indent="0" lvl="0" marL="0" rtl="0" algn="l">
              <a:spcBef>
                <a:spcPts val="0"/>
              </a:spcBef>
              <a:spcAft>
                <a:spcPts val="0"/>
              </a:spcAft>
              <a:buNone/>
            </a:pPr>
            <a:r>
              <a:rPr b="1" i="1" lang="en">
                <a:latin typeface="Google Sans"/>
                <a:ea typeface="Google Sans"/>
                <a:cs typeface="Google Sans"/>
                <a:sym typeface="Google Sans"/>
              </a:rPr>
              <a:t>No</a:t>
            </a:r>
            <a:r>
              <a:rPr i="1" lang="en">
                <a:latin typeface="Google Sans"/>
                <a:ea typeface="Google Sans"/>
                <a:cs typeface="Google Sans"/>
                <a:sym typeface="Google Sans"/>
              </a:rPr>
              <a:t> quantization or compression</a:t>
            </a:r>
            <a:endParaRPr i="1">
              <a:latin typeface="Google Sans"/>
              <a:ea typeface="Google Sans"/>
              <a:cs typeface="Google Sans"/>
              <a:sym typeface="Google Sans"/>
            </a:endParaRPr>
          </a:p>
        </p:txBody>
      </p:sp>
      <p:pic>
        <p:nvPicPr>
          <p:cNvPr id="637" name="Google Shape;637;p44"/>
          <p:cNvPicPr preferRelativeResize="0"/>
          <p:nvPr/>
        </p:nvPicPr>
        <p:blipFill rotWithShape="1">
          <a:blip r:embed="rId3">
            <a:alphaModFix/>
          </a:blip>
          <a:srcRect b="0" l="29622" r="0" t="0"/>
          <a:stretch/>
        </p:blipFill>
        <p:spPr>
          <a:xfrm>
            <a:off x="-6659875" y="-99650"/>
            <a:ext cx="6435374" cy="5143500"/>
          </a:xfrm>
          <a:prstGeom prst="rect">
            <a:avLst/>
          </a:prstGeom>
          <a:noFill/>
          <a:ln>
            <a:noFill/>
          </a:ln>
        </p:spPr>
      </p:pic>
      <p:sp>
        <p:nvSpPr>
          <p:cNvPr id="638" name="Google Shape;638;p44"/>
          <p:cNvSpPr txBox="1"/>
          <p:nvPr/>
        </p:nvSpPr>
        <p:spPr>
          <a:xfrm>
            <a:off x="3984680" y="112853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639" name="Google Shape;639;p44"/>
          <p:cNvPicPr preferRelativeResize="0"/>
          <p:nvPr/>
        </p:nvPicPr>
        <p:blipFill>
          <a:blip r:embed="rId4">
            <a:alphaModFix/>
          </a:blip>
          <a:stretch>
            <a:fillRect/>
          </a:stretch>
        </p:blipFill>
        <p:spPr>
          <a:xfrm>
            <a:off x="4208155" y="1193990"/>
            <a:ext cx="1635976" cy="1003063"/>
          </a:xfrm>
          <a:prstGeom prst="rect">
            <a:avLst/>
          </a:prstGeom>
          <a:noFill/>
          <a:ln>
            <a:noFill/>
          </a:ln>
        </p:spPr>
      </p:pic>
      <p:pic>
        <p:nvPicPr>
          <p:cNvPr id="640" name="Google Shape;640;p44"/>
          <p:cNvPicPr preferRelativeResize="0"/>
          <p:nvPr/>
        </p:nvPicPr>
        <p:blipFill rotWithShape="1">
          <a:blip r:embed="rId5">
            <a:alphaModFix/>
          </a:blip>
          <a:srcRect b="11417" l="5992" r="6018" t="15252"/>
          <a:stretch/>
        </p:blipFill>
        <p:spPr>
          <a:xfrm>
            <a:off x="6850316" y="1285726"/>
            <a:ext cx="1748394" cy="819600"/>
          </a:xfrm>
          <a:prstGeom prst="rect">
            <a:avLst/>
          </a:prstGeom>
          <a:noFill/>
          <a:ln>
            <a:noFill/>
          </a:ln>
        </p:spPr>
      </p:pic>
      <p:sp>
        <p:nvSpPr>
          <p:cNvPr id="641" name="Google Shape;641;p44"/>
          <p:cNvSpPr txBox="1"/>
          <p:nvPr/>
        </p:nvSpPr>
        <p:spPr>
          <a:xfrm>
            <a:off x="3984675" y="2456000"/>
            <a:ext cx="20829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27kB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5kB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77uS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Closed</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sp>
        <p:nvSpPr>
          <p:cNvPr id="642" name="Google Shape;642;p44"/>
          <p:cNvSpPr txBox="1"/>
          <p:nvPr/>
        </p:nvSpPr>
        <p:spPr>
          <a:xfrm>
            <a:off x="6625750" y="2471925"/>
            <a:ext cx="21975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50</a:t>
            </a:r>
            <a:r>
              <a:rPr b="1" lang="en" sz="1600">
                <a:latin typeface="Google Sans"/>
                <a:ea typeface="Google Sans"/>
                <a:cs typeface="Google Sans"/>
                <a:sym typeface="Google Sans"/>
              </a:rPr>
              <a:t>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4.7kB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104uS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Open</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cxnSp>
        <p:nvCxnSpPr>
          <p:cNvPr id="643" name="Google Shape;643;p44"/>
          <p:cNvCxnSpPr/>
          <p:nvPr/>
        </p:nvCxnSpPr>
        <p:spPr>
          <a:xfrm>
            <a:off x="3721317" y="360200"/>
            <a:ext cx="0" cy="4668000"/>
          </a:xfrm>
          <a:prstGeom prst="straightConnector1">
            <a:avLst/>
          </a:prstGeom>
          <a:noFill/>
          <a:ln cap="flat" cmpd="sng" w="9525">
            <a:solidFill>
              <a:schemeClr val="dk2"/>
            </a:solidFill>
            <a:prstDash val="dot"/>
            <a:round/>
            <a:headEnd len="med" w="med" type="none"/>
            <a:tailEnd len="med" w="med" type="none"/>
          </a:ln>
        </p:spPr>
      </p:cxnSp>
      <p:cxnSp>
        <p:nvCxnSpPr>
          <p:cNvPr id="644" name="Google Shape;644;p44"/>
          <p:cNvCxnSpPr/>
          <p:nvPr/>
        </p:nvCxnSpPr>
        <p:spPr>
          <a:xfrm>
            <a:off x="6384400" y="360200"/>
            <a:ext cx="0" cy="466800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5"/>
          <p:cNvSpPr txBox="1"/>
          <p:nvPr/>
        </p:nvSpPr>
        <p:spPr>
          <a:xfrm>
            <a:off x="6683055" y="113318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650" name="Google Shape;650;p45"/>
          <p:cNvSpPr/>
          <p:nvPr/>
        </p:nvSpPr>
        <p:spPr>
          <a:xfrm>
            <a:off x="390867" y="778825"/>
            <a:ext cx="3046800" cy="2895900"/>
          </a:xfrm>
          <a:prstGeom prst="rect">
            <a:avLst/>
          </a:prstGeom>
          <a:solidFill>
            <a:srgbClr val="F8F9FA"/>
          </a:solidFill>
          <a:ln>
            <a:noFill/>
          </a:ln>
          <a:effectLst>
            <a:outerShdw blurRad="57150" rotWithShape="0" algn="bl" dir="5400000" dist="19050">
              <a:srgbClr val="000000">
                <a:alpha val="15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br>
              <a:rPr lang="en" sz="700">
                <a:latin typeface="Google Sans"/>
                <a:ea typeface="Google Sans"/>
                <a:cs typeface="Google Sans"/>
                <a:sym typeface="Google Sans"/>
              </a:rPr>
            </a:br>
            <a:r>
              <a:rPr lang="en" sz="1900">
                <a:latin typeface="Google Sans"/>
                <a:ea typeface="Google Sans"/>
                <a:cs typeface="Google Sans"/>
                <a:sym typeface="Google Sans"/>
              </a:rPr>
              <a:t>Model</a:t>
            </a:r>
            <a:endParaRPr sz="1900">
              <a:latin typeface="Google Sans"/>
              <a:ea typeface="Google Sans"/>
              <a:cs typeface="Google Sans"/>
              <a:sym typeface="Google Sans"/>
            </a:endParaRPr>
          </a:p>
        </p:txBody>
      </p:sp>
      <p:grpSp>
        <p:nvGrpSpPr>
          <p:cNvPr id="651" name="Google Shape;651;p45"/>
          <p:cNvGrpSpPr/>
          <p:nvPr/>
        </p:nvGrpSpPr>
        <p:grpSpPr>
          <a:xfrm rot="-5400000">
            <a:off x="1019500" y="1317916"/>
            <a:ext cx="1835732" cy="2197484"/>
            <a:chOff x="817125" y="1341475"/>
            <a:chExt cx="2055461" cy="2460513"/>
          </a:xfrm>
        </p:grpSpPr>
        <p:sp>
          <p:nvSpPr>
            <p:cNvPr id="652" name="Google Shape;652;p45"/>
            <p:cNvSpPr/>
            <p:nvPr/>
          </p:nvSpPr>
          <p:spPr>
            <a:xfrm>
              <a:off x="81712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5"/>
            <p:cNvSpPr/>
            <p:nvPr/>
          </p:nvSpPr>
          <p:spPr>
            <a:xfrm>
              <a:off x="126221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5"/>
            <p:cNvSpPr/>
            <p:nvPr/>
          </p:nvSpPr>
          <p:spPr>
            <a:xfrm>
              <a:off x="170730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5"/>
            <p:cNvSpPr/>
            <p:nvPr/>
          </p:nvSpPr>
          <p:spPr>
            <a:xfrm>
              <a:off x="215239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5"/>
            <p:cNvSpPr/>
            <p:nvPr/>
          </p:nvSpPr>
          <p:spPr>
            <a:xfrm>
              <a:off x="259748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5"/>
            <p:cNvSpPr/>
            <p:nvPr/>
          </p:nvSpPr>
          <p:spPr>
            <a:xfrm>
              <a:off x="103965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5"/>
            <p:cNvSpPr/>
            <p:nvPr/>
          </p:nvSpPr>
          <p:spPr>
            <a:xfrm>
              <a:off x="148474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5"/>
            <p:cNvSpPr/>
            <p:nvPr/>
          </p:nvSpPr>
          <p:spPr>
            <a:xfrm>
              <a:off x="192983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5"/>
            <p:cNvSpPr/>
            <p:nvPr/>
          </p:nvSpPr>
          <p:spPr>
            <a:xfrm>
              <a:off x="2374923"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5"/>
            <p:cNvSpPr/>
            <p:nvPr/>
          </p:nvSpPr>
          <p:spPr>
            <a:xfrm>
              <a:off x="1262215"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5"/>
            <p:cNvSpPr/>
            <p:nvPr/>
          </p:nvSpPr>
          <p:spPr>
            <a:xfrm>
              <a:off x="170730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5"/>
            <p:cNvSpPr/>
            <p:nvPr/>
          </p:nvSpPr>
          <p:spPr>
            <a:xfrm>
              <a:off x="215239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5"/>
            <p:cNvSpPr/>
            <p:nvPr/>
          </p:nvSpPr>
          <p:spPr>
            <a:xfrm>
              <a:off x="148474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5"/>
            <p:cNvSpPr/>
            <p:nvPr/>
          </p:nvSpPr>
          <p:spPr>
            <a:xfrm>
              <a:off x="192983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6" name="Google Shape;666;p45"/>
            <p:cNvCxnSpPr>
              <a:stCxn id="652" idx="4"/>
              <a:endCxn id="660" idx="0"/>
            </p:cNvCxnSpPr>
            <p:nvPr/>
          </p:nvCxnSpPr>
          <p:spPr>
            <a:xfrm flipH="1" rot="-5400000">
              <a:off x="1457475" y="1113775"/>
              <a:ext cx="552300" cy="1557900"/>
            </a:xfrm>
            <a:prstGeom prst="straightConnector1">
              <a:avLst/>
            </a:prstGeom>
            <a:noFill/>
            <a:ln cap="flat" cmpd="sng" w="9525">
              <a:solidFill>
                <a:srgbClr val="BDC1C6"/>
              </a:solidFill>
              <a:prstDash val="solid"/>
              <a:round/>
              <a:headEnd len="med" w="med" type="none"/>
              <a:tailEnd len="med" w="med" type="none"/>
            </a:ln>
          </p:spPr>
        </p:cxnSp>
        <p:cxnSp>
          <p:nvCxnSpPr>
            <p:cNvPr id="667" name="Google Shape;667;p45"/>
            <p:cNvCxnSpPr>
              <a:stCxn id="653" idx="4"/>
              <a:endCxn id="657" idx="0"/>
            </p:cNvCxnSpPr>
            <p:nvPr/>
          </p:nvCxnSpPr>
          <p:spPr>
            <a:xfrm rot="5400000">
              <a:off x="1012315"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68" name="Google Shape;668;p45"/>
            <p:cNvCxnSpPr>
              <a:stCxn id="654" idx="4"/>
              <a:endCxn id="659" idx="0"/>
            </p:cNvCxnSpPr>
            <p:nvPr/>
          </p:nvCxnSpPr>
          <p:spPr>
            <a:xfrm flipH="1" rot="-5400000">
              <a:off x="168000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69" name="Google Shape;669;p45"/>
            <p:cNvCxnSpPr>
              <a:stCxn id="655" idx="4"/>
              <a:endCxn id="657" idx="0"/>
            </p:cNvCxnSpPr>
            <p:nvPr/>
          </p:nvCxnSpPr>
          <p:spPr>
            <a:xfrm rot="5400000">
              <a:off x="1457446" y="1336375"/>
              <a:ext cx="552300" cy="1112700"/>
            </a:xfrm>
            <a:prstGeom prst="straightConnector1">
              <a:avLst/>
            </a:prstGeom>
            <a:noFill/>
            <a:ln cap="flat" cmpd="sng" w="9525">
              <a:solidFill>
                <a:srgbClr val="BDC1C6"/>
              </a:solidFill>
              <a:prstDash val="solid"/>
              <a:round/>
              <a:headEnd len="med" w="med" type="none"/>
              <a:tailEnd len="med" w="med" type="none"/>
            </a:ln>
          </p:spPr>
        </p:cxnSp>
        <p:cxnSp>
          <p:nvCxnSpPr>
            <p:cNvPr id="670" name="Google Shape;670;p45"/>
            <p:cNvCxnSpPr>
              <a:stCxn id="655" idx="4"/>
              <a:endCxn id="660" idx="0"/>
            </p:cNvCxnSpPr>
            <p:nvPr/>
          </p:nvCxnSpPr>
          <p:spPr>
            <a:xfrm flipH="1" rot="-5400000">
              <a:off x="212509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671" name="Google Shape;671;p45"/>
            <p:cNvCxnSpPr>
              <a:stCxn id="656" idx="4"/>
              <a:endCxn id="659" idx="0"/>
            </p:cNvCxnSpPr>
            <p:nvPr/>
          </p:nvCxnSpPr>
          <p:spPr>
            <a:xfrm rot="5400000">
              <a:off x="2124986" y="1558825"/>
              <a:ext cx="552300" cy="667800"/>
            </a:xfrm>
            <a:prstGeom prst="straightConnector1">
              <a:avLst/>
            </a:prstGeom>
            <a:noFill/>
            <a:ln cap="flat" cmpd="sng" w="9525">
              <a:solidFill>
                <a:srgbClr val="BDC1C6"/>
              </a:solidFill>
              <a:prstDash val="solid"/>
              <a:round/>
              <a:headEnd len="med" w="med" type="none"/>
              <a:tailEnd len="med" w="med" type="none"/>
            </a:ln>
          </p:spPr>
        </p:cxnSp>
        <p:cxnSp>
          <p:nvCxnSpPr>
            <p:cNvPr id="672" name="Google Shape;672;p45"/>
            <p:cNvCxnSpPr>
              <a:stCxn id="657" idx="4"/>
              <a:endCxn id="661" idx="0"/>
            </p:cNvCxnSpPr>
            <p:nvPr/>
          </p:nvCxnSpPr>
          <p:spPr>
            <a:xfrm flipH="1" rot="-5400000">
              <a:off x="108660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73" name="Google Shape;673;p45"/>
            <p:cNvCxnSpPr>
              <a:stCxn id="658" idx="4"/>
              <a:endCxn id="662" idx="0"/>
            </p:cNvCxnSpPr>
            <p:nvPr/>
          </p:nvCxnSpPr>
          <p:spPr>
            <a:xfrm flipH="1" rot="-5400000">
              <a:off x="153169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74" name="Google Shape;674;p45"/>
            <p:cNvCxnSpPr>
              <a:stCxn id="659" idx="4"/>
              <a:endCxn id="661" idx="0"/>
            </p:cNvCxnSpPr>
            <p:nvPr/>
          </p:nvCxnSpPr>
          <p:spPr>
            <a:xfrm rot="5400000">
              <a:off x="1531732" y="2312229"/>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75" name="Google Shape;675;p45"/>
            <p:cNvCxnSpPr>
              <a:stCxn id="659" idx="4"/>
              <a:endCxn id="663" idx="0"/>
            </p:cNvCxnSpPr>
            <p:nvPr/>
          </p:nvCxnSpPr>
          <p:spPr>
            <a:xfrm flipH="1" rot="-5400000">
              <a:off x="197678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76" name="Google Shape;676;p45"/>
            <p:cNvCxnSpPr>
              <a:stCxn id="660" idx="4"/>
              <a:endCxn id="663" idx="0"/>
            </p:cNvCxnSpPr>
            <p:nvPr/>
          </p:nvCxnSpPr>
          <p:spPr>
            <a:xfrm rot="5400000">
              <a:off x="2199273"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77" name="Google Shape;677;p45"/>
            <p:cNvCxnSpPr>
              <a:stCxn id="661" idx="4"/>
              <a:endCxn id="664" idx="0"/>
            </p:cNvCxnSpPr>
            <p:nvPr/>
          </p:nvCxnSpPr>
          <p:spPr>
            <a:xfrm flipH="1" rot="-5400000">
              <a:off x="1309165"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78" name="Google Shape;678;p45"/>
            <p:cNvCxnSpPr>
              <a:stCxn id="661" idx="4"/>
              <a:endCxn id="665" idx="0"/>
            </p:cNvCxnSpPr>
            <p:nvPr/>
          </p:nvCxnSpPr>
          <p:spPr>
            <a:xfrm flipH="1" rot="-5400000">
              <a:off x="1531615"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79" name="Google Shape;679;p45"/>
            <p:cNvCxnSpPr>
              <a:stCxn id="662" idx="4"/>
              <a:endCxn id="665" idx="0"/>
            </p:cNvCxnSpPr>
            <p:nvPr/>
          </p:nvCxnSpPr>
          <p:spPr>
            <a:xfrm flipH="1" rot="-5400000">
              <a:off x="1754256"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680" name="Google Shape;680;p45"/>
            <p:cNvCxnSpPr>
              <a:stCxn id="663" idx="4"/>
              <a:endCxn id="664" idx="0"/>
            </p:cNvCxnSpPr>
            <p:nvPr/>
          </p:nvCxnSpPr>
          <p:spPr>
            <a:xfrm rot="5400000">
              <a:off x="1754296"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681" name="Google Shape;681;p45"/>
            <p:cNvCxnSpPr>
              <a:stCxn id="654" idx="4"/>
              <a:endCxn id="658" idx="0"/>
            </p:cNvCxnSpPr>
            <p:nvPr/>
          </p:nvCxnSpPr>
          <p:spPr>
            <a:xfrm rot="5400000">
              <a:off x="1457406" y="1781425"/>
              <a:ext cx="552300" cy="222600"/>
            </a:xfrm>
            <a:prstGeom prst="straightConnector1">
              <a:avLst/>
            </a:prstGeom>
            <a:noFill/>
            <a:ln cap="flat" cmpd="sng" w="9525">
              <a:solidFill>
                <a:srgbClr val="BDC1C6"/>
              </a:solidFill>
              <a:prstDash val="solid"/>
              <a:round/>
              <a:headEnd len="med" w="med" type="none"/>
              <a:tailEnd len="med" w="med" type="none"/>
            </a:ln>
          </p:spPr>
        </p:cxnSp>
      </p:grpSp>
      <p:cxnSp>
        <p:nvCxnSpPr>
          <p:cNvPr id="682" name="Google Shape;682;p45"/>
          <p:cNvCxnSpPr>
            <a:stCxn id="656" idx="4"/>
            <a:endCxn id="660" idx="0"/>
          </p:cNvCxnSpPr>
          <p:nvPr/>
        </p:nvCxnSpPr>
        <p:spPr>
          <a:xfrm>
            <a:off x="1084316" y="162163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683" name="Google Shape;683;p45"/>
          <p:cNvCxnSpPr>
            <a:stCxn id="656" idx="4"/>
            <a:endCxn id="658" idx="0"/>
          </p:cNvCxnSpPr>
          <p:nvPr/>
        </p:nvCxnSpPr>
        <p:spPr>
          <a:xfrm>
            <a:off x="1084316" y="162163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84" name="Google Shape;684;p45"/>
          <p:cNvCxnSpPr>
            <a:stCxn id="656" idx="4"/>
            <a:endCxn id="657" idx="0"/>
          </p:cNvCxnSpPr>
          <p:nvPr/>
        </p:nvCxnSpPr>
        <p:spPr>
          <a:xfrm>
            <a:off x="1084316" y="1621638"/>
            <a:ext cx="493500" cy="1391400"/>
          </a:xfrm>
          <a:prstGeom prst="straightConnector1">
            <a:avLst/>
          </a:prstGeom>
          <a:noFill/>
          <a:ln cap="flat" cmpd="sng" w="9525">
            <a:solidFill>
              <a:schemeClr val="dk2"/>
            </a:solidFill>
            <a:prstDash val="solid"/>
            <a:round/>
            <a:headEnd len="med" w="med" type="none"/>
            <a:tailEnd len="med" w="med" type="none"/>
          </a:ln>
        </p:spPr>
      </p:cxnSp>
      <p:cxnSp>
        <p:nvCxnSpPr>
          <p:cNvPr id="685" name="Google Shape;685;p45"/>
          <p:cNvCxnSpPr>
            <a:stCxn id="655" idx="4"/>
            <a:endCxn id="659" idx="0"/>
          </p:cNvCxnSpPr>
          <p:nvPr/>
        </p:nvCxnSpPr>
        <p:spPr>
          <a:xfrm>
            <a:off x="1084316" y="201914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686" name="Google Shape;686;p45"/>
          <p:cNvCxnSpPr>
            <a:stCxn id="655" idx="4"/>
            <a:endCxn id="658" idx="0"/>
          </p:cNvCxnSpPr>
          <p:nvPr/>
        </p:nvCxnSpPr>
        <p:spPr>
          <a:xfrm>
            <a:off x="1084316" y="201914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687" name="Google Shape;687;p45"/>
          <p:cNvCxnSpPr>
            <a:stCxn id="654" idx="4"/>
            <a:endCxn id="660" idx="0"/>
          </p:cNvCxnSpPr>
          <p:nvPr/>
        </p:nvCxnSpPr>
        <p:spPr>
          <a:xfrm flipH="1" rot="10800000">
            <a:off x="1084316" y="182055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88" name="Google Shape;688;p45"/>
          <p:cNvCxnSpPr>
            <a:stCxn id="654" idx="4"/>
            <a:endCxn id="657" idx="0"/>
          </p:cNvCxnSpPr>
          <p:nvPr/>
        </p:nvCxnSpPr>
        <p:spPr>
          <a:xfrm>
            <a:off x="1084316" y="241665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689" name="Google Shape;689;p45"/>
          <p:cNvCxnSpPr>
            <a:endCxn id="660" idx="0"/>
          </p:cNvCxnSpPr>
          <p:nvPr/>
        </p:nvCxnSpPr>
        <p:spPr>
          <a:xfrm flipH="1" rot="10800000">
            <a:off x="1084168" y="1820409"/>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90" name="Google Shape;690;p45"/>
          <p:cNvCxnSpPr>
            <a:stCxn id="653" idx="4"/>
            <a:endCxn id="659" idx="0"/>
          </p:cNvCxnSpPr>
          <p:nvPr/>
        </p:nvCxnSpPr>
        <p:spPr>
          <a:xfrm flipH="1" rot="10800000">
            <a:off x="1084316" y="221806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91" name="Google Shape;691;p45"/>
          <p:cNvCxnSpPr>
            <a:stCxn id="653" idx="4"/>
            <a:endCxn id="658" idx="0"/>
          </p:cNvCxnSpPr>
          <p:nvPr/>
        </p:nvCxnSpPr>
        <p:spPr>
          <a:xfrm flipH="1" rot="10800000">
            <a:off x="1084316" y="261556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692" name="Google Shape;692;p45"/>
          <p:cNvCxnSpPr>
            <a:stCxn id="652" idx="4"/>
            <a:endCxn id="659" idx="0"/>
          </p:cNvCxnSpPr>
          <p:nvPr/>
        </p:nvCxnSpPr>
        <p:spPr>
          <a:xfrm flipH="1" rot="10800000">
            <a:off x="1084316" y="221777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693" name="Google Shape;693;p45"/>
          <p:cNvCxnSpPr>
            <a:stCxn id="652" idx="4"/>
            <a:endCxn id="658" idx="0"/>
          </p:cNvCxnSpPr>
          <p:nvPr/>
        </p:nvCxnSpPr>
        <p:spPr>
          <a:xfrm flipH="1" rot="10800000">
            <a:off x="1084316" y="261557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694" name="Google Shape;694;p45"/>
          <p:cNvCxnSpPr>
            <a:stCxn id="652" idx="4"/>
            <a:endCxn id="657" idx="0"/>
          </p:cNvCxnSpPr>
          <p:nvPr/>
        </p:nvCxnSpPr>
        <p:spPr>
          <a:xfrm flipH="1" rot="10800000">
            <a:off x="1084316" y="301307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695" name="Google Shape;695;p45"/>
          <p:cNvCxnSpPr>
            <a:stCxn id="660" idx="4"/>
            <a:endCxn id="662" idx="1"/>
          </p:cNvCxnSpPr>
          <p:nvPr/>
        </p:nvCxnSpPr>
        <p:spPr>
          <a:xfrm>
            <a:off x="1823360" y="1820409"/>
            <a:ext cx="396600" cy="683100"/>
          </a:xfrm>
          <a:prstGeom prst="straightConnector1">
            <a:avLst/>
          </a:prstGeom>
          <a:noFill/>
          <a:ln cap="flat" cmpd="sng" w="9525">
            <a:solidFill>
              <a:schemeClr val="dk2"/>
            </a:solidFill>
            <a:prstDash val="solid"/>
            <a:round/>
            <a:headEnd len="med" w="med" type="none"/>
            <a:tailEnd len="med" w="med" type="none"/>
          </a:ln>
        </p:spPr>
      </p:cxnSp>
      <p:cxnSp>
        <p:nvCxnSpPr>
          <p:cNvPr id="696" name="Google Shape;696;p45"/>
          <p:cNvCxnSpPr>
            <a:stCxn id="660" idx="4"/>
            <a:endCxn id="661" idx="0"/>
          </p:cNvCxnSpPr>
          <p:nvPr/>
        </p:nvCxnSpPr>
        <p:spPr>
          <a:xfrm>
            <a:off x="1823360" y="1820409"/>
            <a:ext cx="360600" cy="993900"/>
          </a:xfrm>
          <a:prstGeom prst="straightConnector1">
            <a:avLst/>
          </a:prstGeom>
          <a:noFill/>
          <a:ln cap="flat" cmpd="sng" w="9525">
            <a:solidFill>
              <a:schemeClr val="dk2"/>
            </a:solidFill>
            <a:prstDash val="solid"/>
            <a:round/>
            <a:headEnd len="med" w="med" type="none"/>
            <a:tailEnd len="med" w="med" type="none"/>
          </a:ln>
        </p:spPr>
      </p:cxnSp>
      <p:cxnSp>
        <p:nvCxnSpPr>
          <p:cNvPr id="697" name="Google Shape;697;p45"/>
          <p:cNvCxnSpPr>
            <a:stCxn id="659" idx="4"/>
            <a:endCxn id="662" idx="0"/>
          </p:cNvCxnSpPr>
          <p:nvPr/>
        </p:nvCxnSpPr>
        <p:spPr>
          <a:xfrm>
            <a:off x="1823360" y="221791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698" name="Google Shape;698;p45"/>
          <p:cNvCxnSpPr>
            <a:stCxn id="658" idx="4"/>
            <a:endCxn id="663" idx="0"/>
          </p:cNvCxnSpPr>
          <p:nvPr/>
        </p:nvCxnSpPr>
        <p:spPr>
          <a:xfrm flipH="1" rot="10800000">
            <a:off x="1823360" y="201902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699" name="Google Shape;699;p45"/>
          <p:cNvCxnSpPr>
            <a:stCxn id="658" idx="4"/>
            <a:endCxn id="661" idx="0"/>
          </p:cNvCxnSpPr>
          <p:nvPr/>
        </p:nvCxnSpPr>
        <p:spPr>
          <a:xfrm>
            <a:off x="1823360" y="261542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700" name="Google Shape;700;p45"/>
          <p:cNvCxnSpPr>
            <a:stCxn id="657" idx="4"/>
            <a:endCxn id="663" idx="7"/>
          </p:cNvCxnSpPr>
          <p:nvPr/>
        </p:nvCxnSpPr>
        <p:spPr>
          <a:xfrm flipH="1" rot="10800000">
            <a:off x="1823360" y="1932339"/>
            <a:ext cx="396600" cy="1080600"/>
          </a:xfrm>
          <a:prstGeom prst="straightConnector1">
            <a:avLst/>
          </a:prstGeom>
          <a:noFill/>
          <a:ln cap="flat" cmpd="sng" w="9525">
            <a:solidFill>
              <a:schemeClr val="dk2"/>
            </a:solidFill>
            <a:prstDash val="solid"/>
            <a:round/>
            <a:headEnd len="med" w="med" type="none"/>
            <a:tailEnd len="med" w="med" type="none"/>
          </a:ln>
        </p:spPr>
      </p:cxnSp>
      <p:cxnSp>
        <p:nvCxnSpPr>
          <p:cNvPr id="701" name="Google Shape;701;p45"/>
          <p:cNvCxnSpPr>
            <a:stCxn id="657" idx="4"/>
            <a:endCxn id="662" idx="0"/>
          </p:cNvCxnSpPr>
          <p:nvPr/>
        </p:nvCxnSpPr>
        <p:spPr>
          <a:xfrm flipH="1" rot="10800000">
            <a:off x="1823360" y="241653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702" name="Google Shape;702;p45"/>
          <p:cNvCxnSpPr>
            <a:stCxn id="663" idx="4"/>
            <a:endCxn id="665" idx="0"/>
          </p:cNvCxnSpPr>
          <p:nvPr/>
        </p:nvCxnSpPr>
        <p:spPr>
          <a:xfrm>
            <a:off x="2429738" y="2019148"/>
            <a:ext cx="360600" cy="198900"/>
          </a:xfrm>
          <a:prstGeom prst="straightConnector1">
            <a:avLst/>
          </a:prstGeom>
          <a:noFill/>
          <a:ln cap="flat" cmpd="sng" w="9525">
            <a:solidFill>
              <a:schemeClr val="dk2"/>
            </a:solidFill>
            <a:prstDash val="solid"/>
            <a:round/>
            <a:headEnd len="med" w="med" type="none"/>
            <a:tailEnd len="med" w="med" type="none"/>
          </a:ln>
        </p:spPr>
      </p:cxnSp>
      <p:cxnSp>
        <p:nvCxnSpPr>
          <p:cNvPr id="703" name="Google Shape;703;p45"/>
          <p:cNvCxnSpPr>
            <a:stCxn id="662" idx="4"/>
            <a:endCxn id="664" idx="0"/>
          </p:cNvCxnSpPr>
          <p:nvPr/>
        </p:nvCxnSpPr>
        <p:spPr>
          <a:xfrm>
            <a:off x="2429738" y="2416658"/>
            <a:ext cx="360600" cy="198900"/>
          </a:xfrm>
          <a:prstGeom prst="straightConnector1">
            <a:avLst/>
          </a:prstGeom>
          <a:noFill/>
          <a:ln cap="flat" cmpd="sng" w="9525">
            <a:solidFill>
              <a:schemeClr val="dk2"/>
            </a:solidFill>
            <a:prstDash val="solid"/>
            <a:round/>
            <a:headEnd len="med" w="med" type="none"/>
            <a:tailEnd len="med" w="med" type="none"/>
          </a:ln>
        </p:spPr>
      </p:cxnSp>
      <p:sp>
        <p:nvSpPr>
          <p:cNvPr id="704" name="Google Shape;704;p45"/>
          <p:cNvSpPr txBox="1"/>
          <p:nvPr/>
        </p:nvSpPr>
        <p:spPr>
          <a:xfrm>
            <a:off x="398699" y="3674725"/>
            <a:ext cx="30468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Google Sans"/>
                <a:ea typeface="Google Sans"/>
                <a:cs typeface="Google Sans"/>
                <a:sym typeface="Google Sans"/>
              </a:rPr>
              <a:t>3 dense </a:t>
            </a:r>
            <a:r>
              <a:rPr b="1" i="1" lang="en">
                <a:latin typeface="Google Sans"/>
                <a:ea typeface="Google Sans"/>
                <a:cs typeface="Google Sans"/>
                <a:sym typeface="Google Sans"/>
              </a:rPr>
              <a:t>layers</a:t>
            </a:r>
            <a:endParaRPr b="1" i="1">
              <a:latin typeface="Google Sans"/>
              <a:ea typeface="Google Sans"/>
              <a:cs typeface="Google Sans"/>
              <a:sym typeface="Google Sans"/>
            </a:endParaRPr>
          </a:p>
          <a:p>
            <a:pPr indent="0" lvl="0" marL="0" rtl="0" algn="l">
              <a:spcBef>
                <a:spcPts val="0"/>
              </a:spcBef>
              <a:spcAft>
                <a:spcPts val="0"/>
              </a:spcAft>
              <a:buNone/>
            </a:pPr>
            <a:r>
              <a:rPr i="1" lang="en">
                <a:latin typeface="Google Sans"/>
                <a:ea typeface="Google Sans"/>
                <a:cs typeface="Google Sans"/>
                <a:sym typeface="Google Sans"/>
              </a:rPr>
              <a:t>321 </a:t>
            </a:r>
            <a:r>
              <a:rPr b="1" i="1" lang="en">
                <a:latin typeface="Google Sans"/>
                <a:ea typeface="Google Sans"/>
                <a:cs typeface="Google Sans"/>
                <a:sym typeface="Google Sans"/>
              </a:rPr>
              <a:t>parameters</a:t>
            </a:r>
            <a:endParaRPr b="1" i="1">
              <a:latin typeface="Google Sans"/>
              <a:ea typeface="Google Sans"/>
              <a:cs typeface="Google Sans"/>
              <a:sym typeface="Google Sans"/>
            </a:endParaRPr>
          </a:p>
          <a:p>
            <a:pPr indent="0" lvl="0" marL="0" rtl="0" algn="l">
              <a:spcBef>
                <a:spcPts val="0"/>
              </a:spcBef>
              <a:spcAft>
                <a:spcPts val="0"/>
              </a:spcAft>
              <a:buNone/>
            </a:pPr>
            <a:r>
              <a:rPr b="1" i="1" lang="en">
                <a:latin typeface="Google Sans"/>
                <a:ea typeface="Google Sans"/>
                <a:cs typeface="Google Sans"/>
                <a:sym typeface="Google Sans"/>
              </a:rPr>
              <a:t>No</a:t>
            </a:r>
            <a:r>
              <a:rPr i="1" lang="en">
                <a:latin typeface="Google Sans"/>
                <a:ea typeface="Google Sans"/>
                <a:cs typeface="Google Sans"/>
                <a:sym typeface="Google Sans"/>
              </a:rPr>
              <a:t> quantization or compression</a:t>
            </a:r>
            <a:endParaRPr i="1">
              <a:latin typeface="Google Sans"/>
              <a:ea typeface="Google Sans"/>
              <a:cs typeface="Google Sans"/>
              <a:sym typeface="Google Sans"/>
            </a:endParaRPr>
          </a:p>
        </p:txBody>
      </p:sp>
      <p:pic>
        <p:nvPicPr>
          <p:cNvPr id="705" name="Google Shape;705;p45"/>
          <p:cNvPicPr preferRelativeResize="0"/>
          <p:nvPr/>
        </p:nvPicPr>
        <p:blipFill rotWithShape="1">
          <a:blip r:embed="rId3">
            <a:alphaModFix/>
          </a:blip>
          <a:srcRect b="0" l="29622" r="0" t="0"/>
          <a:stretch/>
        </p:blipFill>
        <p:spPr>
          <a:xfrm>
            <a:off x="-6659875" y="-99650"/>
            <a:ext cx="6435374" cy="5143500"/>
          </a:xfrm>
          <a:prstGeom prst="rect">
            <a:avLst/>
          </a:prstGeom>
          <a:noFill/>
          <a:ln>
            <a:noFill/>
          </a:ln>
        </p:spPr>
      </p:pic>
      <p:sp>
        <p:nvSpPr>
          <p:cNvPr id="706" name="Google Shape;706;p45"/>
          <p:cNvSpPr txBox="1"/>
          <p:nvPr/>
        </p:nvSpPr>
        <p:spPr>
          <a:xfrm>
            <a:off x="3984680" y="112853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707" name="Google Shape;707;p45"/>
          <p:cNvPicPr preferRelativeResize="0"/>
          <p:nvPr/>
        </p:nvPicPr>
        <p:blipFill>
          <a:blip r:embed="rId4">
            <a:alphaModFix/>
          </a:blip>
          <a:stretch>
            <a:fillRect/>
          </a:stretch>
        </p:blipFill>
        <p:spPr>
          <a:xfrm>
            <a:off x="4208155" y="1193990"/>
            <a:ext cx="1635976" cy="1003063"/>
          </a:xfrm>
          <a:prstGeom prst="rect">
            <a:avLst/>
          </a:prstGeom>
          <a:noFill/>
          <a:ln>
            <a:noFill/>
          </a:ln>
        </p:spPr>
      </p:pic>
      <p:pic>
        <p:nvPicPr>
          <p:cNvPr id="708" name="Google Shape;708;p45"/>
          <p:cNvPicPr preferRelativeResize="0"/>
          <p:nvPr/>
        </p:nvPicPr>
        <p:blipFill rotWithShape="1">
          <a:blip r:embed="rId5">
            <a:alphaModFix/>
          </a:blip>
          <a:srcRect b="11417" l="5992" r="6018" t="15252"/>
          <a:stretch/>
        </p:blipFill>
        <p:spPr>
          <a:xfrm>
            <a:off x="6850316" y="1285726"/>
            <a:ext cx="1748394" cy="819600"/>
          </a:xfrm>
          <a:prstGeom prst="rect">
            <a:avLst/>
          </a:prstGeom>
          <a:noFill/>
          <a:ln>
            <a:noFill/>
          </a:ln>
        </p:spPr>
      </p:pic>
      <p:sp>
        <p:nvSpPr>
          <p:cNvPr id="709" name="Google Shape;709;p45"/>
          <p:cNvSpPr txBox="1"/>
          <p:nvPr/>
        </p:nvSpPr>
        <p:spPr>
          <a:xfrm>
            <a:off x="3984675" y="2456000"/>
            <a:ext cx="20829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27kB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5kB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77uS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Closed</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sp>
        <p:nvSpPr>
          <p:cNvPr id="710" name="Google Shape;710;p45"/>
          <p:cNvSpPr txBox="1"/>
          <p:nvPr/>
        </p:nvSpPr>
        <p:spPr>
          <a:xfrm>
            <a:off x="6625750" y="2471925"/>
            <a:ext cx="21975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50kB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4.7kB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104uS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Open</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cxnSp>
        <p:nvCxnSpPr>
          <p:cNvPr id="711" name="Google Shape;711;p45"/>
          <p:cNvCxnSpPr/>
          <p:nvPr/>
        </p:nvCxnSpPr>
        <p:spPr>
          <a:xfrm>
            <a:off x="3721317" y="360200"/>
            <a:ext cx="0" cy="4668000"/>
          </a:xfrm>
          <a:prstGeom prst="straightConnector1">
            <a:avLst/>
          </a:prstGeom>
          <a:noFill/>
          <a:ln cap="flat" cmpd="sng" w="9525">
            <a:solidFill>
              <a:schemeClr val="dk2"/>
            </a:solidFill>
            <a:prstDash val="dot"/>
            <a:round/>
            <a:headEnd len="med" w="med" type="none"/>
            <a:tailEnd len="med" w="med" type="none"/>
          </a:ln>
        </p:spPr>
      </p:cxnSp>
      <p:cxnSp>
        <p:nvCxnSpPr>
          <p:cNvPr id="712" name="Google Shape;712;p45"/>
          <p:cNvCxnSpPr/>
          <p:nvPr/>
        </p:nvCxnSpPr>
        <p:spPr>
          <a:xfrm>
            <a:off x="6384400" y="360200"/>
            <a:ext cx="0" cy="4668000"/>
          </a:xfrm>
          <a:prstGeom prst="straightConnector1">
            <a:avLst/>
          </a:prstGeom>
          <a:noFill/>
          <a:ln cap="flat" cmpd="sng" w="9525">
            <a:solidFill>
              <a:schemeClr val="dk2"/>
            </a:solidFill>
            <a:prstDash val="dot"/>
            <a:round/>
            <a:headEnd len="med" w="med" type="none"/>
            <a:tailEnd len="med" w="med" type="none"/>
          </a:ln>
        </p:spPr>
      </p:cxnSp>
      <p:sp>
        <p:nvSpPr>
          <p:cNvPr id="713" name="Google Shape;713;p45"/>
          <p:cNvSpPr/>
          <p:nvPr/>
        </p:nvSpPr>
        <p:spPr>
          <a:xfrm>
            <a:off x="3990263" y="2519142"/>
            <a:ext cx="2082900" cy="8538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5"/>
          <p:cNvSpPr/>
          <p:nvPr/>
        </p:nvSpPr>
        <p:spPr>
          <a:xfrm>
            <a:off x="6695613" y="2534392"/>
            <a:ext cx="2082900" cy="85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46"/>
          <p:cNvSpPr txBox="1"/>
          <p:nvPr/>
        </p:nvSpPr>
        <p:spPr>
          <a:xfrm>
            <a:off x="6683055" y="113318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720" name="Google Shape;720;p46"/>
          <p:cNvSpPr/>
          <p:nvPr/>
        </p:nvSpPr>
        <p:spPr>
          <a:xfrm>
            <a:off x="390867" y="778825"/>
            <a:ext cx="3046800" cy="2895900"/>
          </a:xfrm>
          <a:prstGeom prst="rect">
            <a:avLst/>
          </a:prstGeom>
          <a:solidFill>
            <a:srgbClr val="F8F9FA"/>
          </a:solidFill>
          <a:ln>
            <a:noFill/>
          </a:ln>
          <a:effectLst>
            <a:outerShdw blurRad="57150" rotWithShape="0" algn="bl" dir="5400000" dist="19050">
              <a:srgbClr val="000000">
                <a:alpha val="15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br>
              <a:rPr lang="en" sz="700">
                <a:latin typeface="Google Sans"/>
                <a:ea typeface="Google Sans"/>
                <a:cs typeface="Google Sans"/>
                <a:sym typeface="Google Sans"/>
              </a:rPr>
            </a:br>
            <a:r>
              <a:rPr lang="en" sz="1900">
                <a:latin typeface="Google Sans"/>
                <a:ea typeface="Google Sans"/>
                <a:cs typeface="Google Sans"/>
                <a:sym typeface="Google Sans"/>
              </a:rPr>
              <a:t>Model</a:t>
            </a:r>
            <a:endParaRPr sz="1900">
              <a:latin typeface="Google Sans"/>
              <a:ea typeface="Google Sans"/>
              <a:cs typeface="Google Sans"/>
              <a:sym typeface="Google Sans"/>
            </a:endParaRPr>
          </a:p>
        </p:txBody>
      </p:sp>
      <p:grpSp>
        <p:nvGrpSpPr>
          <p:cNvPr id="721" name="Google Shape;721;p46"/>
          <p:cNvGrpSpPr/>
          <p:nvPr/>
        </p:nvGrpSpPr>
        <p:grpSpPr>
          <a:xfrm rot="-5400000">
            <a:off x="1019500" y="1317916"/>
            <a:ext cx="1835732" cy="2197484"/>
            <a:chOff x="817125" y="1341475"/>
            <a:chExt cx="2055461" cy="2460513"/>
          </a:xfrm>
        </p:grpSpPr>
        <p:sp>
          <p:nvSpPr>
            <p:cNvPr id="722" name="Google Shape;722;p46"/>
            <p:cNvSpPr/>
            <p:nvPr/>
          </p:nvSpPr>
          <p:spPr>
            <a:xfrm>
              <a:off x="81712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6"/>
            <p:cNvSpPr/>
            <p:nvPr/>
          </p:nvSpPr>
          <p:spPr>
            <a:xfrm>
              <a:off x="1262215"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6"/>
            <p:cNvSpPr/>
            <p:nvPr/>
          </p:nvSpPr>
          <p:spPr>
            <a:xfrm>
              <a:off x="170730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6"/>
            <p:cNvSpPr/>
            <p:nvPr/>
          </p:nvSpPr>
          <p:spPr>
            <a:xfrm>
              <a:off x="215239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6"/>
            <p:cNvSpPr/>
            <p:nvPr/>
          </p:nvSpPr>
          <p:spPr>
            <a:xfrm>
              <a:off x="2597486" y="1341475"/>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6"/>
            <p:cNvSpPr/>
            <p:nvPr/>
          </p:nvSpPr>
          <p:spPr>
            <a:xfrm>
              <a:off x="103965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6"/>
            <p:cNvSpPr/>
            <p:nvPr/>
          </p:nvSpPr>
          <p:spPr>
            <a:xfrm>
              <a:off x="148474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6"/>
            <p:cNvSpPr/>
            <p:nvPr/>
          </p:nvSpPr>
          <p:spPr>
            <a:xfrm>
              <a:off x="1929832"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6"/>
            <p:cNvSpPr/>
            <p:nvPr/>
          </p:nvSpPr>
          <p:spPr>
            <a:xfrm>
              <a:off x="2374923" y="2168979"/>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6"/>
            <p:cNvSpPr/>
            <p:nvPr/>
          </p:nvSpPr>
          <p:spPr>
            <a:xfrm>
              <a:off x="1262215"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6"/>
            <p:cNvSpPr/>
            <p:nvPr/>
          </p:nvSpPr>
          <p:spPr>
            <a:xfrm>
              <a:off x="170730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6"/>
            <p:cNvSpPr/>
            <p:nvPr/>
          </p:nvSpPr>
          <p:spPr>
            <a:xfrm>
              <a:off x="2152396" y="284793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6"/>
            <p:cNvSpPr/>
            <p:nvPr/>
          </p:nvSpPr>
          <p:spPr>
            <a:xfrm>
              <a:off x="148474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6"/>
            <p:cNvSpPr/>
            <p:nvPr/>
          </p:nvSpPr>
          <p:spPr>
            <a:xfrm>
              <a:off x="1929839" y="3526888"/>
              <a:ext cx="275100" cy="2751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6" name="Google Shape;736;p46"/>
            <p:cNvCxnSpPr>
              <a:stCxn id="722" idx="4"/>
              <a:endCxn id="730" idx="0"/>
            </p:cNvCxnSpPr>
            <p:nvPr/>
          </p:nvCxnSpPr>
          <p:spPr>
            <a:xfrm flipH="1" rot="-5400000">
              <a:off x="1457475" y="1113775"/>
              <a:ext cx="552300" cy="1557900"/>
            </a:xfrm>
            <a:prstGeom prst="straightConnector1">
              <a:avLst/>
            </a:prstGeom>
            <a:noFill/>
            <a:ln cap="flat" cmpd="sng" w="9525">
              <a:solidFill>
                <a:srgbClr val="BDC1C6"/>
              </a:solidFill>
              <a:prstDash val="solid"/>
              <a:round/>
              <a:headEnd len="med" w="med" type="none"/>
              <a:tailEnd len="med" w="med" type="none"/>
            </a:ln>
          </p:spPr>
        </p:cxnSp>
        <p:cxnSp>
          <p:nvCxnSpPr>
            <p:cNvPr id="737" name="Google Shape;737;p46"/>
            <p:cNvCxnSpPr>
              <a:stCxn id="723" idx="4"/>
              <a:endCxn id="727" idx="0"/>
            </p:cNvCxnSpPr>
            <p:nvPr/>
          </p:nvCxnSpPr>
          <p:spPr>
            <a:xfrm rot="5400000">
              <a:off x="1012315"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738" name="Google Shape;738;p46"/>
            <p:cNvCxnSpPr>
              <a:stCxn id="724" idx="4"/>
              <a:endCxn id="729" idx="0"/>
            </p:cNvCxnSpPr>
            <p:nvPr/>
          </p:nvCxnSpPr>
          <p:spPr>
            <a:xfrm flipH="1" rot="-5400000">
              <a:off x="168000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739" name="Google Shape;739;p46"/>
            <p:cNvCxnSpPr>
              <a:stCxn id="725" idx="4"/>
              <a:endCxn id="727" idx="0"/>
            </p:cNvCxnSpPr>
            <p:nvPr/>
          </p:nvCxnSpPr>
          <p:spPr>
            <a:xfrm rot="5400000">
              <a:off x="1457446" y="1336375"/>
              <a:ext cx="552300" cy="1112700"/>
            </a:xfrm>
            <a:prstGeom prst="straightConnector1">
              <a:avLst/>
            </a:prstGeom>
            <a:noFill/>
            <a:ln cap="flat" cmpd="sng" w="9525">
              <a:solidFill>
                <a:srgbClr val="BDC1C6"/>
              </a:solidFill>
              <a:prstDash val="solid"/>
              <a:round/>
              <a:headEnd len="med" w="med" type="none"/>
              <a:tailEnd len="med" w="med" type="none"/>
            </a:ln>
          </p:spPr>
        </p:cxnSp>
        <p:cxnSp>
          <p:nvCxnSpPr>
            <p:cNvPr id="740" name="Google Shape;740;p46"/>
            <p:cNvCxnSpPr>
              <a:stCxn id="725" idx="4"/>
              <a:endCxn id="730" idx="0"/>
            </p:cNvCxnSpPr>
            <p:nvPr/>
          </p:nvCxnSpPr>
          <p:spPr>
            <a:xfrm flipH="1" rot="-5400000">
              <a:off x="2125096" y="1781425"/>
              <a:ext cx="552300" cy="222600"/>
            </a:xfrm>
            <a:prstGeom prst="straightConnector1">
              <a:avLst/>
            </a:prstGeom>
            <a:noFill/>
            <a:ln cap="flat" cmpd="sng" w="9525">
              <a:solidFill>
                <a:srgbClr val="BDC1C6"/>
              </a:solidFill>
              <a:prstDash val="solid"/>
              <a:round/>
              <a:headEnd len="med" w="med" type="none"/>
              <a:tailEnd len="med" w="med" type="none"/>
            </a:ln>
          </p:spPr>
        </p:cxnSp>
        <p:cxnSp>
          <p:nvCxnSpPr>
            <p:cNvPr id="741" name="Google Shape;741;p46"/>
            <p:cNvCxnSpPr>
              <a:stCxn id="726" idx="4"/>
              <a:endCxn id="729" idx="0"/>
            </p:cNvCxnSpPr>
            <p:nvPr/>
          </p:nvCxnSpPr>
          <p:spPr>
            <a:xfrm rot="5400000">
              <a:off x="2124986" y="1558825"/>
              <a:ext cx="552300" cy="667800"/>
            </a:xfrm>
            <a:prstGeom prst="straightConnector1">
              <a:avLst/>
            </a:prstGeom>
            <a:noFill/>
            <a:ln cap="flat" cmpd="sng" w="9525">
              <a:solidFill>
                <a:srgbClr val="BDC1C6"/>
              </a:solidFill>
              <a:prstDash val="solid"/>
              <a:round/>
              <a:headEnd len="med" w="med" type="none"/>
              <a:tailEnd len="med" w="med" type="none"/>
            </a:ln>
          </p:spPr>
        </p:cxnSp>
        <p:cxnSp>
          <p:nvCxnSpPr>
            <p:cNvPr id="742" name="Google Shape;742;p46"/>
            <p:cNvCxnSpPr>
              <a:stCxn id="727" idx="4"/>
              <a:endCxn id="731" idx="0"/>
            </p:cNvCxnSpPr>
            <p:nvPr/>
          </p:nvCxnSpPr>
          <p:spPr>
            <a:xfrm flipH="1" rot="-5400000">
              <a:off x="108660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43" name="Google Shape;743;p46"/>
            <p:cNvCxnSpPr>
              <a:stCxn id="728" idx="4"/>
              <a:endCxn id="732" idx="0"/>
            </p:cNvCxnSpPr>
            <p:nvPr/>
          </p:nvCxnSpPr>
          <p:spPr>
            <a:xfrm flipH="1" rot="-5400000">
              <a:off x="153169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44" name="Google Shape;744;p46"/>
            <p:cNvCxnSpPr>
              <a:stCxn id="729" idx="4"/>
              <a:endCxn id="731" idx="0"/>
            </p:cNvCxnSpPr>
            <p:nvPr/>
          </p:nvCxnSpPr>
          <p:spPr>
            <a:xfrm rot="5400000">
              <a:off x="1531732" y="2312229"/>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745" name="Google Shape;745;p46"/>
            <p:cNvCxnSpPr>
              <a:stCxn id="729" idx="4"/>
              <a:endCxn id="733" idx="0"/>
            </p:cNvCxnSpPr>
            <p:nvPr/>
          </p:nvCxnSpPr>
          <p:spPr>
            <a:xfrm flipH="1" rot="-5400000">
              <a:off x="1976782"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46" name="Google Shape;746;p46"/>
            <p:cNvCxnSpPr>
              <a:stCxn id="730" idx="4"/>
              <a:endCxn id="733" idx="0"/>
            </p:cNvCxnSpPr>
            <p:nvPr/>
          </p:nvCxnSpPr>
          <p:spPr>
            <a:xfrm rot="5400000">
              <a:off x="2199273" y="2534679"/>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47" name="Google Shape;747;p46"/>
            <p:cNvCxnSpPr>
              <a:stCxn id="731" idx="4"/>
              <a:endCxn id="734" idx="0"/>
            </p:cNvCxnSpPr>
            <p:nvPr/>
          </p:nvCxnSpPr>
          <p:spPr>
            <a:xfrm flipH="1" rot="-5400000">
              <a:off x="1309165"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48" name="Google Shape;748;p46"/>
            <p:cNvCxnSpPr>
              <a:stCxn id="731" idx="4"/>
              <a:endCxn id="735" idx="0"/>
            </p:cNvCxnSpPr>
            <p:nvPr/>
          </p:nvCxnSpPr>
          <p:spPr>
            <a:xfrm flipH="1" rot="-5400000">
              <a:off x="1531615"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749" name="Google Shape;749;p46"/>
            <p:cNvCxnSpPr>
              <a:stCxn id="732" idx="4"/>
              <a:endCxn id="735" idx="0"/>
            </p:cNvCxnSpPr>
            <p:nvPr/>
          </p:nvCxnSpPr>
          <p:spPr>
            <a:xfrm flipH="1" rot="-5400000">
              <a:off x="1754256" y="3213638"/>
              <a:ext cx="403800" cy="222600"/>
            </a:xfrm>
            <a:prstGeom prst="straightConnector1">
              <a:avLst/>
            </a:prstGeom>
            <a:noFill/>
            <a:ln cap="flat" cmpd="sng" w="9525">
              <a:solidFill>
                <a:srgbClr val="BDC1C6"/>
              </a:solidFill>
              <a:prstDash val="solid"/>
              <a:round/>
              <a:headEnd len="med" w="med" type="none"/>
              <a:tailEnd len="med" w="med" type="none"/>
            </a:ln>
          </p:spPr>
        </p:cxnSp>
        <p:cxnSp>
          <p:nvCxnSpPr>
            <p:cNvPr id="750" name="Google Shape;750;p46"/>
            <p:cNvCxnSpPr>
              <a:stCxn id="733" idx="4"/>
              <a:endCxn id="734" idx="0"/>
            </p:cNvCxnSpPr>
            <p:nvPr/>
          </p:nvCxnSpPr>
          <p:spPr>
            <a:xfrm rot="5400000">
              <a:off x="1754296" y="2991188"/>
              <a:ext cx="403800" cy="667500"/>
            </a:xfrm>
            <a:prstGeom prst="straightConnector1">
              <a:avLst/>
            </a:prstGeom>
            <a:noFill/>
            <a:ln cap="flat" cmpd="sng" w="9525">
              <a:solidFill>
                <a:srgbClr val="BDC1C6"/>
              </a:solidFill>
              <a:prstDash val="solid"/>
              <a:round/>
              <a:headEnd len="med" w="med" type="none"/>
              <a:tailEnd len="med" w="med" type="none"/>
            </a:ln>
          </p:spPr>
        </p:cxnSp>
        <p:cxnSp>
          <p:nvCxnSpPr>
            <p:cNvPr id="751" name="Google Shape;751;p46"/>
            <p:cNvCxnSpPr>
              <a:stCxn id="724" idx="4"/>
              <a:endCxn id="728" idx="0"/>
            </p:cNvCxnSpPr>
            <p:nvPr/>
          </p:nvCxnSpPr>
          <p:spPr>
            <a:xfrm rot="5400000">
              <a:off x="1457406" y="1781425"/>
              <a:ext cx="552300" cy="222600"/>
            </a:xfrm>
            <a:prstGeom prst="straightConnector1">
              <a:avLst/>
            </a:prstGeom>
            <a:noFill/>
            <a:ln cap="flat" cmpd="sng" w="9525">
              <a:solidFill>
                <a:srgbClr val="BDC1C6"/>
              </a:solidFill>
              <a:prstDash val="solid"/>
              <a:round/>
              <a:headEnd len="med" w="med" type="none"/>
              <a:tailEnd len="med" w="med" type="none"/>
            </a:ln>
          </p:spPr>
        </p:cxnSp>
      </p:grpSp>
      <p:cxnSp>
        <p:nvCxnSpPr>
          <p:cNvPr id="752" name="Google Shape;752;p46"/>
          <p:cNvCxnSpPr>
            <a:stCxn id="726" idx="4"/>
            <a:endCxn id="730" idx="0"/>
          </p:cNvCxnSpPr>
          <p:nvPr/>
        </p:nvCxnSpPr>
        <p:spPr>
          <a:xfrm>
            <a:off x="1084316" y="162163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753" name="Google Shape;753;p46"/>
          <p:cNvCxnSpPr>
            <a:stCxn id="726" idx="4"/>
            <a:endCxn id="728" idx="0"/>
          </p:cNvCxnSpPr>
          <p:nvPr/>
        </p:nvCxnSpPr>
        <p:spPr>
          <a:xfrm>
            <a:off x="1084316" y="162163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754" name="Google Shape;754;p46"/>
          <p:cNvCxnSpPr>
            <a:stCxn id="726" idx="4"/>
            <a:endCxn id="727" idx="0"/>
          </p:cNvCxnSpPr>
          <p:nvPr/>
        </p:nvCxnSpPr>
        <p:spPr>
          <a:xfrm>
            <a:off x="1084316" y="1621638"/>
            <a:ext cx="493500" cy="1391400"/>
          </a:xfrm>
          <a:prstGeom prst="straightConnector1">
            <a:avLst/>
          </a:prstGeom>
          <a:noFill/>
          <a:ln cap="flat" cmpd="sng" w="9525">
            <a:solidFill>
              <a:schemeClr val="dk2"/>
            </a:solidFill>
            <a:prstDash val="solid"/>
            <a:round/>
            <a:headEnd len="med" w="med" type="none"/>
            <a:tailEnd len="med" w="med" type="none"/>
          </a:ln>
        </p:spPr>
      </p:cxnSp>
      <p:cxnSp>
        <p:nvCxnSpPr>
          <p:cNvPr id="755" name="Google Shape;755;p46"/>
          <p:cNvCxnSpPr>
            <a:stCxn id="725" idx="4"/>
            <a:endCxn id="729" idx="0"/>
          </p:cNvCxnSpPr>
          <p:nvPr/>
        </p:nvCxnSpPr>
        <p:spPr>
          <a:xfrm>
            <a:off x="1084316" y="2019148"/>
            <a:ext cx="493500" cy="198900"/>
          </a:xfrm>
          <a:prstGeom prst="straightConnector1">
            <a:avLst/>
          </a:prstGeom>
          <a:noFill/>
          <a:ln cap="flat" cmpd="sng" w="9525">
            <a:solidFill>
              <a:schemeClr val="dk2"/>
            </a:solidFill>
            <a:prstDash val="solid"/>
            <a:round/>
            <a:headEnd len="med" w="med" type="none"/>
            <a:tailEnd len="med" w="med" type="none"/>
          </a:ln>
        </p:spPr>
      </p:cxnSp>
      <p:cxnSp>
        <p:nvCxnSpPr>
          <p:cNvPr id="756" name="Google Shape;756;p46"/>
          <p:cNvCxnSpPr>
            <a:stCxn id="725" idx="4"/>
            <a:endCxn id="728" idx="0"/>
          </p:cNvCxnSpPr>
          <p:nvPr/>
        </p:nvCxnSpPr>
        <p:spPr>
          <a:xfrm>
            <a:off x="1084316" y="201914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757" name="Google Shape;757;p46"/>
          <p:cNvCxnSpPr>
            <a:stCxn id="724" idx="4"/>
            <a:endCxn id="730" idx="0"/>
          </p:cNvCxnSpPr>
          <p:nvPr/>
        </p:nvCxnSpPr>
        <p:spPr>
          <a:xfrm flipH="1" rot="10800000">
            <a:off x="1084316" y="182055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758" name="Google Shape;758;p46"/>
          <p:cNvCxnSpPr>
            <a:stCxn id="724" idx="4"/>
            <a:endCxn id="727" idx="0"/>
          </p:cNvCxnSpPr>
          <p:nvPr/>
        </p:nvCxnSpPr>
        <p:spPr>
          <a:xfrm>
            <a:off x="1084316" y="2416658"/>
            <a:ext cx="493500" cy="596400"/>
          </a:xfrm>
          <a:prstGeom prst="straightConnector1">
            <a:avLst/>
          </a:prstGeom>
          <a:noFill/>
          <a:ln cap="flat" cmpd="sng" w="9525">
            <a:solidFill>
              <a:schemeClr val="dk2"/>
            </a:solidFill>
            <a:prstDash val="solid"/>
            <a:round/>
            <a:headEnd len="med" w="med" type="none"/>
            <a:tailEnd len="med" w="med" type="none"/>
          </a:ln>
        </p:spPr>
      </p:cxnSp>
      <p:cxnSp>
        <p:nvCxnSpPr>
          <p:cNvPr id="759" name="Google Shape;759;p46"/>
          <p:cNvCxnSpPr>
            <a:endCxn id="730" idx="0"/>
          </p:cNvCxnSpPr>
          <p:nvPr/>
        </p:nvCxnSpPr>
        <p:spPr>
          <a:xfrm flipH="1" rot="10800000">
            <a:off x="1084168" y="1820409"/>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760" name="Google Shape;760;p46"/>
          <p:cNvCxnSpPr>
            <a:stCxn id="723" idx="4"/>
            <a:endCxn id="729" idx="0"/>
          </p:cNvCxnSpPr>
          <p:nvPr/>
        </p:nvCxnSpPr>
        <p:spPr>
          <a:xfrm flipH="1" rot="10800000">
            <a:off x="1084316" y="221806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761" name="Google Shape;761;p46"/>
          <p:cNvCxnSpPr>
            <a:stCxn id="723" idx="4"/>
            <a:endCxn id="728" idx="0"/>
          </p:cNvCxnSpPr>
          <p:nvPr/>
        </p:nvCxnSpPr>
        <p:spPr>
          <a:xfrm flipH="1" rot="10800000">
            <a:off x="1084316" y="261556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762" name="Google Shape;762;p46"/>
          <p:cNvCxnSpPr>
            <a:stCxn id="722" idx="4"/>
            <a:endCxn id="729" idx="0"/>
          </p:cNvCxnSpPr>
          <p:nvPr/>
        </p:nvCxnSpPr>
        <p:spPr>
          <a:xfrm flipH="1" rot="10800000">
            <a:off x="1084316" y="2217778"/>
            <a:ext cx="493500" cy="993900"/>
          </a:xfrm>
          <a:prstGeom prst="straightConnector1">
            <a:avLst/>
          </a:prstGeom>
          <a:noFill/>
          <a:ln cap="flat" cmpd="sng" w="9525">
            <a:solidFill>
              <a:schemeClr val="dk2"/>
            </a:solidFill>
            <a:prstDash val="solid"/>
            <a:round/>
            <a:headEnd len="med" w="med" type="none"/>
            <a:tailEnd len="med" w="med" type="none"/>
          </a:ln>
        </p:spPr>
      </p:cxnSp>
      <p:cxnSp>
        <p:nvCxnSpPr>
          <p:cNvPr id="763" name="Google Shape;763;p46"/>
          <p:cNvCxnSpPr>
            <a:stCxn id="722" idx="4"/>
            <a:endCxn id="728" idx="0"/>
          </p:cNvCxnSpPr>
          <p:nvPr/>
        </p:nvCxnSpPr>
        <p:spPr>
          <a:xfrm flipH="1" rot="10800000">
            <a:off x="1084316" y="2615578"/>
            <a:ext cx="493500" cy="596100"/>
          </a:xfrm>
          <a:prstGeom prst="straightConnector1">
            <a:avLst/>
          </a:prstGeom>
          <a:noFill/>
          <a:ln cap="flat" cmpd="sng" w="9525">
            <a:solidFill>
              <a:schemeClr val="dk2"/>
            </a:solidFill>
            <a:prstDash val="solid"/>
            <a:round/>
            <a:headEnd len="med" w="med" type="none"/>
            <a:tailEnd len="med" w="med" type="none"/>
          </a:ln>
        </p:spPr>
      </p:cxnSp>
      <p:cxnSp>
        <p:nvCxnSpPr>
          <p:cNvPr id="764" name="Google Shape;764;p46"/>
          <p:cNvCxnSpPr>
            <a:stCxn id="722" idx="4"/>
            <a:endCxn id="727" idx="0"/>
          </p:cNvCxnSpPr>
          <p:nvPr/>
        </p:nvCxnSpPr>
        <p:spPr>
          <a:xfrm flipH="1" rot="10800000">
            <a:off x="1084316" y="3013078"/>
            <a:ext cx="493500" cy="198600"/>
          </a:xfrm>
          <a:prstGeom prst="straightConnector1">
            <a:avLst/>
          </a:prstGeom>
          <a:noFill/>
          <a:ln cap="flat" cmpd="sng" w="9525">
            <a:solidFill>
              <a:schemeClr val="dk2"/>
            </a:solidFill>
            <a:prstDash val="solid"/>
            <a:round/>
            <a:headEnd len="med" w="med" type="none"/>
            <a:tailEnd len="med" w="med" type="none"/>
          </a:ln>
        </p:spPr>
      </p:cxnSp>
      <p:cxnSp>
        <p:nvCxnSpPr>
          <p:cNvPr id="765" name="Google Shape;765;p46"/>
          <p:cNvCxnSpPr>
            <a:stCxn id="730" idx="4"/>
            <a:endCxn id="732" idx="1"/>
          </p:cNvCxnSpPr>
          <p:nvPr/>
        </p:nvCxnSpPr>
        <p:spPr>
          <a:xfrm>
            <a:off x="1823360" y="1820409"/>
            <a:ext cx="396600" cy="683100"/>
          </a:xfrm>
          <a:prstGeom prst="straightConnector1">
            <a:avLst/>
          </a:prstGeom>
          <a:noFill/>
          <a:ln cap="flat" cmpd="sng" w="9525">
            <a:solidFill>
              <a:schemeClr val="dk2"/>
            </a:solidFill>
            <a:prstDash val="solid"/>
            <a:round/>
            <a:headEnd len="med" w="med" type="none"/>
            <a:tailEnd len="med" w="med" type="none"/>
          </a:ln>
        </p:spPr>
      </p:cxnSp>
      <p:cxnSp>
        <p:nvCxnSpPr>
          <p:cNvPr id="766" name="Google Shape;766;p46"/>
          <p:cNvCxnSpPr>
            <a:stCxn id="730" idx="4"/>
            <a:endCxn id="731" idx="0"/>
          </p:cNvCxnSpPr>
          <p:nvPr/>
        </p:nvCxnSpPr>
        <p:spPr>
          <a:xfrm>
            <a:off x="1823360" y="1820409"/>
            <a:ext cx="360600" cy="993900"/>
          </a:xfrm>
          <a:prstGeom prst="straightConnector1">
            <a:avLst/>
          </a:prstGeom>
          <a:noFill/>
          <a:ln cap="flat" cmpd="sng" w="9525">
            <a:solidFill>
              <a:schemeClr val="dk2"/>
            </a:solidFill>
            <a:prstDash val="solid"/>
            <a:round/>
            <a:headEnd len="med" w="med" type="none"/>
            <a:tailEnd len="med" w="med" type="none"/>
          </a:ln>
        </p:spPr>
      </p:cxnSp>
      <p:cxnSp>
        <p:nvCxnSpPr>
          <p:cNvPr id="767" name="Google Shape;767;p46"/>
          <p:cNvCxnSpPr>
            <a:stCxn id="729" idx="4"/>
            <a:endCxn id="732" idx="0"/>
          </p:cNvCxnSpPr>
          <p:nvPr/>
        </p:nvCxnSpPr>
        <p:spPr>
          <a:xfrm>
            <a:off x="1823360" y="221791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768" name="Google Shape;768;p46"/>
          <p:cNvCxnSpPr>
            <a:stCxn id="728" idx="4"/>
            <a:endCxn id="733" idx="0"/>
          </p:cNvCxnSpPr>
          <p:nvPr/>
        </p:nvCxnSpPr>
        <p:spPr>
          <a:xfrm flipH="1" rot="10800000">
            <a:off x="1823360" y="201902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769" name="Google Shape;769;p46"/>
          <p:cNvCxnSpPr>
            <a:stCxn id="728" idx="4"/>
            <a:endCxn id="731" idx="0"/>
          </p:cNvCxnSpPr>
          <p:nvPr/>
        </p:nvCxnSpPr>
        <p:spPr>
          <a:xfrm>
            <a:off x="1823360" y="2615429"/>
            <a:ext cx="360600" cy="198600"/>
          </a:xfrm>
          <a:prstGeom prst="straightConnector1">
            <a:avLst/>
          </a:prstGeom>
          <a:noFill/>
          <a:ln cap="flat" cmpd="sng" w="9525">
            <a:solidFill>
              <a:schemeClr val="dk2"/>
            </a:solidFill>
            <a:prstDash val="solid"/>
            <a:round/>
            <a:headEnd len="med" w="med" type="none"/>
            <a:tailEnd len="med" w="med" type="none"/>
          </a:ln>
        </p:spPr>
      </p:cxnSp>
      <p:cxnSp>
        <p:nvCxnSpPr>
          <p:cNvPr id="770" name="Google Shape;770;p46"/>
          <p:cNvCxnSpPr>
            <a:stCxn id="727" idx="4"/>
            <a:endCxn id="733" idx="7"/>
          </p:cNvCxnSpPr>
          <p:nvPr/>
        </p:nvCxnSpPr>
        <p:spPr>
          <a:xfrm flipH="1" rot="10800000">
            <a:off x="1823360" y="1932339"/>
            <a:ext cx="396600" cy="1080600"/>
          </a:xfrm>
          <a:prstGeom prst="straightConnector1">
            <a:avLst/>
          </a:prstGeom>
          <a:noFill/>
          <a:ln cap="flat" cmpd="sng" w="9525">
            <a:solidFill>
              <a:schemeClr val="dk2"/>
            </a:solidFill>
            <a:prstDash val="solid"/>
            <a:round/>
            <a:headEnd len="med" w="med" type="none"/>
            <a:tailEnd len="med" w="med" type="none"/>
          </a:ln>
        </p:spPr>
      </p:cxnSp>
      <p:cxnSp>
        <p:nvCxnSpPr>
          <p:cNvPr id="771" name="Google Shape;771;p46"/>
          <p:cNvCxnSpPr>
            <a:stCxn id="727" idx="4"/>
            <a:endCxn id="732" idx="0"/>
          </p:cNvCxnSpPr>
          <p:nvPr/>
        </p:nvCxnSpPr>
        <p:spPr>
          <a:xfrm flipH="1" rot="10800000">
            <a:off x="1823360" y="2416539"/>
            <a:ext cx="360600" cy="596400"/>
          </a:xfrm>
          <a:prstGeom prst="straightConnector1">
            <a:avLst/>
          </a:prstGeom>
          <a:noFill/>
          <a:ln cap="flat" cmpd="sng" w="9525">
            <a:solidFill>
              <a:schemeClr val="dk2"/>
            </a:solidFill>
            <a:prstDash val="solid"/>
            <a:round/>
            <a:headEnd len="med" w="med" type="none"/>
            <a:tailEnd len="med" w="med" type="none"/>
          </a:ln>
        </p:spPr>
      </p:cxnSp>
      <p:cxnSp>
        <p:nvCxnSpPr>
          <p:cNvPr id="772" name="Google Shape;772;p46"/>
          <p:cNvCxnSpPr>
            <a:stCxn id="733" idx="4"/>
            <a:endCxn id="735" idx="0"/>
          </p:cNvCxnSpPr>
          <p:nvPr/>
        </p:nvCxnSpPr>
        <p:spPr>
          <a:xfrm>
            <a:off x="2429738" y="2019148"/>
            <a:ext cx="360600" cy="198900"/>
          </a:xfrm>
          <a:prstGeom prst="straightConnector1">
            <a:avLst/>
          </a:prstGeom>
          <a:noFill/>
          <a:ln cap="flat" cmpd="sng" w="9525">
            <a:solidFill>
              <a:schemeClr val="dk2"/>
            </a:solidFill>
            <a:prstDash val="solid"/>
            <a:round/>
            <a:headEnd len="med" w="med" type="none"/>
            <a:tailEnd len="med" w="med" type="none"/>
          </a:ln>
        </p:spPr>
      </p:cxnSp>
      <p:cxnSp>
        <p:nvCxnSpPr>
          <p:cNvPr id="773" name="Google Shape;773;p46"/>
          <p:cNvCxnSpPr>
            <a:stCxn id="732" idx="4"/>
            <a:endCxn id="734" idx="0"/>
          </p:cNvCxnSpPr>
          <p:nvPr/>
        </p:nvCxnSpPr>
        <p:spPr>
          <a:xfrm>
            <a:off x="2429738" y="2416658"/>
            <a:ext cx="360600" cy="198900"/>
          </a:xfrm>
          <a:prstGeom prst="straightConnector1">
            <a:avLst/>
          </a:prstGeom>
          <a:noFill/>
          <a:ln cap="flat" cmpd="sng" w="9525">
            <a:solidFill>
              <a:schemeClr val="dk2"/>
            </a:solidFill>
            <a:prstDash val="solid"/>
            <a:round/>
            <a:headEnd len="med" w="med" type="none"/>
            <a:tailEnd len="med" w="med" type="none"/>
          </a:ln>
        </p:spPr>
      </p:cxnSp>
      <p:sp>
        <p:nvSpPr>
          <p:cNvPr id="774" name="Google Shape;774;p46"/>
          <p:cNvSpPr txBox="1"/>
          <p:nvPr/>
        </p:nvSpPr>
        <p:spPr>
          <a:xfrm>
            <a:off x="398699" y="3674725"/>
            <a:ext cx="30468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Google Sans"/>
                <a:ea typeface="Google Sans"/>
                <a:cs typeface="Google Sans"/>
                <a:sym typeface="Google Sans"/>
              </a:rPr>
              <a:t>3 dense </a:t>
            </a:r>
            <a:r>
              <a:rPr b="1" i="1" lang="en">
                <a:latin typeface="Google Sans"/>
                <a:ea typeface="Google Sans"/>
                <a:cs typeface="Google Sans"/>
                <a:sym typeface="Google Sans"/>
              </a:rPr>
              <a:t>layers</a:t>
            </a:r>
            <a:endParaRPr b="1" i="1">
              <a:latin typeface="Google Sans"/>
              <a:ea typeface="Google Sans"/>
              <a:cs typeface="Google Sans"/>
              <a:sym typeface="Google Sans"/>
            </a:endParaRPr>
          </a:p>
          <a:p>
            <a:pPr indent="0" lvl="0" marL="0" rtl="0" algn="l">
              <a:spcBef>
                <a:spcPts val="0"/>
              </a:spcBef>
              <a:spcAft>
                <a:spcPts val="0"/>
              </a:spcAft>
              <a:buNone/>
            </a:pPr>
            <a:r>
              <a:rPr i="1" lang="en">
                <a:latin typeface="Google Sans"/>
                <a:ea typeface="Google Sans"/>
                <a:cs typeface="Google Sans"/>
                <a:sym typeface="Google Sans"/>
              </a:rPr>
              <a:t>321 </a:t>
            </a:r>
            <a:r>
              <a:rPr b="1" i="1" lang="en">
                <a:latin typeface="Google Sans"/>
                <a:ea typeface="Google Sans"/>
                <a:cs typeface="Google Sans"/>
                <a:sym typeface="Google Sans"/>
              </a:rPr>
              <a:t>parameters</a:t>
            </a:r>
            <a:endParaRPr b="1" i="1">
              <a:latin typeface="Google Sans"/>
              <a:ea typeface="Google Sans"/>
              <a:cs typeface="Google Sans"/>
              <a:sym typeface="Google Sans"/>
            </a:endParaRPr>
          </a:p>
          <a:p>
            <a:pPr indent="0" lvl="0" marL="0" rtl="0" algn="l">
              <a:spcBef>
                <a:spcPts val="0"/>
              </a:spcBef>
              <a:spcAft>
                <a:spcPts val="0"/>
              </a:spcAft>
              <a:buNone/>
            </a:pPr>
            <a:r>
              <a:rPr b="1" i="1" lang="en">
                <a:latin typeface="Google Sans"/>
                <a:ea typeface="Google Sans"/>
                <a:cs typeface="Google Sans"/>
                <a:sym typeface="Google Sans"/>
              </a:rPr>
              <a:t>No</a:t>
            </a:r>
            <a:r>
              <a:rPr i="1" lang="en">
                <a:latin typeface="Google Sans"/>
                <a:ea typeface="Google Sans"/>
                <a:cs typeface="Google Sans"/>
                <a:sym typeface="Google Sans"/>
              </a:rPr>
              <a:t> quantization or compression</a:t>
            </a:r>
            <a:endParaRPr i="1">
              <a:latin typeface="Google Sans"/>
              <a:ea typeface="Google Sans"/>
              <a:cs typeface="Google Sans"/>
              <a:sym typeface="Google Sans"/>
            </a:endParaRPr>
          </a:p>
        </p:txBody>
      </p:sp>
      <p:pic>
        <p:nvPicPr>
          <p:cNvPr id="775" name="Google Shape;775;p46"/>
          <p:cNvPicPr preferRelativeResize="0"/>
          <p:nvPr/>
        </p:nvPicPr>
        <p:blipFill rotWithShape="1">
          <a:blip r:embed="rId3">
            <a:alphaModFix/>
          </a:blip>
          <a:srcRect b="0" l="29622" r="0" t="0"/>
          <a:stretch/>
        </p:blipFill>
        <p:spPr>
          <a:xfrm>
            <a:off x="-6659875" y="-99650"/>
            <a:ext cx="6435374" cy="5143500"/>
          </a:xfrm>
          <a:prstGeom prst="rect">
            <a:avLst/>
          </a:prstGeom>
          <a:noFill/>
          <a:ln>
            <a:noFill/>
          </a:ln>
        </p:spPr>
      </p:pic>
      <p:sp>
        <p:nvSpPr>
          <p:cNvPr id="776" name="Google Shape;776;p46"/>
          <p:cNvSpPr txBox="1"/>
          <p:nvPr/>
        </p:nvSpPr>
        <p:spPr>
          <a:xfrm>
            <a:off x="3984680" y="1128530"/>
            <a:ext cx="2082900" cy="11247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pic>
        <p:nvPicPr>
          <p:cNvPr id="777" name="Google Shape;777;p46"/>
          <p:cNvPicPr preferRelativeResize="0"/>
          <p:nvPr/>
        </p:nvPicPr>
        <p:blipFill>
          <a:blip r:embed="rId4">
            <a:alphaModFix/>
          </a:blip>
          <a:stretch>
            <a:fillRect/>
          </a:stretch>
        </p:blipFill>
        <p:spPr>
          <a:xfrm>
            <a:off x="4208155" y="1193990"/>
            <a:ext cx="1635976" cy="1003063"/>
          </a:xfrm>
          <a:prstGeom prst="rect">
            <a:avLst/>
          </a:prstGeom>
          <a:noFill/>
          <a:ln>
            <a:noFill/>
          </a:ln>
        </p:spPr>
      </p:pic>
      <p:pic>
        <p:nvPicPr>
          <p:cNvPr id="778" name="Google Shape;778;p46"/>
          <p:cNvPicPr preferRelativeResize="0"/>
          <p:nvPr/>
        </p:nvPicPr>
        <p:blipFill rotWithShape="1">
          <a:blip r:embed="rId5">
            <a:alphaModFix/>
          </a:blip>
          <a:srcRect b="11417" l="5992" r="6018" t="15252"/>
          <a:stretch/>
        </p:blipFill>
        <p:spPr>
          <a:xfrm>
            <a:off x="6850316" y="1285726"/>
            <a:ext cx="1748394" cy="819600"/>
          </a:xfrm>
          <a:prstGeom prst="rect">
            <a:avLst/>
          </a:prstGeom>
          <a:noFill/>
          <a:ln>
            <a:noFill/>
          </a:ln>
        </p:spPr>
      </p:pic>
      <p:sp>
        <p:nvSpPr>
          <p:cNvPr id="779" name="Google Shape;779;p46"/>
          <p:cNvSpPr txBox="1"/>
          <p:nvPr/>
        </p:nvSpPr>
        <p:spPr>
          <a:xfrm>
            <a:off x="3984675" y="2456000"/>
            <a:ext cx="20829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27kB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5kB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77uS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Closed</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sp>
        <p:nvSpPr>
          <p:cNvPr id="780" name="Google Shape;780;p46"/>
          <p:cNvSpPr txBox="1"/>
          <p:nvPr/>
        </p:nvSpPr>
        <p:spPr>
          <a:xfrm>
            <a:off x="6625750" y="2471925"/>
            <a:ext cx="2197500" cy="1300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50kB</a:t>
            </a:r>
            <a:r>
              <a:rPr lang="en" sz="1600">
                <a:latin typeface="Google Sans"/>
                <a:ea typeface="Google Sans"/>
                <a:cs typeface="Google Sans"/>
                <a:sym typeface="Google Sans"/>
              </a:rPr>
              <a:t> Flash</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4.7kB</a:t>
            </a:r>
            <a:r>
              <a:rPr lang="en" sz="1600">
                <a:latin typeface="Google Sans"/>
                <a:ea typeface="Google Sans"/>
                <a:cs typeface="Google Sans"/>
                <a:sym typeface="Google Sans"/>
              </a:rPr>
              <a:t> RAM</a:t>
            </a:r>
            <a:endParaRPr b="1"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104uS </a:t>
            </a:r>
            <a:r>
              <a:rPr lang="en" sz="1600">
                <a:latin typeface="Google Sans"/>
                <a:ea typeface="Google Sans"/>
                <a:cs typeface="Google Sans"/>
                <a:sym typeface="Google Sans"/>
              </a:rPr>
              <a:t>Inference Time</a:t>
            </a:r>
            <a:endParaRPr sz="1600">
              <a:latin typeface="Google Sans"/>
              <a:ea typeface="Google Sans"/>
              <a:cs typeface="Google Sans"/>
              <a:sym typeface="Google Sans"/>
            </a:endParaRPr>
          </a:p>
          <a:p>
            <a:pPr indent="0" lvl="0" marL="0" rtl="0" algn="ctr">
              <a:lnSpc>
                <a:spcPct val="115000"/>
              </a:lnSpc>
              <a:spcBef>
                <a:spcPts val="0"/>
              </a:spcBef>
              <a:spcAft>
                <a:spcPts val="0"/>
              </a:spcAft>
              <a:buNone/>
            </a:pPr>
            <a:r>
              <a:rPr b="1" lang="en" sz="1600">
                <a:latin typeface="Google Sans"/>
                <a:ea typeface="Google Sans"/>
                <a:cs typeface="Google Sans"/>
                <a:sym typeface="Google Sans"/>
              </a:rPr>
              <a:t>Open</a:t>
            </a:r>
            <a:r>
              <a:rPr lang="en" sz="1600">
                <a:latin typeface="Google Sans"/>
                <a:ea typeface="Google Sans"/>
                <a:cs typeface="Google Sans"/>
                <a:sym typeface="Google Sans"/>
              </a:rPr>
              <a:t> Source</a:t>
            </a:r>
            <a:endParaRPr sz="1600">
              <a:latin typeface="Google Sans"/>
              <a:ea typeface="Google Sans"/>
              <a:cs typeface="Google Sans"/>
              <a:sym typeface="Google Sans"/>
            </a:endParaRPr>
          </a:p>
        </p:txBody>
      </p:sp>
      <p:cxnSp>
        <p:nvCxnSpPr>
          <p:cNvPr id="781" name="Google Shape;781;p46"/>
          <p:cNvCxnSpPr/>
          <p:nvPr/>
        </p:nvCxnSpPr>
        <p:spPr>
          <a:xfrm>
            <a:off x="3721317" y="360200"/>
            <a:ext cx="0" cy="4668000"/>
          </a:xfrm>
          <a:prstGeom prst="straightConnector1">
            <a:avLst/>
          </a:prstGeom>
          <a:noFill/>
          <a:ln cap="flat" cmpd="sng" w="9525">
            <a:solidFill>
              <a:schemeClr val="dk2"/>
            </a:solidFill>
            <a:prstDash val="dot"/>
            <a:round/>
            <a:headEnd len="med" w="med" type="none"/>
            <a:tailEnd len="med" w="med" type="none"/>
          </a:ln>
        </p:spPr>
      </p:cxnSp>
      <p:cxnSp>
        <p:nvCxnSpPr>
          <p:cNvPr id="782" name="Google Shape;782;p46"/>
          <p:cNvCxnSpPr/>
          <p:nvPr/>
        </p:nvCxnSpPr>
        <p:spPr>
          <a:xfrm>
            <a:off x="6384400" y="360200"/>
            <a:ext cx="0" cy="4668000"/>
          </a:xfrm>
          <a:prstGeom prst="straightConnector1">
            <a:avLst/>
          </a:prstGeom>
          <a:noFill/>
          <a:ln cap="flat" cmpd="sng" w="9525">
            <a:solidFill>
              <a:schemeClr val="dk2"/>
            </a:solidFill>
            <a:prstDash val="dot"/>
            <a:round/>
            <a:headEnd len="med" w="med" type="none"/>
            <a:tailEnd len="med" w="med" type="none"/>
          </a:ln>
        </p:spPr>
      </p:cxnSp>
      <p:sp>
        <p:nvSpPr>
          <p:cNvPr id="783" name="Google Shape;783;p46"/>
          <p:cNvSpPr/>
          <p:nvPr/>
        </p:nvSpPr>
        <p:spPr>
          <a:xfrm>
            <a:off x="6695625" y="3388200"/>
            <a:ext cx="2082900" cy="2802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6"/>
          <p:cNvSpPr/>
          <p:nvPr/>
        </p:nvSpPr>
        <p:spPr>
          <a:xfrm>
            <a:off x="3990263" y="3388200"/>
            <a:ext cx="2082900" cy="280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7"/>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Choosing Frameworks</a:t>
            </a:r>
            <a:endParaRPr>
              <a:solidFill>
                <a:schemeClr val="dk1"/>
              </a:solidFill>
            </a:endParaRPr>
          </a:p>
          <a:p>
            <a:pPr indent="0" lvl="0" marL="0" rtl="0" algn="l">
              <a:spcBef>
                <a:spcPts val="0"/>
              </a:spcBef>
              <a:spcAft>
                <a:spcPts val="0"/>
              </a:spcAft>
              <a:buNone/>
            </a:pPr>
            <a:r>
              <a:t/>
            </a:r>
            <a:endParaRPr/>
          </a:p>
        </p:txBody>
      </p:sp>
      <p:sp>
        <p:nvSpPr>
          <p:cNvPr id="790" name="Google Shape;790;p47"/>
          <p:cNvSpPr/>
          <p:nvPr/>
        </p:nvSpPr>
        <p:spPr>
          <a:xfrm>
            <a:off x="994800" y="1910775"/>
            <a:ext cx="2203200" cy="391800"/>
          </a:xfrm>
          <a:prstGeom prst="roundRect">
            <a:avLst>
              <a:gd fmla="val 0" name="adj"/>
            </a:avLst>
          </a:prstGeom>
          <a:solidFill>
            <a:schemeClr val="accen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Hardware, IDE</a:t>
            </a:r>
            <a:endParaRPr b="1" sz="1300">
              <a:solidFill>
                <a:srgbClr val="FFFFFF"/>
              </a:solidFill>
              <a:latin typeface="Google Sans"/>
              <a:ea typeface="Google Sans"/>
              <a:cs typeface="Google Sans"/>
              <a:sym typeface="Google Sans"/>
            </a:endParaRPr>
          </a:p>
        </p:txBody>
      </p:sp>
      <p:sp>
        <p:nvSpPr>
          <p:cNvPr id="791" name="Google Shape;791;p47"/>
          <p:cNvSpPr txBox="1"/>
          <p:nvPr/>
        </p:nvSpPr>
        <p:spPr>
          <a:xfrm>
            <a:off x="994800" y="2302575"/>
            <a:ext cx="2203200" cy="13749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c</a:t>
            </a:r>
            <a:r>
              <a:rPr b="1" lang="en">
                <a:solidFill>
                  <a:schemeClr val="dk1"/>
                </a:solidFill>
                <a:latin typeface="Google Sans"/>
                <a:ea typeface="Google Sans"/>
                <a:cs typeface="Google Sans"/>
                <a:sym typeface="Google Sans"/>
              </a:rPr>
              <a:t>ompute </a:t>
            </a:r>
            <a:endParaRPr b="1">
              <a:solidFill>
                <a:schemeClr val="dk1"/>
              </a:solidFill>
              <a:latin typeface="Google Sans"/>
              <a:ea typeface="Google Sans"/>
              <a:cs typeface="Google Sans"/>
              <a:sym typeface="Google Sans"/>
            </a:endParaRPr>
          </a:p>
          <a:p>
            <a:pPr indent="0" lvl="0" marL="0" rtl="0" algn="ctr">
              <a:spcBef>
                <a:spcPts val="0"/>
              </a:spcBef>
              <a:spcAft>
                <a:spcPts val="0"/>
              </a:spcAft>
              <a:buNone/>
            </a:pPr>
            <a:r>
              <a:t/>
            </a:r>
            <a:endParaRPr b="1" sz="500">
              <a:solidFill>
                <a:schemeClr val="dk1"/>
              </a:solidFill>
              <a:latin typeface="Google Sans"/>
              <a:ea typeface="Google Sans"/>
              <a:cs typeface="Google Sans"/>
              <a:sym typeface="Google Sans"/>
            </a:endParaRPr>
          </a:p>
          <a:p>
            <a:pPr indent="0" lvl="0" marL="0" rtl="0" algn="ctr">
              <a:spcBef>
                <a:spcPts val="0"/>
              </a:spcBef>
              <a:spcAft>
                <a:spcPts val="0"/>
              </a:spcAft>
              <a:buNone/>
            </a:pPr>
            <a:r>
              <a:rPr b="1" lang="en">
                <a:solidFill>
                  <a:schemeClr val="dk1"/>
                </a:solidFill>
                <a:latin typeface="Google Sans"/>
                <a:ea typeface="Google Sans"/>
                <a:cs typeface="Google Sans"/>
                <a:sym typeface="Google Sans"/>
              </a:rPr>
              <a:t>m</a:t>
            </a:r>
            <a:r>
              <a:rPr b="1" lang="en">
                <a:solidFill>
                  <a:schemeClr val="dk1"/>
                </a:solidFill>
                <a:latin typeface="Google Sans"/>
                <a:ea typeface="Google Sans"/>
                <a:cs typeface="Google Sans"/>
                <a:sym typeface="Google Sans"/>
              </a:rPr>
              <a:t>emory </a:t>
            </a:r>
            <a:r>
              <a:rPr lang="en">
                <a:solidFill>
                  <a:schemeClr val="dk1"/>
                </a:solidFill>
                <a:latin typeface="Google Sans"/>
                <a:ea typeface="Google Sans"/>
                <a:cs typeface="Google Sans"/>
                <a:sym typeface="Google Sans"/>
              </a:rPr>
              <a:t>constraints</a:t>
            </a:r>
            <a:endParaRPr>
              <a:solidFill>
                <a:schemeClr val="dk1"/>
              </a:solidFill>
              <a:latin typeface="Google Sans"/>
              <a:ea typeface="Google Sans"/>
              <a:cs typeface="Google Sans"/>
              <a:sym typeface="Google Sans"/>
            </a:endParaRPr>
          </a:p>
        </p:txBody>
      </p:sp>
      <p:sp>
        <p:nvSpPr>
          <p:cNvPr id="792" name="Google Shape;792;p47"/>
          <p:cNvSpPr/>
          <p:nvPr/>
        </p:nvSpPr>
        <p:spPr>
          <a:xfrm>
            <a:off x="3470400" y="1910775"/>
            <a:ext cx="2203200" cy="391800"/>
          </a:xfrm>
          <a:prstGeom prst="roundRect">
            <a:avLst>
              <a:gd fmla="val 0" name="adj"/>
            </a:avLst>
          </a:prstGeom>
          <a:solidFill>
            <a:schemeClr val="accent3"/>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Training/Embedded</a:t>
            </a:r>
            <a:endParaRPr b="1" sz="1300">
              <a:solidFill>
                <a:srgbClr val="FFFFFF"/>
              </a:solidFill>
              <a:latin typeface="Google Sans"/>
              <a:ea typeface="Google Sans"/>
              <a:cs typeface="Google Sans"/>
              <a:sym typeface="Google Sans"/>
            </a:endParaRPr>
          </a:p>
        </p:txBody>
      </p:sp>
      <p:sp>
        <p:nvSpPr>
          <p:cNvPr id="793" name="Google Shape;793;p47"/>
          <p:cNvSpPr txBox="1"/>
          <p:nvPr/>
        </p:nvSpPr>
        <p:spPr>
          <a:xfrm>
            <a:off x="3470400" y="2302575"/>
            <a:ext cx="2203200" cy="13749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t</a:t>
            </a:r>
            <a:r>
              <a:rPr b="1" lang="en">
                <a:solidFill>
                  <a:schemeClr val="dk1"/>
                </a:solidFill>
                <a:latin typeface="Google Sans"/>
                <a:ea typeface="Google Sans"/>
                <a:cs typeface="Google Sans"/>
                <a:sym typeface="Google Sans"/>
              </a:rPr>
              <a:t>raining framework</a:t>
            </a:r>
            <a:br>
              <a:rPr b="1" lang="en">
                <a:solidFill>
                  <a:schemeClr val="dk1"/>
                </a:solidFill>
                <a:latin typeface="Google Sans"/>
                <a:ea typeface="Google Sans"/>
                <a:cs typeface="Google Sans"/>
                <a:sym typeface="Google Sans"/>
              </a:rPr>
            </a:br>
            <a:endParaRPr b="1" sz="500">
              <a:solidFill>
                <a:schemeClr val="dk1"/>
              </a:solidFill>
              <a:latin typeface="Google Sans"/>
              <a:ea typeface="Google Sans"/>
              <a:cs typeface="Google Sans"/>
              <a:sym typeface="Google Sans"/>
            </a:endParaRPr>
          </a:p>
          <a:p>
            <a:pPr indent="0" lvl="0" marL="0" rtl="0" algn="ctr">
              <a:spcBef>
                <a:spcPts val="0"/>
              </a:spcBef>
              <a:spcAft>
                <a:spcPts val="0"/>
              </a:spcAft>
              <a:buNone/>
            </a:pPr>
            <a:r>
              <a:rPr b="1" lang="en">
                <a:solidFill>
                  <a:schemeClr val="dk1"/>
                </a:solidFill>
                <a:latin typeface="Google Sans"/>
                <a:ea typeface="Google Sans"/>
                <a:cs typeface="Google Sans"/>
                <a:sym typeface="Google Sans"/>
              </a:rPr>
              <a:t>e</a:t>
            </a:r>
            <a:r>
              <a:rPr b="1" lang="en">
                <a:solidFill>
                  <a:schemeClr val="dk1"/>
                </a:solidFill>
                <a:latin typeface="Google Sans"/>
                <a:ea typeface="Google Sans"/>
                <a:cs typeface="Google Sans"/>
                <a:sym typeface="Google Sans"/>
              </a:rPr>
              <a:t>mbedded framework </a:t>
            </a:r>
            <a:r>
              <a:rPr lang="en">
                <a:solidFill>
                  <a:schemeClr val="dk1"/>
                </a:solidFill>
                <a:latin typeface="Google Sans"/>
                <a:ea typeface="Google Sans"/>
                <a:cs typeface="Google Sans"/>
                <a:sym typeface="Google Sans"/>
              </a:rPr>
              <a:t>(you’ll export to)</a:t>
            </a:r>
            <a:endParaRPr>
              <a:solidFill>
                <a:schemeClr val="dk1"/>
              </a:solidFill>
              <a:latin typeface="Google Sans"/>
              <a:ea typeface="Google Sans"/>
              <a:cs typeface="Google Sans"/>
              <a:sym typeface="Google Sans"/>
            </a:endParaRPr>
          </a:p>
        </p:txBody>
      </p:sp>
      <p:sp>
        <p:nvSpPr>
          <p:cNvPr id="794" name="Google Shape;794;p47"/>
          <p:cNvSpPr/>
          <p:nvPr/>
        </p:nvSpPr>
        <p:spPr>
          <a:xfrm>
            <a:off x="5946000" y="1910775"/>
            <a:ext cx="2203200" cy="391800"/>
          </a:xfrm>
          <a:prstGeom prst="roundRect">
            <a:avLst>
              <a:gd fmla="val 0" name="adj"/>
            </a:avLst>
          </a:prstGeom>
          <a:solidFill>
            <a:schemeClr val="accent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other</a:t>
            </a:r>
            <a:endParaRPr b="1" sz="1300">
              <a:solidFill>
                <a:srgbClr val="FFFFFF"/>
              </a:solidFill>
              <a:latin typeface="Google Sans"/>
              <a:ea typeface="Google Sans"/>
              <a:cs typeface="Google Sans"/>
              <a:sym typeface="Google Sans"/>
            </a:endParaRPr>
          </a:p>
        </p:txBody>
      </p:sp>
      <p:sp>
        <p:nvSpPr>
          <p:cNvPr id="795" name="Google Shape;795;p47"/>
          <p:cNvSpPr txBox="1"/>
          <p:nvPr/>
        </p:nvSpPr>
        <p:spPr>
          <a:xfrm>
            <a:off x="5946000" y="2302575"/>
            <a:ext cx="2203200" cy="13749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d</a:t>
            </a:r>
            <a:r>
              <a:rPr b="1" lang="en">
                <a:solidFill>
                  <a:schemeClr val="dk1"/>
                </a:solidFill>
                <a:latin typeface="Google Sans"/>
                <a:ea typeface="Google Sans"/>
                <a:cs typeface="Google Sans"/>
                <a:sym typeface="Google Sans"/>
              </a:rPr>
              <a:t>ocumentation</a:t>
            </a:r>
            <a:endParaRPr b="1">
              <a:solidFill>
                <a:schemeClr val="dk1"/>
              </a:solidFill>
              <a:latin typeface="Google Sans"/>
              <a:ea typeface="Google Sans"/>
              <a:cs typeface="Google Sans"/>
              <a:sym typeface="Google Sans"/>
            </a:endParaRPr>
          </a:p>
          <a:p>
            <a:pPr indent="0" lvl="0" marL="0" rtl="0" algn="ctr">
              <a:spcBef>
                <a:spcPts val="0"/>
              </a:spcBef>
              <a:spcAft>
                <a:spcPts val="0"/>
              </a:spcAft>
              <a:buNone/>
            </a:pPr>
            <a:r>
              <a:t/>
            </a:r>
            <a:endParaRPr b="1" sz="500">
              <a:solidFill>
                <a:schemeClr val="dk1"/>
              </a:solidFill>
              <a:latin typeface="Google Sans"/>
              <a:ea typeface="Google Sans"/>
              <a:cs typeface="Google Sans"/>
              <a:sym typeface="Google Sans"/>
            </a:endParaRPr>
          </a:p>
          <a:p>
            <a:pPr indent="0" lvl="0" marL="0" rtl="0" algn="ctr">
              <a:spcBef>
                <a:spcPts val="0"/>
              </a:spcBef>
              <a:spcAft>
                <a:spcPts val="0"/>
              </a:spcAft>
              <a:buNone/>
            </a:pPr>
            <a:r>
              <a:rPr b="1" lang="en">
                <a:solidFill>
                  <a:schemeClr val="dk1"/>
                </a:solidFill>
                <a:latin typeface="Google Sans"/>
                <a:ea typeface="Google Sans"/>
                <a:cs typeface="Google Sans"/>
                <a:sym typeface="Google Sans"/>
              </a:rPr>
              <a:t>s</a:t>
            </a:r>
            <a:r>
              <a:rPr b="1" lang="en">
                <a:solidFill>
                  <a:schemeClr val="dk1"/>
                </a:solidFill>
                <a:latin typeface="Google Sans"/>
                <a:ea typeface="Google Sans"/>
                <a:cs typeface="Google Sans"/>
                <a:sym typeface="Google Sans"/>
              </a:rPr>
              <a:t>ample code </a:t>
            </a:r>
            <a:br>
              <a:rPr b="1" lang="en">
                <a:solidFill>
                  <a:schemeClr val="dk1"/>
                </a:solidFill>
                <a:latin typeface="Google Sans"/>
                <a:ea typeface="Google Sans"/>
                <a:cs typeface="Google Sans"/>
                <a:sym typeface="Google Sans"/>
              </a:rPr>
            </a:br>
            <a:r>
              <a:rPr lang="en">
                <a:solidFill>
                  <a:schemeClr val="dk1"/>
                </a:solidFill>
                <a:latin typeface="Google Sans"/>
                <a:ea typeface="Google Sans"/>
                <a:cs typeface="Google Sans"/>
                <a:sym typeface="Google Sans"/>
              </a:rPr>
              <a:t>(for use case)</a:t>
            </a:r>
            <a:br>
              <a:rPr lang="en">
                <a:solidFill>
                  <a:schemeClr val="dk1"/>
                </a:solidFill>
                <a:latin typeface="Google Sans"/>
                <a:ea typeface="Google Sans"/>
                <a:cs typeface="Google Sans"/>
                <a:sym typeface="Google Sans"/>
              </a:rPr>
            </a:br>
            <a:endParaRPr sz="500">
              <a:solidFill>
                <a:schemeClr val="dk1"/>
              </a:solidFill>
              <a:latin typeface="Google Sans"/>
              <a:ea typeface="Google Sans"/>
              <a:cs typeface="Google Sans"/>
              <a:sym typeface="Google Sans"/>
            </a:endParaRPr>
          </a:p>
          <a:p>
            <a:pPr indent="0" lvl="0" marL="0" rtl="0" algn="ctr">
              <a:spcBef>
                <a:spcPts val="0"/>
              </a:spcBef>
              <a:spcAft>
                <a:spcPts val="0"/>
              </a:spcAft>
              <a:buNone/>
            </a:pPr>
            <a:r>
              <a:rPr b="1" lang="en">
                <a:solidFill>
                  <a:schemeClr val="dk1"/>
                </a:solidFill>
                <a:latin typeface="Google Sans"/>
                <a:ea typeface="Google Sans"/>
                <a:cs typeface="Google Sans"/>
                <a:sym typeface="Google Sans"/>
              </a:rPr>
              <a:t>personal experience</a:t>
            </a:r>
            <a:endParaRPr>
              <a:solidFill>
                <a:schemeClr val="dk1"/>
              </a:solidFill>
              <a:latin typeface="Google Sans"/>
              <a:ea typeface="Google Sans"/>
              <a:cs typeface="Google Sans"/>
              <a:sym typeface="Google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48"/>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Choosing Frameworks</a:t>
            </a:r>
            <a:endParaRPr>
              <a:solidFill>
                <a:schemeClr val="dk1"/>
              </a:solidFill>
            </a:endParaRPr>
          </a:p>
          <a:p>
            <a:pPr indent="0" lvl="0" marL="0" rtl="0" algn="l">
              <a:spcBef>
                <a:spcPts val="0"/>
              </a:spcBef>
              <a:spcAft>
                <a:spcPts val="0"/>
              </a:spcAft>
              <a:buNone/>
            </a:pPr>
            <a:r>
              <a:t/>
            </a:r>
            <a:endParaRPr b="1">
              <a:solidFill>
                <a:schemeClr val="dk1"/>
              </a:solidFill>
            </a:endParaRPr>
          </a:p>
        </p:txBody>
      </p:sp>
      <p:grpSp>
        <p:nvGrpSpPr>
          <p:cNvPr id="801" name="Google Shape;801;p48"/>
          <p:cNvGrpSpPr/>
          <p:nvPr/>
        </p:nvGrpSpPr>
        <p:grpSpPr>
          <a:xfrm>
            <a:off x="507418" y="1999900"/>
            <a:ext cx="8255586" cy="1219047"/>
            <a:chOff x="507418" y="1999900"/>
            <a:chExt cx="8255586" cy="1219047"/>
          </a:xfrm>
        </p:grpSpPr>
        <p:sp>
          <p:nvSpPr>
            <p:cNvPr id="802" name="Google Shape;802;p48"/>
            <p:cNvSpPr/>
            <p:nvPr/>
          </p:nvSpPr>
          <p:spPr>
            <a:xfrm>
              <a:off x="5440533" y="1999900"/>
              <a:ext cx="1199400" cy="5562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03" name="Google Shape;803;p48"/>
            <p:cNvSpPr/>
            <p:nvPr/>
          </p:nvSpPr>
          <p:spPr>
            <a:xfrm>
              <a:off x="6442170" y="1999900"/>
              <a:ext cx="1199400" cy="5562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04" name="Google Shape;804;p48"/>
            <p:cNvSpPr/>
            <p:nvPr/>
          </p:nvSpPr>
          <p:spPr>
            <a:xfrm>
              <a:off x="7443806" y="1999900"/>
              <a:ext cx="1270200" cy="556200"/>
            </a:xfrm>
            <a:prstGeom prst="chevron">
              <a:avLst>
                <a:gd fmla="val 50000" name="adj"/>
              </a:avLst>
            </a:prstGeom>
            <a:solidFill>
              <a:srgbClr val="EA43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05" name="Google Shape;805;p48"/>
            <p:cNvSpPr/>
            <p:nvPr/>
          </p:nvSpPr>
          <p:spPr>
            <a:xfrm>
              <a:off x="507418" y="1999900"/>
              <a:ext cx="1124400" cy="556200"/>
            </a:xfrm>
            <a:prstGeom prst="homePlate">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Collect </a:t>
              </a:r>
              <a:endParaRPr b="1" sz="1050">
                <a:solidFill>
                  <a:srgbClr val="F8F9FA"/>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Data</a:t>
              </a:r>
              <a:endParaRPr b="1" sz="1050">
                <a:solidFill>
                  <a:srgbClr val="F8F9FA"/>
                </a:solidFill>
                <a:latin typeface="Google Sans"/>
                <a:ea typeface="Google Sans"/>
                <a:cs typeface="Google Sans"/>
                <a:sym typeface="Google Sans"/>
              </a:endParaRPr>
            </a:p>
          </p:txBody>
        </p:sp>
        <p:sp>
          <p:nvSpPr>
            <p:cNvPr id="806" name="Google Shape;806;p48"/>
            <p:cNvSpPr/>
            <p:nvPr/>
          </p:nvSpPr>
          <p:spPr>
            <a:xfrm>
              <a:off x="1433988" y="1999900"/>
              <a:ext cx="1199400" cy="556200"/>
            </a:xfrm>
            <a:prstGeom prst="chevron">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8F9FA"/>
                </a:solidFill>
                <a:latin typeface="Google Sans"/>
                <a:ea typeface="Google Sans"/>
                <a:cs typeface="Google Sans"/>
                <a:sym typeface="Google Sans"/>
              </a:endParaRPr>
            </a:p>
          </p:txBody>
        </p:sp>
        <p:sp>
          <p:nvSpPr>
            <p:cNvPr id="807" name="Google Shape;807;p48"/>
            <p:cNvSpPr/>
            <p:nvPr/>
          </p:nvSpPr>
          <p:spPr>
            <a:xfrm>
              <a:off x="4438897" y="1999900"/>
              <a:ext cx="1199400" cy="5562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08" name="Google Shape;808;p48"/>
            <p:cNvSpPr/>
            <p:nvPr/>
          </p:nvSpPr>
          <p:spPr>
            <a:xfrm>
              <a:off x="3437260" y="1999900"/>
              <a:ext cx="1199400" cy="556200"/>
            </a:xfrm>
            <a:prstGeom prst="chevron">
              <a:avLst>
                <a:gd fmla="val 50000" name="adj"/>
              </a:avLst>
            </a:prstGeom>
            <a:solidFill>
              <a:srgbClr val="FBBC0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09" name="Google Shape;809;p48"/>
            <p:cNvSpPr/>
            <p:nvPr/>
          </p:nvSpPr>
          <p:spPr>
            <a:xfrm>
              <a:off x="2435624" y="1999900"/>
              <a:ext cx="1199400" cy="556200"/>
            </a:xfrm>
            <a:prstGeom prst="chevron">
              <a:avLst>
                <a:gd fmla="val 50000" name="adj"/>
              </a:avLst>
            </a:prstGeom>
            <a:solidFill>
              <a:srgbClr val="FBBC0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50">
                <a:solidFill>
                  <a:srgbClr val="F8F9FA"/>
                </a:solidFill>
                <a:latin typeface="Google Sans"/>
                <a:ea typeface="Google Sans"/>
                <a:cs typeface="Google Sans"/>
                <a:sym typeface="Google Sans"/>
              </a:endParaRPr>
            </a:p>
          </p:txBody>
        </p:sp>
        <p:sp>
          <p:nvSpPr>
            <p:cNvPr id="810" name="Google Shape;810;p48"/>
            <p:cNvSpPr txBox="1"/>
            <p:nvPr/>
          </p:nvSpPr>
          <p:spPr>
            <a:xfrm>
              <a:off x="1623481"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Preprocess</a:t>
              </a:r>
              <a:endParaRPr b="1" sz="9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Data</a:t>
              </a:r>
              <a:endParaRPr b="1" sz="950">
                <a:solidFill>
                  <a:srgbClr val="FFFFFF"/>
                </a:solidFill>
                <a:latin typeface="Google Sans"/>
                <a:ea typeface="Google Sans"/>
                <a:cs typeface="Google Sans"/>
                <a:sym typeface="Google Sans"/>
              </a:endParaRPr>
            </a:p>
          </p:txBody>
        </p:sp>
        <p:sp>
          <p:nvSpPr>
            <p:cNvPr id="811" name="Google Shape;811;p48"/>
            <p:cNvSpPr txBox="1"/>
            <p:nvPr/>
          </p:nvSpPr>
          <p:spPr>
            <a:xfrm>
              <a:off x="2609568"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Design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12" name="Google Shape;812;p48"/>
            <p:cNvSpPr txBox="1"/>
            <p:nvPr/>
          </p:nvSpPr>
          <p:spPr>
            <a:xfrm>
              <a:off x="3600406"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Train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13" name="Google Shape;813;p48"/>
            <p:cNvSpPr txBox="1"/>
            <p:nvPr/>
          </p:nvSpPr>
          <p:spPr>
            <a:xfrm>
              <a:off x="4636668"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Evaluate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Optimize</a:t>
              </a:r>
              <a:endParaRPr b="1" sz="1050">
                <a:solidFill>
                  <a:srgbClr val="FFFFFF"/>
                </a:solidFill>
                <a:latin typeface="Google Sans"/>
                <a:ea typeface="Google Sans"/>
                <a:cs typeface="Google Sans"/>
                <a:sym typeface="Google Sans"/>
              </a:endParaRPr>
            </a:p>
          </p:txBody>
        </p:sp>
        <p:sp>
          <p:nvSpPr>
            <p:cNvPr id="814" name="Google Shape;814;p48"/>
            <p:cNvSpPr txBox="1"/>
            <p:nvPr/>
          </p:nvSpPr>
          <p:spPr>
            <a:xfrm>
              <a:off x="5613362" y="2062888"/>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Convert</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15" name="Google Shape;815;p48"/>
            <p:cNvSpPr txBox="1"/>
            <p:nvPr/>
          </p:nvSpPr>
          <p:spPr>
            <a:xfrm>
              <a:off x="6616143"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Deploy</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16" name="Google Shape;816;p48"/>
            <p:cNvSpPr txBox="1"/>
            <p:nvPr/>
          </p:nvSpPr>
          <p:spPr>
            <a:xfrm>
              <a:off x="7666543"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Make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Inferences</a:t>
              </a:r>
              <a:endParaRPr b="1" sz="1050">
                <a:solidFill>
                  <a:srgbClr val="FFFFFF"/>
                </a:solidFill>
                <a:latin typeface="Google Sans"/>
                <a:ea typeface="Google Sans"/>
                <a:cs typeface="Google Sans"/>
                <a:sym typeface="Google Sans"/>
              </a:endParaRPr>
            </a:p>
          </p:txBody>
        </p:sp>
        <p:sp>
          <p:nvSpPr>
            <p:cNvPr id="817" name="Google Shape;817;p48"/>
            <p:cNvSpPr/>
            <p:nvPr/>
          </p:nvSpPr>
          <p:spPr>
            <a:xfrm>
              <a:off x="1623493" y="2720347"/>
              <a:ext cx="32697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8" name="Google Shape;818;p48"/>
            <p:cNvPicPr preferRelativeResize="0"/>
            <p:nvPr/>
          </p:nvPicPr>
          <p:blipFill rotWithShape="1">
            <a:blip r:embed="rId3">
              <a:alphaModFix/>
            </a:blip>
            <a:srcRect b="13934" l="17159" r="17570" t="15404"/>
            <a:stretch/>
          </p:blipFill>
          <p:spPr>
            <a:xfrm>
              <a:off x="2890923" y="2744169"/>
              <a:ext cx="723219" cy="440417"/>
            </a:xfrm>
            <a:prstGeom prst="rect">
              <a:avLst/>
            </a:prstGeom>
            <a:noFill/>
            <a:ln>
              <a:noFill/>
            </a:ln>
          </p:spPr>
        </p:pic>
        <p:sp>
          <p:nvSpPr>
            <p:cNvPr id="819" name="Google Shape;819;p48"/>
            <p:cNvSpPr/>
            <p:nvPr/>
          </p:nvSpPr>
          <p:spPr>
            <a:xfrm>
              <a:off x="4950893" y="2720347"/>
              <a:ext cx="21570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0" name="Google Shape;820;p48"/>
            <p:cNvPicPr preferRelativeResize="0"/>
            <p:nvPr/>
          </p:nvPicPr>
          <p:blipFill rotWithShape="1">
            <a:blip r:embed="rId4">
              <a:alphaModFix/>
            </a:blip>
            <a:srcRect b="11417" l="5992" r="6018" t="15252"/>
            <a:stretch/>
          </p:blipFill>
          <p:spPr>
            <a:xfrm>
              <a:off x="5613461" y="2782209"/>
              <a:ext cx="831873" cy="389961"/>
            </a:xfrm>
            <a:prstGeom prst="rect">
              <a:avLst/>
            </a:prstGeom>
            <a:noFill/>
            <a:ln>
              <a:noFill/>
            </a:ln>
          </p:spPr>
        </p:pic>
        <p:sp>
          <p:nvSpPr>
            <p:cNvPr id="821" name="Google Shape;821;p48"/>
            <p:cNvSpPr/>
            <p:nvPr/>
          </p:nvSpPr>
          <p:spPr>
            <a:xfrm>
              <a:off x="7165518" y="2720347"/>
              <a:ext cx="15492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2" name="Google Shape;822;p48"/>
            <p:cNvPicPr preferRelativeResize="0"/>
            <p:nvPr/>
          </p:nvPicPr>
          <p:blipFill rotWithShape="1">
            <a:blip r:embed="rId4">
              <a:alphaModFix/>
            </a:blip>
            <a:srcRect b="11419" l="5992" r="6018" t="60195"/>
            <a:stretch/>
          </p:blipFill>
          <p:spPr>
            <a:xfrm>
              <a:off x="7370456" y="3019810"/>
              <a:ext cx="831876" cy="150950"/>
            </a:xfrm>
            <a:prstGeom prst="rect">
              <a:avLst/>
            </a:prstGeom>
            <a:noFill/>
            <a:ln>
              <a:noFill/>
            </a:ln>
          </p:spPr>
        </p:pic>
        <p:pic>
          <p:nvPicPr>
            <p:cNvPr id="823" name="Google Shape;823;p48"/>
            <p:cNvPicPr preferRelativeResize="0"/>
            <p:nvPr/>
          </p:nvPicPr>
          <p:blipFill rotWithShape="1">
            <a:blip r:embed="rId4">
              <a:alphaModFix/>
            </a:blip>
            <a:srcRect b="38405" l="34518" r="33909" t="14319"/>
            <a:stretch/>
          </p:blipFill>
          <p:spPr>
            <a:xfrm>
              <a:off x="7820519" y="2768404"/>
              <a:ext cx="298500" cy="251400"/>
            </a:xfrm>
            <a:prstGeom prst="rect">
              <a:avLst/>
            </a:prstGeom>
            <a:noFill/>
            <a:ln>
              <a:noFill/>
            </a:ln>
          </p:spPr>
        </p:pic>
        <p:sp>
          <p:nvSpPr>
            <p:cNvPr id="824" name="Google Shape;824;p48"/>
            <p:cNvSpPr txBox="1"/>
            <p:nvPr/>
          </p:nvSpPr>
          <p:spPr>
            <a:xfrm>
              <a:off x="8112905" y="2998715"/>
              <a:ext cx="650100" cy="1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50">
                  <a:solidFill>
                    <a:srgbClr val="535F69"/>
                  </a:solidFill>
                  <a:latin typeface="Roboto Thin"/>
                  <a:ea typeface="Roboto Thin"/>
                  <a:cs typeface="Roboto Thin"/>
                  <a:sym typeface="Roboto Thin"/>
                </a:rPr>
                <a:t>Micro</a:t>
              </a:r>
              <a:endParaRPr sz="950">
                <a:solidFill>
                  <a:srgbClr val="535F69"/>
                </a:solidFill>
                <a:latin typeface="Roboto Thin"/>
                <a:ea typeface="Roboto Thin"/>
                <a:cs typeface="Roboto Thin"/>
                <a:sym typeface="Roboto Thin"/>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49"/>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Choosing Frameworks</a:t>
            </a:r>
            <a:endParaRPr>
              <a:solidFill>
                <a:schemeClr val="dk1"/>
              </a:solidFill>
            </a:endParaRPr>
          </a:p>
          <a:p>
            <a:pPr indent="0" lvl="0" marL="0" rtl="0" algn="l">
              <a:spcBef>
                <a:spcPts val="0"/>
              </a:spcBef>
              <a:spcAft>
                <a:spcPts val="0"/>
              </a:spcAft>
              <a:buNone/>
            </a:pPr>
            <a:r>
              <a:t/>
            </a:r>
            <a:endParaRPr b="1">
              <a:solidFill>
                <a:schemeClr val="dk1"/>
              </a:solidFill>
            </a:endParaRPr>
          </a:p>
        </p:txBody>
      </p:sp>
      <p:sp>
        <p:nvSpPr>
          <p:cNvPr id="830" name="Google Shape;830;p49"/>
          <p:cNvSpPr/>
          <p:nvPr/>
        </p:nvSpPr>
        <p:spPr>
          <a:xfrm>
            <a:off x="5440533" y="1999900"/>
            <a:ext cx="1199400" cy="556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31" name="Google Shape;831;p49"/>
          <p:cNvSpPr/>
          <p:nvPr/>
        </p:nvSpPr>
        <p:spPr>
          <a:xfrm>
            <a:off x="6442170" y="1999900"/>
            <a:ext cx="1199400" cy="5562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32" name="Google Shape;832;p49"/>
          <p:cNvSpPr/>
          <p:nvPr/>
        </p:nvSpPr>
        <p:spPr>
          <a:xfrm>
            <a:off x="7443806" y="1999900"/>
            <a:ext cx="1270200" cy="556200"/>
          </a:xfrm>
          <a:prstGeom prst="chevron">
            <a:avLst>
              <a:gd fmla="val 50000" name="adj"/>
            </a:avLst>
          </a:prstGeom>
          <a:solidFill>
            <a:srgbClr val="EA43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33" name="Google Shape;833;p49"/>
          <p:cNvSpPr/>
          <p:nvPr/>
        </p:nvSpPr>
        <p:spPr>
          <a:xfrm>
            <a:off x="507418" y="1999900"/>
            <a:ext cx="1124400" cy="556200"/>
          </a:xfrm>
          <a:prstGeom prst="homePlat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Collect </a:t>
            </a:r>
            <a:endParaRPr b="1" sz="1050">
              <a:solidFill>
                <a:srgbClr val="F8F9FA"/>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Data</a:t>
            </a:r>
            <a:endParaRPr b="1" sz="1050">
              <a:solidFill>
                <a:srgbClr val="F8F9FA"/>
              </a:solidFill>
              <a:latin typeface="Google Sans"/>
              <a:ea typeface="Google Sans"/>
              <a:cs typeface="Google Sans"/>
              <a:sym typeface="Google Sans"/>
            </a:endParaRPr>
          </a:p>
        </p:txBody>
      </p:sp>
      <p:sp>
        <p:nvSpPr>
          <p:cNvPr id="834" name="Google Shape;834;p49"/>
          <p:cNvSpPr/>
          <p:nvPr/>
        </p:nvSpPr>
        <p:spPr>
          <a:xfrm>
            <a:off x="1433988" y="1999900"/>
            <a:ext cx="1199400" cy="556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8F9FA"/>
              </a:solidFill>
              <a:latin typeface="Google Sans"/>
              <a:ea typeface="Google Sans"/>
              <a:cs typeface="Google Sans"/>
              <a:sym typeface="Google Sans"/>
            </a:endParaRPr>
          </a:p>
        </p:txBody>
      </p:sp>
      <p:sp>
        <p:nvSpPr>
          <p:cNvPr id="835" name="Google Shape;835;p49"/>
          <p:cNvSpPr/>
          <p:nvPr/>
        </p:nvSpPr>
        <p:spPr>
          <a:xfrm>
            <a:off x="4438897" y="1999900"/>
            <a:ext cx="1199400" cy="556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36" name="Google Shape;836;p49"/>
          <p:cNvSpPr/>
          <p:nvPr/>
        </p:nvSpPr>
        <p:spPr>
          <a:xfrm>
            <a:off x="3437260" y="1999900"/>
            <a:ext cx="1199400" cy="556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837" name="Google Shape;837;p49"/>
          <p:cNvSpPr/>
          <p:nvPr/>
        </p:nvSpPr>
        <p:spPr>
          <a:xfrm>
            <a:off x="2435624" y="1999900"/>
            <a:ext cx="1199400" cy="5562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50">
              <a:solidFill>
                <a:srgbClr val="F8F9FA"/>
              </a:solidFill>
              <a:latin typeface="Google Sans"/>
              <a:ea typeface="Google Sans"/>
              <a:cs typeface="Google Sans"/>
              <a:sym typeface="Google Sans"/>
            </a:endParaRPr>
          </a:p>
        </p:txBody>
      </p:sp>
      <p:sp>
        <p:nvSpPr>
          <p:cNvPr id="838" name="Google Shape;838;p49"/>
          <p:cNvSpPr txBox="1"/>
          <p:nvPr/>
        </p:nvSpPr>
        <p:spPr>
          <a:xfrm>
            <a:off x="1623481"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Preprocess</a:t>
            </a:r>
            <a:endParaRPr b="1" sz="9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Data</a:t>
            </a:r>
            <a:endParaRPr b="1" sz="950">
              <a:solidFill>
                <a:srgbClr val="FFFFFF"/>
              </a:solidFill>
              <a:latin typeface="Google Sans"/>
              <a:ea typeface="Google Sans"/>
              <a:cs typeface="Google Sans"/>
              <a:sym typeface="Google Sans"/>
            </a:endParaRPr>
          </a:p>
        </p:txBody>
      </p:sp>
      <p:sp>
        <p:nvSpPr>
          <p:cNvPr id="839" name="Google Shape;839;p49"/>
          <p:cNvSpPr txBox="1"/>
          <p:nvPr/>
        </p:nvSpPr>
        <p:spPr>
          <a:xfrm>
            <a:off x="2609568"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Design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40" name="Google Shape;840;p49"/>
          <p:cNvSpPr txBox="1"/>
          <p:nvPr/>
        </p:nvSpPr>
        <p:spPr>
          <a:xfrm>
            <a:off x="3600406"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Train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41" name="Google Shape;841;p49"/>
          <p:cNvSpPr txBox="1"/>
          <p:nvPr/>
        </p:nvSpPr>
        <p:spPr>
          <a:xfrm>
            <a:off x="4636668"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Evaluate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Optimize</a:t>
            </a:r>
            <a:endParaRPr b="1" sz="1050">
              <a:solidFill>
                <a:srgbClr val="FFFFFF"/>
              </a:solidFill>
              <a:latin typeface="Google Sans"/>
              <a:ea typeface="Google Sans"/>
              <a:cs typeface="Google Sans"/>
              <a:sym typeface="Google Sans"/>
            </a:endParaRPr>
          </a:p>
        </p:txBody>
      </p:sp>
      <p:sp>
        <p:nvSpPr>
          <p:cNvPr id="842" name="Google Shape;842;p49"/>
          <p:cNvSpPr txBox="1"/>
          <p:nvPr/>
        </p:nvSpPr>
        <p:spPr>
          <a:xfrm>
            <a:off x="5613362" y="2062888"/>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Convert</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43" name="Google Shape;843;p49"/>
          <p:cNvSpPr txBox="1"/>
          <p:nvPr/>
        </p:nvSpPr>
        <p:spPr>
          <a:xfrm>
            <a:off x="6616143"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Deploy</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844" name="Google Shape;844;p49"/>
          <p:cNvSpPr txBox="1"/>
          <p:nvPr/>
        </p:nvSpPr>
        <p:spPr>
          <a:xfrm>
            <a:off x="7666543" y="20629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Make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Inferences</a:t>
            </a:r>
            <a:endParaRPr b="1" sz="1050">
              <a:solidFill>
                <a:srgbClr val="FFFFFF"/>
              </a:solidFill>
              <a:latin typeface="Google Sans"/>
              <a:ea typeface="Google Sans"/>
              <a:cs typeface="Google Sans"/>
              <a:sym typeface="Google Sans"/>
            </a:endParaRPr>
          </a:p>
        </p:txBody>
      </p:sp>
      <p:sp>
        <p:nvSpPr>
          <p:cNvPr id="845" name="Google Shape;845;p49"/>
          <p:cNvSpPr/>
          <p:nvPr/>
        </p:nvSpPr>
        <p:spPr>
          <a:xfrm>
            <a:off x="1623493" y="2720347"/>
            <a:ext cx="32697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6" name="Google Shape;846;p49"/>
          <p:cNvPicPr preferRelativeResize="0"/>
          <p:nvPr/>
        </p:nvPicPr>
        <p:blipFill rotWithShape="1">
          <a:blip r:embed="rId3">
            <a:alphaModFix/>
          </a:blip>
          <a:srcRect b="13934" l="17159" r="17570" t="15404"/>
          <a:stretch/>
        </p:blipFill>
        <p:spPr>
          <a:xfrm>
            <a:off x="2890923" y="2744169"/>
            <a:ext cx="723219" cy="440417"/>
          </a:xfrm>
          <a:prstGeom prst="rect">
            <a:avLst/>
          </a:prstGeom>
          <a:noFill/>
          <a:ln>
            <a:noFill/>
          </a:ln>
        </p:spPr>
      </p:pic>
      <p:sp>
        <p:nvSpPr>
          <p:cNvPr id="847" name="Google Shape;847;p49"/>
          <p:cNvSpPr/>
          <p:nvPr/>
        </p:nvSpPr>
        <p:spPr>
          <a:xfrm>
            <a:off x="4950893" y="2720347"/>
            <a:ext cx="21570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8" name="Google Shape;848;p49"/>
          <p:cNvPicPr preferRelativeResize="0"/>
          <p:nvPr/>
        </p:nvPicPr>
        <p:blipFill rotWithShape="1">
          <a:blip r:embed="rId4">
            <a:alphaModFix/>
          </a:blip>
          <a:srcRect b="11417" l="5992" r="6018" t="15252"/>
          <a:stretch/>
        </p:blipFill>
        <p:spPr>
          <a:xfrm>
            <a:off x="5613461" y="2782209"/>
            <a:ext cx="831873" cy="389961"/>
          </a:xfrm>
          <a:prstGeom prst="rect">
            <a:avLst/>
          </a:prstGeom>
          <a:noFill/>
          <a:ln>
            <a:noFill/>
          </a:ln>
        </p:spPr>
      </p:pic>
      <p:sp>
        <p:nvSpPr>
          <p:cNvPr id="849" name="Google Shape;849;p49"/>
          <p:cNvSpPr/>
          <p:nvPr/>
        </p:nvSpPr>
        <p:spPr>
          <a:xfrm>
            <a:off x="7165518" y="2720347"/>
            <a:ext cx="1549200" cy="498600"/>
          </a:xfrm>
          <a:prstGeom prst="rect">
            <a:avLst/>
          </a:prstGeom>
          <a:solidFill>
            <a:srgbClr val="F8F9FA"/>
          </a:solidFill>
          <a:ln cap="flat" cmpd="sng" w="19050">
            <a:solidFill>
              <a:schemeClr val="accent2"/>
            </a:solidFill>
            <a:prstDash val="solid"/>
            <a:round/>
            <a:headEnd len="sm" w="sm" type="none"/>
            <a:tailEnd len="sm" w="sm" type="none"/>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0" name="Google Shape;850;p49"/>
          <p:cNvPicPr preferRelativeResize="0"/>
          <p:nvPr/>
        </p:nvPicPr>
        <p:blipFill rotWithShape="1">
          <a:blip r:embed="rId4">
            <a:alphaModFix/>
          </a:blip>
          <a:srcRect b="11419" l="5992" r="6018" t="60195"/>
          <a:stretch/>
        </p:blipFill>
        <p:spPr>
          <a:xfrm>
            <a:off x="7370456" y="3019810"/>
            <a:ext cx="831876" cy="150950"/>
          </a:xfrm>
          <a:prstGeom prst="rect">
            <a:avLst/>
          </a:prstGeom>
          <a:noFill/>
          <a:ln>
            <a:noFill/>
          </a:ln>
        </p:spPr>
      </p:pic>
      <p:pic>
        <p:nvPicPr>
          <p:cNvPr id="851" name="Google Shape;851;p49"/>
          <p:cNvPicPr preferRelativeResize="0"/>
          <p:nvPr/>
        </p:nvPicPr>
        <p:blipFill rotWithShape="1">
          <a:blip r:embed="rId4">
            <a:alphaModFix/>
          </a:blip>
          <a:srcRect b="38405" l="34518" r="33909" t="14319"/>
          <a:stretch/>
        </p:blipFill>
        <p:spPr>
          <a:xfrm>
            <a:off x="7820519" y="2768404"/>
            <a:ext cx="298500" cy="251400"/>
          </a:xfrm>
          <a:prstGeom prst="rect">
            <a:avLst/>
          </a:prstGeom>
          <a:noFill/>
          <a:ln>
            <a:noFill/>
          </a:ln>
        </p:spPr>
      </p:pic>
      <p:sp>
        <p:nvSpPr>
          <p:cNvPr id="852" name="Google Shape;852;p49"/>
          <p:cNvSpPr txBox="1"/>
          <p:nvPr/>
        </p:nvSpPr>
        <p:spPr>
          <a:xfrm>
            <a:off x="8112905" y="2998715"/>
            <a:ext cx="650100" cy="1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50">
                <a:solidFill>
                  <a:srgbClr val="535F69"/>
                </a:solidFill>
                <a:latin typeface="Roboto Thin"/>
                <a:ea typeface="Roboto Thin"/>
                <a:cs typeface="Roboto Thin"/>
                <a:sym typeface="Roboto Thin"/>
              </a:rPr>
              <a:t>Micro</a:t>
            </a:r>
            <a:endParaRPr sz="950">
              <a:solidFill>
                <a:srgbClr val="535F69"/>
              </a:solidFill>
              <a:latin typeface="Roboto Thin"/>
              <a:ea typeface="Roboto Thin"/>
              <a:cs typeface="Roboto Thin"/>
              <a:sym typeface="Roboto Thin"/>
            </a:endParaRPr>
          </a:p>
        </p:txBody>
      </p:sp>
      <p:pic>
        <p:nvPicPr>
          <p:cNvPr id="853" name="Google Shape;853;p49"/>
          <p:cNvPicPr preferRelativeResize="0"/>
          <p:nvPr/>
        </p:nvPicPr>
        <p:blipFill>
          <a:blip r:embed="rId5">
            <a:alphaModFix/>
          </a:blip>
          <a:stretch>
            <a:fillRect/>
          </a:stretch>
        </p:blipFill>
        <p:spPr>
          <a:xfrm>
            <a:off x="7553825" y="3446200"/>
            <a:ext cx="831875" cy="831875"/>
          </a:xfrm>
          <a:prstGeom prst="rect">
            <a:avLst/>
          </a:prstGeom>
          <a:noFill/>
          <a:ln>
            <a:noFill/>
          </a:ln>
        </p:spPr>
      </p:pic>
      <p:sp>
        <p:nvSpPr>
          <p:cNvPr id="854" name="Google Shape;854;p49"/>
          <p:cNvSpPr txBox="1"/>
          <p:nvPr/>
        </p:nvSpPr>
        <p:spPr>
          <a:xfrm>
            <a:off x="6144000" y="4354975"/>
            <a:ext cx="3000000" cy="51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50">
                <a:solidFill>
                  <a:srgbClr val="5F6368"/>
                </a:solidFill>
                <a:highlight>
                  <a:srgbClr val="FFFFFF"/>
                </a:highlight>
                <a:latin typeface="Roboto"/>
                <a:ea typeface="Roboto"/>
                <a:cs typeface="Roboto"/>
                <a:sym typeface="Roboto"/>
              </a:rPr>
              <a:t>Pete Warden</a:t>
            </a:r>
            <a:r>
              <a:rPr lang="en" sz="1050">
                <a:solidFill>
                  <a:srgbClr val="4D5156"/>
                </a:solidFill>
                <a:highlight>
                  <a:srgbClr val="FFFFFF"/>
                </a:highlight>
                <a:latin typeface="Roboto"/>
                <a:ea typeface="Roboto"/>
                <a:cs typeface="Roboto"/>
                <a:sym typeface="Roboto"/>
              </a:rPr>
              <a:t>, Technical </a:t>
            </a:r>
            <a:r>
              <a:rPr lang="en" sz="1050">
                <a:solidFill>
                  <a:srgbClr val="5F6368"/>
                </a:solidFill>
                <a:highlight>
                  <a:srgbClr val="FFFFFF"/>
                </a:highlight>
                <a:latin typeface="Roboto"/>
                <a:ea typeface="Roboto"/>
                <a:cs typeface="Roboto"/>
                <a:sym typeface="Roboto"/>
              </a:rPr>
              <a:t>Lead</a:t>
            </a:r>
            <a:r>
              <a:rPr lang="en" sz="1050">
                <a:solidFill>
                  <a:srgbClr val="4D5156"/>
                </a:solidFill>
                <a:highlight>
                  <a:srgbClr val="FFFFFF"/>
                </a:highlight>
                <a:latin typeface="Roboto"/>
                <a:ea typeface="Roboto"/>
                <a:cs typeface="Roboto"/>
                <a:sym typeface="Roboto"/>
              </a:rPr>
              <a:t>, </a:t>
            </a:r>
            <a:r>
              <a:rPr lang="en" sz="1050">
                <a:solidFill>
                  <a:srgbClr val="5F6368"/>
                </a:solidFill>
                <a:highlight>
                  <a:srgbClr val="FFFFFF"/>
                </a:highlight>
                <a:latin typeface="Roboto"/>
                <a:ea typeface="Roboto"/>
                <a:cs typeface="Roboto"/>
                <a:sym typeface="Roboto"/>
              </a:rPr>
              <a:t>TensorFlow Mobile</a:t>
            </a:r>
            <a:r>
              <a:rPr lang="en" sz="1050">
                <a:solidFill>
                  <a:srgbClr val="4D5156"/>
                </a:solidFill>
                <a:highlight>
                  <a:srgbClr val="FFFFFF"/>
                </a:highlight>
                <a:latin typeface="Roboto"/>
                <a:ea typeface="Roboto"/>
                <a:cs typeface="Roboto"/>
                <a:sym typeface="Roboto"/>
              </a:rPr>
              <a:t> and Embedded Team, Google.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p:nvPr/>
        </p:nvSpPr>
        <p:spPr>
          <a:xfrm>
            <a:off x="4317050" y="394326"/>
            <a:ext cx="3929700" cy="1795500"/>
          </a:xfrm>
          <a:prstGeom prst="rect">
            <a:avLst/>
          </a:prstGeom>
          <a:solidFill>
            <a:srgbClr val="F1F3F4"/>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txBox="1"/>
          <p:nvPr/>
        </p:nvSpPr>
        <p:spPr>
          <a:xfrm>
            <a:off x="891550" y="394325"/>
            <a:ext cx="23865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Canned Estimators</a:t>
            </a:r>
            <a:endParaRPr b="1">
              <a:solidFill>
                <a:srgbClr val="FFFFFF"/>
              </a:solidFill>
              <a:latin typeface="Google Sans"/>
              <a:ea typeface="Google Sans"/>
              <a:cs typeface="Google Sans"/>
              <a:sym typeface="Google Sans"/>
            </a:endParaRPr>
          </a:p>
        </p:txBody>
      </p:sp>
      <p:sp>
        <p:nvSpPr>
          <p:cNvPr id="124" name="Google Shape;124;p23"/>
          <p:cNvSpPr txBox="1"/>
          <p:nvPr/>
        </p:nvSpPr>
        <p:spPr>
          <a:xfrm>
            <a:off x="891550" y="1801750"/>
            <a:ext cx="23865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Layers</a:t>
            </a:r>
            <a:endParaRPr b="1">
              <a:solidFill>
                <a:srgbClr val="FFFFFF"/>
              </a:solidFill>
              <a:latin typeface="Google Sans"/>
              <a:ea typeface="Google Sans"/>
              <a:cs typeface="Google Sans"/>
              <a:sym typeface="Google Sans"/>
            </a:endParaRPr>
          </a:p>
        </p:txBody>
      </p:sp>
      <p:sp>
        <p:nvSpPr>
          <p:cNvPr id="125" name="Google Shape;125;p23"/>
          <p:cNvSpPr txBox="1"/>
          <p:nvPr/>
        </p:nvSpPr>
        <p:spPr>
          <a:xfrm>
            <a:off x="891550" y="1098050"/>
            <a:ext cx="11316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E</a:t>
            </a:r>
            <a:r>
              <a:rPr b="1" lang="en">
                <a:solidFill>
                  <a:srgbClr val="FFFFFF"/>
                </a:solidFill>
                <a:latin typeface="Google Sans"/>
                <a:ea typeface="Google Sans"/>
                <a:cs typeface="Google Sans"/>
                <a:sym typeface="Google Sans"/>
              </a:rPr>
              <a:t>stimators</a:t>
            </a:r>
            <a:endParaRPr b="1">
              <a:solidFill>
                <a:srgbClr val="FFFFFF"/>
              </a:solidFill>
              <a:latin typeface="Google Sans"/>
              <a:ea typeface="Google Sans"/>
              <a:cs typeface="Google Sans"/>
              <a:sym typeface="Google Sans"/>
            </a:endParaRPr>
          </a:p>
        </p:txBody>
      </p:sp>
      <p:sp>
        <p:nvSpPr>
          <p:cNvPr id="126" name="Google Shape;126;p23"/>
          <p:cNvSpPr txBox="1"/>
          <p:nvPr/>
        </p:nvSpPr>
        <p:spPr>
          <a:xfrm>
            <a:off x="2146450" y="1098038"/>
            <a:ext cx="11316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Keras Model</a:t>
            </a:r>
            <a:endParaRPr b="1">
              <a:solidFill>
                <a:srgbClr val="FFFFFF"/>
              </a:solidFill>
              <a:latin typeface="Google Sans"/>
              <a:ea typeface="Google Sans"/>
              <a:cs typeface="Google Sans"/>
              <a:sym typeface="Google Sans"/>
            </a:endParaRPr>
          </a:p>
        </p:txBody>
      </p:sp>
      <p:sp>
        <p:nvSpPr>
          <p:cNvPr id="127" name="Google Shape;127;p23"/>
          <p:cNvSpPr txBox="1"/>
          <p:nvPr/>
        </p:nvSpPr>
        <p:spPr>
          <a:xfrm>
            <a:off x="891550" y="2505450"/>
            <a:ext cx="31683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Python Frontend</a:t>
            </a:r>
            <a:endParaRPr b="1">
              <a:solidFill>
                <a:srgbClr val="FFFFFF"/>
              </a:solidFill>
              <a:latin typeface="Google Sans"/>
              <a:ea typeface="Google Sans"/>
              <a:cs typeface="Google Sans"/>
              <a:sym typeface="Google Sans"/>
            </a:endParaRPr>
          </a:p>
        </p:txBody>
      </p:sp>
      <p:sp>
        <p:nvSpPr>
          <p:cNvPr id="128" name="Google Shape;128;p23"/>
          <p:cNvSpPr txBox="1"/>
          <p:nvPr/>
        </p:nvSpPr>
        <p:spPr>
          <a:xfrm rot="-5400000">
            <a:off x="2794513" y="1093825"/>
            <a:ext cx="19545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Datasets</a:t>
            </a:r>
            <a:endParaRPr b="1">
              <a:solidFill>
                <a:srgbClr val="FFFFFF"/>
              </a:solidFill>
              <a:latin typeface="Google Sans"/>
              <a:ea typeface="Google Sans"/>
              <a:cs typeface="Google Sans"/>
              <a:sym typeface="Google Sans"/>
            </a:endParaRPr>
          </a:p>
        </p:txBody>
      </p:sp>
      <p:sp>
        <p:nvSpPr>
          <p:cNvPr id="129" name="Google Shape;129;p23"/>
          <p:cNvSpPr txBox="1"/>
          <p:nvPr/>
        </p:nvSpPr>
        <p:spPr>
          <a:xfrm>
            <a:off x="891550" y="3209150"/>
            <a:ext cx="7355100" cy="555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TensorFlow Distributed Execution Engine</a:t>
            </a:r>
            <a:endParaRPr b="1">
              <a:solidFill>
                <a:srgbClr val="FFFFFF"/>
              </a:solidFill>
              <a:latin typeface="Google Sans"/>
              <a:ea typeface="Google Sans"/>
              <a:cs typeface="Google Sans"/>
              <a:sym typeface="Google Sans"/>
            </a:endParaRPr>
          </a:p>
        </p:txBody>
      </p:sp>
      <p:sp>
        <p:nvSpPr>
          <p:cNvPr id="130" name="Google Shape;130;p23"/>
          <p:cNvSpPr txBox="1"/>
          <p:nvPr/>
        </p:nvSpPr>
        <p:spPr>
          <a:xfrm>
            <a:off x="4140350" y="2505450"/>
            <a:ext cx="9996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C++</a:t>
            </a:r>
            <a:endParaRPr b="1">
              <a:solidFill>
                <a:srgbClr val="FFFFFF"/>
              </a:solidFill>
              <a:latin typeface="Google Sans"/>
              <a:ea typeface="Google Sans"/>
              <a:cs typeface="Google Sans"/>
              <a:sym typeface="Google Sans"/>
            </a:endParaRPr>
          </a:p>
        </p:txBody>
      </p:sp>
      <p:sp>
        <p:nvSpPr>
          <p:cNvPr id="131" name="Google Shape;131;p23"/>
          <p:cNvSpPr txBox="1"/>
          <p:nvPr/>
        </p:nvSpPr>
        <p:spPr>
          <a:xfrm>
            <a:off x="5220450" y="2505450"/>
            <a:ext cx="9996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Java</a:t>
            </a:r>
            <a:endParaRPr b="1">
              <a:solidFill>
                <a:srgbClr val="FFFFFF"/>
              </a:solidFill>
              <a:latin typeface="Google Sans"/>
              <a:ea typeface="Google Sans"/>
              <a:cs typeface="Google Sans"/>
              <a:sym typeface="Google Sans"/>
            </a:endParaRPr>
          </a:p>
        </p:txBody>
      </p:sp>
      <p:sp>
        <p:nvSpPr>
          <p:cNvPr id="132" name="Google Shape;132;p23"/>
          <p:cNvSpPr txBox="1"/>
          <p:nvPr/>
        </p:nvSpPr>
        <p:spPr>
          <a:xfrm>
            <a:off x="6300550" y="2505450"/>
            <a:ext cx="9996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Go</a:t>
            </a:r>
            <a:endParaRPr b="1">
              <a:solidFill>
                <a:srgbClr val="FFFFFF"/>
              </a:solidFill>
              <a:latin typeface="Google Sans"/>
              <a:ea typeface="Google Sans"/>
              <a:cs typeface="Google Sans"/>
              <a:sym typeface="Google Sans"/>
            </a:endParaRPr>
          </a:p>
        </p:txBody>
      </p:sp>
      <p:sp>
        <p:nvSpPr>
          <p:cNvPr id="133" name="Google Shape;133;p23"/>
          <p:cNvSpPr txBox="1"/>
          <p:nvPr/>
        </p:nvSpPr>
        <p:spPr>
          <a:xfrm>
            <a:off x="7380650" y="2505450"/>
            <a:ext cx="8661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t>
            </a:r>
            <a:endParaRPr b="1">
              <a:solidFill>
                <a:srgbClr val="FFFFFF"/>
              </a:solidFill>
              <a:latin typeface="Google Sans"/>
              <a:ea typeface="Google Sans"/>
              <a:cs typeface="Google Sans"/>
              <a:sym typeface="Google Sans"/>
            </a:endParaRPr>
          </a:p>
        </p:txBody>
      </p:sp>
      <p:sp>
        <p:nvSpPr>
          <p:cNvPr id="134" name="Google Shape;134;p23"/>
          <p:cNvSpPr txBox="1"/>
          <p:nvPr/>
        </p:nvSpPr>
        <p:spPr>
          <a:xfrm>
            <a:off x="891550" y="3999750"/>
            <a:ext cx="9996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CPU</a:t>
            </a:r>
            <a:endParaRPr b="1">
              <a:solidFill>
                <a:srgbClr val="FFFFFF"/>
              </a:solidFill>
              <a:latin typeface="Google Sans"/>
              <a:ea typeface="Google Sans"/>
              <a:cs typeface="Google Sans"/>
              <a:sym typeface="Google Sans"/>
            </a:endParaRPr>
          </a:p>
        </p:txBody>
      </p:sp>
      <p:sp>
        <p:nvSpPr>
          <p:cNvPr id="135" name="Google Shape;135;p23"/>
          <p:cNvSpPr txBox="1"/>
          <p:nvPr/>
        </p:nvSpPr>
        <p:spPr>
          <a:xfrm>
            <a:off x="1975900" y="3999750"/>
            <a:ext cx="9996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GPU</a:t>
            </a:r>
            <a:endParaRPr b="1">
              <a:solidFill>
                <a:srgbClr val="FFFFFF"/>
              </a:solidFill>
              <a:latin typeface="Google Sans"/>
              <a:ea typeface="Google Sans"/>
              <a:cs typeface="Google Sans"/>
              <a:sym typeface="Google Sans"/>
            </a:endParaRPr>
          </a:p>
        </p:txBody>
      </p:sp>
      <p:sp>
        <p:nvSpPr>
          <p:cNvPr id="136" name="Google Shape;136;p23"/>
          <p:cNvSpPr txBox="1"/>
          <p:nvPr/>
        </p:nvSpPr>
        <p:spPr>
          <a:xfrm>
            <a:off x="3060250" y="3999750"/>
            <a:ext cx="20796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OS</a:t>
            </a:r>
            <a:endParaRPr b="1">
              <a:solidFill>
                <a:srgbClr val="FFFFFF"/>
              </a:solidFill>
              <a:latin typeface="Google Sans"/>
              <a:ea typeface="Google Sans"/>
              <a:cs typeface="Google Sans"/>
              <a:sym typeface="Google Sans"/>
            </a:endParaRPr>
          </a:p>
        </p:txBody>
      </p:sp>
      <p:sp>
        <p:nvSpPr>
          <p:cNvPr id="137" name="Google Shape;137;p23"/>
          <p:cNvSpPr txBox="1"/>
          <p:nvPr/>
        </p:nvSpPr>
        <p:spPr>
          <a:xfrm>
            <a:off x="5300950" y="3999750"/>
            <a:ext cx="2945700" cy="396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Google Sans"/>
                <a:ea typeface="Google Sans"/>
                <a:cs typeface="Google Sans"/>
                <a:sym typeface="Google Sans"/>
              </a:rPr>
              <a:t>XLA (Accelerated LinAlg Compiler)</a:t>
            </a:r>
            <a:endParaRPr b="1" sz="1300">
              <a:solidFill>
                <a:srgbClr val="FFFFFF"/>
              </a:solidFill>
              <a:latin typeface="Google Sans"/>
              <a:ea typeface="Google Sans"/>
              <a:cs typeface="Google Sans"/>
              <a:sym typeface="Google Sans"/>
            </a:endParaRPr>
          </a:p>
        </p:txBody>
      </p:sp>
      <p:sp>
        <p:nvSpPr>
          <p:cNvPr id="138" name="Google Shape;138;p23"/>
          <p:cNvSpPr txBox="1"/>
          <p:nvPr/>
        </p:nvSpPr>
        <p:spPr>
          <a:xfrm>
            <a:off x="5300950" y="4522475"/>
            <a:ext cx="6414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CPU</a:t>
            </a:r>
            <a:endParaRPr b="1">
              <a:solidFill>
                <a:srgbClr val="FFFFFF"/>
              </a:solidFill>
              <a:latin typeface="Google Sans"/>
              <a:ea typeface="Google Sans"/>
              <a:cs typeface="Google Sans"/>
              <a:sym typeface="Google Sans"/>
            </a:endParaRPr>
          </a:p>
        </p:txBody>
      </p:sp>
      <p:sp>
        <p:nvSpPr>
          <p:cNvPr id="139" name="Google Shape;139;p23"/>
          <p:cNvSpPr txBox="1"/>
          <p:nvPr/>
        </p:nvSpPr>
        <p:spPr>
          <a:xfrm>
            <a:off x="6077175" y="4522475"/>
            <a:ext cx="6414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G</a:t>
            </a:r>
            <a:r>
              <a:rPr b="1" lang="en">
                <a:solidFill>
                  <a:srgbClr val="FFFFFF"/>
                </a:solidFill>
                <a:latin typeface="Google Sans"/>
                <a:ea typeface="Google Sans"/>
                <a:cs typeface="Google Sans"/>
                <a:sym typeface="Google Sans"/>
              </a:rPr>
              <a:t>PU</a:t>
            </a:r>
            <a:endParaRPr b="1">
              <a:solidFill>
                <a:srgbClr val="FFFFFF"/>
              </a:solidFill>
              <a:latin typeface="Google Sans"/>
              <a:ea typeface="Google Sans"/>
              <a:cs typeface="Google Sans"/>
              <a:sym typeface="Google Sans"/>
            </a:endParaRPr>
          </a:p>
        </p:txBody>
      </p:sp>
      <p:sp>
        <p:nvSpPr>
          <p:cNvPr id="140" name="Google Shape;140;p23"/>
          <p:cNvSpPr txBox="1"/>
          <p:nvPr/>
        </p:nvSpPr>
        <p:spPr>
          <a:xfrm>
            <a:off x="6841250" y="4522475"/>
            <a:ext cx="6414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T</a:t>
            </a:r>
            <a:r>
              <a:rPr b="1" lang="en">
                <a:solidFill>
                  <a:srgbClr val="FFFFFF"/>
                </a:solidFill>
                <a:latin typeface="Google Sans"/>
                <a:ea typeface="Google Sans"/>
                <a:cs typeface="Google Sans"/>
                <a:sym typeface="Google Sans"/>
              </a:rPr>
              <a:t>PU</a:t>
            </a:r>
            <a:endParaRPr b="1">
              <a:solidFill>
                <a:srgbClr val="FFFFFF"/>
              </a:solidFill>
              <a:latin typeface="Google Sans"/>
              <a:ea typeface="Google Sans"/>
              <a:cs typeface="Google Sans"/>
              <a:sym typeface="Google Sans"/>
            </a:endParaRPr>
          </a:p>
        </p:txBody>
      </p:sp>
      <p:sp>
        <p:nvSpPr>
          <p:cNvPr id="141" name="Google Shape;141;p23"/>
          <p:cNvSpPr txBox="1"/>
          <p:nvPr/>
        </p:nvSpPr>
        <p:spPr>
          <a:xfrm>
            <a:off x="7605350" y="4522475"/>
            <a:ext cx="641400" cy="39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t>
            </a:r>
            <a:endParaRPr b="1">
              <a:solidFill>
                <a:srgbClr val="FFFFFF"/>
              </a:solidFill>
              <a:latin typeface="Google Sans"/>
              <a:ea typeface="Google Sans"/>
              <a:cs typeface="Google Sans"/>
              <a:sym typeface="Google Sans"/>
            </a:endParaRPr>
          </a:p>
        </p:txBody>
      </p:sp>
      <p:pic>
        <p:nvPicPr>
          <p:cNvPr id="142" name="Google Shape;142;p23"/>
          <p:cNvPicPr preferRelativeResize="0"/>
          <p:nvPr/>
        </p:nvPicPr>
        <p:blipFill rotWithShape="1">
          <a:blip r:embed="rId3">
            <a:alphaModFix/>
          </a:blip>
          <a:srcRect b="13934" l="17159" r="17570" t="15404"/>
          <a:stretch/>
        </p:blipFill>
        <p:spPr>
          <a:xfrm>
            <a:off x="5151498" y="603706"/>
            <a:ext cx="2260806" cy="13767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p:nvPr/>
        </p:nvSpPr>
        <p:spPr>
          <a:xfrm>
            <a:off x="4606873" y="1373540"/>
            <a:ext cx="1350600" cy="11682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a:off x="4606873" y="2560947"/>
            <a:ext cx="1350600" cy="11682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a:off x="3225087" y="1987665"/>
            <a:ext cx="1350600" cy="11682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3225087" y="3184647"/>
            <a:ext cx="1350600" cy="11682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p:nvPr/>
        </p:nvSpPr>
        <p:spPr>
          <a:xfrm>
            <a:off x="3225087" y="790674"/>
            <a:ext cx="1350600" cy="1168200"/>
          </a:xfrm>
          <a:prstGeom prst="rect">
            <a:avLst/>
          </a:prstGeom>
          <a:solidFill>
            <a:srgbClr val="F1F3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txBox="1"/>
          <p:nvPr/>
        </p:nvSpPr>
        <p:spPr>
          <a:xfrm rot="5400000">
            <a:off x="4872630" y="2333413"/>
            <a:ext cx="2625300" cy="47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Google Sans"/>
                <a:ea typeface="Google Sans"/>
                <a:cs typeface="Google Sans"/>
                <a:sym typeface="Google Sans"/>
              </a:rPr>
              <a:t>Mobile OS</a:t>
            </a:r>
            <a:endParaRPr b="1" sz="2000">
              <a:solidFill>
                <a:schemeClr val="dk2"/>
              </a:solidFill>
              <a:latin typeface="Google Sans"/>
              <a:ea typeface="Google Sans"/>
              <a:cs typeface="Google Sans"/>
              <a:sym typeface="Google Sans"/>
            </a:endParaRPr>
          </a:p>
        </p:txBody>
      </p:sp>
      <p:pic>
        <p:nvPicPr>
          <p:cNvPr id="153" name="Google Shape;153;p24"/>
          <p:cNvPicPr preferRelativeResize="0"/>
          <p:nvPr/>
        </p:nvPicPr>
        <p:blipFill>
          <a:blip r:embed="rId3">
            <a:alphaModFix/>
          </a:blip>
          <a:stretch>
            <a:fillRect/>
          </a:stretch>
        </p:blipFill>
        <p:spPr>
          <a:xfrm>
            <a:off x="3631125" y="1105513"/>
            <a:ext cx="538500" cy="538500"/>
          </a:xfrm>
          <a:prstGeom prst="rect">
            <a:avLst/>
          </a:prstGeom>
          <a:noFill/>
          <a:ln>
            <a:noFill/>
          </a:ln>
        </p:spPr>
      </p:pic>
      <p:pic>
        <p:nvPicPr>
          <p:cNvPr id="154" name="Google Shape;154;p24"/>
          <p:cNvPicPr preferRelativeResize="0"/>
          <p:nvPr/>
        </p:nvPicPr>
        <p:blipFill>
          <a:blip r:embed="rId4">
            <a:alphaModFix/>
          </a:blip>
          <a:stretch>
            <a:fillRect/>
          </a:stretch>
        </p:blipFill>
        <p:spPr>
          <a:xfrm>
            <a:off x="3535813" y="2207188"/>
            <a:ext cx="729125" cy="729125"/>
          </a:xfrm>
          <a:prstGeom prst="rect">
            <a:avLst/>
          </a:prstGeom>
          <a:noFill/>
          <a:ln>
            <a:noFill/>
          </a:ln>
        </p:spPr>
      </p:pic>
      <p:grpSp>
        <p:nvGrpSpPr>
          <p:cNvPr id="155" name="Google Shape;155;p24"/>
          <p:cNvGrpSpPr/>
          <p:nvPr/>
        </p:nvGrpSpPr>
        <p:grpSpPr>
          <a:xfrm>
            <a:off x="3535900" y="3352438"/>
            <a:ext cx="729000" cy="954075"/>
            <a:chOff x="3516625" y="3663300"/>
            <a:chExt cx="729000" cy="954075"/>
          </a:xfrm>
        </p:grpSpPr>
        <p:pic>
          <p:nvPicPr>
            <p:cNvPr id="156" name="Google Shape;156;p24"/>
            <p:cNvPicPr preferRelativeResize="0"/>
            <p:nvPr/>
          </p:nvPicPr>
          <p:blipFill>
            <a:blip r:embed="rId5">
              <a:alphaModFix/>
            </a:blip>
            <a:stretch>
              <a:fillRect/>
            </a:stretch>
          </p:blipFill>
          <p:spPr>
            <a:xfrm>
              <a:off x="3611863" y="3663300"/>
              <a:ext cx="538500" cy="637590"/>
            </a:xfrm>
            <a:prstGeom prst="rect">
              <a:avLst/>
            </a:prstGeom>
            <a:noFill/>
            <a:ln>
              <a:noFill/>
            </a:ln>
          </p:spPr>
        </p:pic>
        <p:sp>
          <p:nvSpPr>
            <p:cNvPr id="157" name="Google Shape;157;p24"/>
            <p:cNvSpPr txBox="1"/>
            <p:nvPr/>
          </p:nvSpPr>
          <p:spPr>
            <a:xfrm>
              <a:off x="3516625" y="4195275"/>
              <a:ext cx="729000" cy="42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Lora"/>
                  <a:ea typeface="Lora"/>
                  <a:cs typeface="Lora"/>
                  <a:sym typeface="Lora"/>
                </a:rPr>
                <a:t>Linux</a:t>
              </a:r>
              <a:endParaRPr sz="1600">
                <a:latin typeface="Lora"/>
                <a:ea typeface="Lora"/>
                <a:cs typeface="Lora"/>
                <a:sym typeface="Lora"/>
              </a:endParaRPr>
            </a:p>
          </p:txBody>
        </p:sp>
      </p:grpSp>
      <p:pic>
        <p:nvPicPr>
          <p:cNvPr id="158" name="Google Shape;158;p24"/>
          <p:cNvPicPr preferRelativeResize="0"/>
          <p:nvPr/>
        </p:nvPicPr>
        <p:blipFill>
          <a:blip r:embed="rId6">
            <a:alphaModFix amt="20000"/>
          </a:blip>
          <a:stretch>
            <a:fillRect/>
          </a:stretch>
        </p:blipFill>
        <p:spPr>
          <a:xfrm>
            <a:off x="4817163" y="1742442"/>
            <a:ext cx="930024" cy="430397"/>
          </a:xfrm>
          <a:prstGeom prst="rect">
            <a:avLst/>
          </a:prstGeom>
          <a:noFill/>
          <a:ln>
            <a:noFill/>
          </a:ln>
        </p:spPr>
      </p:pic>
      <p:pic>
        <p:nvPicPr>
          <p:cNvPr id="159" name="Google Shape;159;p24"/>
          <p:cNvPicPr preferRelativeResize="0"/>
          <p:nvPr/>
        </p:nvPicPr>
        <p:blipFill>
          <a:blip r:embed="rId7">
            <a:alphaModFix amt="40000"/>
          </a:blip>
          <a:stretch>
            <a:fillRect/>
          </a:stretch>
        </p:blipFill>
        <p:spPr>
          <a:xfrm>
            <a:off x="5012925" y="2829075"/>
            <a:ext cx="538500" cy="6319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9163261" y="51975"/>
            <a:ext cx="740526" cy="1170648"/>
          </a:xfrm>
          <a:prstGeom prst="rect">
            <a:avLst/>
          </a:prstGeom>
          <a:noFill/>
          <a:ln>
            <a:noFill/>
          </a:ln>
        </p:spPr>
      </p:pic>
      <p:sp>
        <p:nvSpPr>
          <p:cNvPr id="165" name="Google Shape;165;p25"/>
          <p:cNvSpPr/>
          <p:nvPr/>
        </p:nvSpPr>
        <p:spPr>
          <a:xfrm>
            <a:off x="736850" y="414525"/>
            <a:ext cx="565800" cy="37857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1866525" y="1278129"/>
            <a:ext cx="565800" cy="28083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2996200" y="414525"/>
            <a:ext cx="565800" cy="37857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nvSpPr>
        <p:spPr>
          <a:xfrm>
            <a:off x="1652325" y="614529"/>
            <a:ext cx="9942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Physical</a:t>
            </a:r>
            <a:r>
              <a:rPr lang="en">
                <a:latin typeface="Google Sans"/>
                <a:ea typeface="Google Sans"/>
                <a:cs typeface="Google Sans"/>
                <a:sym typeface="Google Sans"/>
              </a:rPr>
              <a:t> Memory</a:t>
            </a:r>
            <a:endParaRPr>
              <a:latin typeface="Google Sans"/>
              <a:ea typeface="Google Sans"/>
              <a:cs typeface="Google Sans"/>
              <a:sym typeface="Google Sans"/>
            </a:endParaRPr>
          </a:p>
        </p:txBody>
      </p:sp>
      <p:sp>
        <p:nvSpPr>
          <p:cNvPr id="169" name="Google Shape;169;p25"/>
          <p:cNvSpPr txBox="1"/>
          <p:nvPr/>
        </p:nvSpPr>
        <p:spPr>
          <a:xfrm>
            <a:off x="2683150" y="4200225"/>
            <a:ext cx="11919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Process 2</a:t>
            </a:r>
            <a:endParaRPr b="1">
              <a:latin typeface="Google Sans"/>
              <a:ea typeface="Google Sans"/>
              <a:cs typeface="Google Sans"/>
              <a:sym typeface="Google Sans"/>
            </a:endParaRPr>
          </a:p>
          <a:p>
            <a:pPr indent="0" lvl="0" marL="0" rtl="0" algn="ctr">
              <a:spcBef>
                <a:spcPts val="0"/>
              </a:spcBef>
              <a:spcAft>
                <a:spcPts val="0"/>
              </a:spcAft>
              <a:buNone/>
            </a:pPr>
            <a:r>
              <a:rPr lang="en">
                <a:latin typeface="Google Sans"/>
                <a:ea typeface="Google Sans"/>
                <a:cs typeface="Google Sans"/>
                <a:sym typeface="Google Sans"/>
              </a:rPr>
              <a:t>Virtual Mem</a:t>
            </a:r>
            <a:endParaRPr>
              <a:latin typeface="Google Sans"/>
              <a:ea typeface="Google Sans"/>
              <a:cs typeface="Google Sans"/>
              <a:sym typeface="Google Sans"/>
            </a:endParaRPr>
          </a:p>
        </p:txBody>
      </p:sp>
      <p:sp>
        <p:nvSpPr>
          <p:cNvPr id="170" name="Google Shape;170;p25"/>
          <p:cNvSpPr txBox="1"/>
          <p:nvPr/>
        </p:nvSpPr>
        <p:spPr>
          <a:xfrm>
            <a:off x="423788" y="4200225"/>
            <a:ext cx="11919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Process 1</a:t>
            </a:r>
            <a:endParaRPr b="1">
              <a:latin typeface="Google Sans"/>
              <a:ea typeface="Google Sans"/>
              <a:cs typeface="Google Sans"/>
              <a:sym typeface="Google Sans"/>
            </a:endParaRPr>
          </a:p>
          <a:p>
            <a:pPr indent="0" lvl="0" marL="0" rtl="0" algn="ctr">
              <a:spcBef>
                <a:spcPts val="0"/>
              </a:spcBef>
              <a:spcAft>
                <a:spcPts val="0"/>
              </a:spcAft>
              <a:buNone/>
            </a:pPr>
            <a:r>
              <a:rPr lang="en">
                <a:latin typeface="Google Sans"/>
                <a:ea typeface="Google Sans"/>
                <a:cs typeface="Google Sans"/>
                <a:sym typeface="Google Sans"/>
              </a:rPr>
              <a:t>Virtual Mem</a:t>
            </a:r>
            <a:endParaRPr>
              <a:latin typeface="Google Sans"/>
              <a:ea typeface="Google Sans"/>
              <a:cs typeface="Google Sans"/>
              <a:sym typeface="Google Sans"/>
            </a:endParaRPr>
          </a:p>
        </p:txBody>
      </p:sp>
      <p:sp>
        <p:nvSpPr>
          <p:cNvPr id="171" name="Google Shape;171;p25"/>
          <p:cNvSpPr txBox="1"/>
          <p:nvPr/>
        </p:nvSpPr>
        <p:spPr>
          <a:xfrm>
            <a:off x="736850" y="1120375"/>
            <a:ext cx="5658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a:t>
            </a:r>
            <a:endParaRPr b="1">
              <a:solidFill>
                <a:srgbClr val="FFFFFF"/>
              </a:solidFill>
              <a:latin typeface="Google Sans"/>
              <a:ea typeface="Google Sans"/>
              <a:cs typeface="Google Sans"/>
              <a:sym typeface="Google Sans"/>
            </a:endParaRPr>
          </a:p>
        </p:txBody>
      </p:sp>
      <p:sp>
        <p:nvSpPr>
          <p:cNvPr id="172" name="Google Shape;172;p25"/>
          <p:cNvSpPr txBox="1"/>
          <p:nvPr/>
        </p:nvSpPr>
        <p:spPr>
          <a:xfrm>
            <a:off x="736850" y="1675975"/>
            <a:ext cx="5658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b</a:t>
            </a:r>
            <a:endParaRPr b="1">
              <a:solidFill>
                <a:srgbClr val="FFFFFF"/>
              </a:solidFill>
              <a:latin typeface="Google Sans"/>
              <a:ea typeface="Google Sans"/>
              <a:cs typeface="Google Sans"/>
              <a:sym typeface="Google Sans"/>
            </a:endParaRPr>
          </a:p>
        </p:txBody>
      </p:sp>
      <p:sp>
        <p:nvSpPr>
          <p:cNvPr id="173" name="Google Shape;173;p25"/>
          <p:cNvSpPr txBox="1"/>
          <p:nvPr/>
        </p:nvSpPr>
        <p:spPr>
          <a:xfrm>
            <a:off x="1866525" y="1523575"/>
            <a:ext cx="565800" cy="555600"/>
          </a:xfrm>
          <a:prstGeom prst="rect">
            <a:avLst/>
          </a:prstGeom>
          <a:solidFill>
            <a:srgbClr val="4285F4">
              <a:alpha val="525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a:t>
            </a:r>
            <a:endParaRPr b="1">
              <a:solidFill>
                <a:srgbClr val="FFFFFF"/>
              </a:solidFill>
              <a:latin typeface="Google Sans"/>
              <a:ea typeface="Google Sans"/>
              <a:cs typeface="Google Sans"/>
              <a:sym typeface="Google Sans"/>
            </a:endParaRPr>
          </a:p>
        </p:txBody>
      </p:sp>
      <p:sp>
        <p:nvSpPr>
          <p:cNvPr id="174" name="Google Shape;174;p25"/>
          <p:cNvSpPr txBox="1"/>
          <p:nvPr/>
        </p:nvSpPr>
        <p:spPr>
          <a:xfrm>
            <a:off x="1866525" y="2634775"/>
            <a:ext cx="565800" cy="555600"/>
          </a:xfrm>
          <a:prstGeom prst="rect">
            <a:avLst/>
          </a:prstGeom>
          <a:solidFill>
            <a:srgbClr val="34A853">
              <a:alpha val="57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b</a:t>
            </a:r>
            <a:endParaRPr b="1">
              <a:solidFill>
                <a:srgbClr val="FFFFFF"/>
              </a:solidFill>
              <a:latin typeface="Google Sans"/>
              <a:ea typeface="Google Sans"/>
              <a:cs typeface="Google Sans"/>
              <a:sym typeface="Google Sans"/>
            </a:endParaRPr>
          </a:p>
        </p:txBody>
      </p:sp>
      <p:sp>
        <p:nvSpPr>
          <p:cNvPr id="175" name="Google Shape;175;p25"/>
          <p:cNvSpPr txBox="1"/>
          <p:nvPr/>
        </p:nvSpPr>
        <p:spPr>
          <a:xfrm>
            <a:off x="1866525" y="2079175"/>
            <a:ext cx="565800" cy="555600"/>
          </a:xfrm>
          <a:prstGeom prst="rect">
            <a:avLst/>
          </a:prstGeom>
          <a:solidFill>
            <a:srgbClr val="FBBC05">
              <a:alpha val="536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x</a:t>
            </a:r>
            <a:endParaRPr b="1">
              <a:solidFill>
                <a:srgbClr val="FFFFFF"/>
              </a:solidFill>
              <a:latin typeface="Google Sans"/>
              <a:ea typeface="Google Sans"/>
              <a:cs typeface="Google Sans"/>
              <a:sym typeface="Google Sans"/>
            </a:endParaRPr>
          </a:p>
        </p:txBody>
      </p:sp>
      <p:sp>
        <p:nvSpPr>
          <p:cNvPr id="176" name="Google Shape;176;p25"/>
          <p:cNvSpPr txBox="1"/>
          <p:nvPr/>
        </p:nvSpPr>
        <p:spPr>
          <a:xfrm>
            <a:off x="2996200" y="3102000"/>
            <a:ext cx="565800" cy="555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x</a:t>
            </a:r>
            <a:endParaRPr b="1">
              <a:solidFill>
                <a:srgbClr val="FFFFFF"/>
              </a:solidFill>
              <a:latin typeface="Google Sans"/>
              <a:ea typeface="Google Sans"/>
              <a:cs typeface="Google Sans"/>
              <a:sym typeface="Google Sans"/>
            </a:endParaRPr>
          </a:p>
        </p:txBody>
      </p:sp>
      <p:sp>
        <p:nvSpPr>
          <p:cNvPr id="177" name="Google Shape;177;p25"/>
          <p:cNvSpPr txBox="1"/>
          <p:nvPr/>
        </p:nvSpPr>
        <p:spPr>
          <a:xfrm>
            <a:off x="2996200" y="1936725"/>
            <a:ext cx="565800" cy="555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y</a:t>
            </a:r>
            <a:endParaRPr b="1">
              <a:solidFill>
                <a:srgbClr val="FFFFFF"/>
              </a:solidFill>
              <a:latin typeface="Google Sans"/>
              <a:ea typeface="Google Sans"/>
              <a:cs typeface="Google Sans"/>
              <a:sym typeface="Google Sans"/>
            </a:endParaRPr>
          </a:p>
        </p:txBody>
      </p:sp>
      <p:sp>
        <p:nvSpPr>
          <p:cNvPr id="178" name="Google Shape;178;p25"/>
          <p:cNvSpPr txBox="1"/>
          <p:nvPr/>
        </p:nvSpPr>
        <p:spPr>
          <a:xfrm>
            <a:off x="1866525" y="3454625"/>
            <a:ext cx="565800" cy="555600"/>
          </a:xfrm>
          <a:prstGeom prst="rect">
            <a:avLst/>
          </a:prstGeom>
          <a:solidFill>
            <a:srgbClr val="EA4335">
              <a:alpha val="607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y</a:t>
            </a:r>
            <a:endParaRPr b="1">
              <a:solidFill>
                <a:srgbClr val="FFFFFF"/>
              </a:solidFill>
              <a:latin typeface="Google Sans"/>
              <a:ea typeface="Google Sans"/>
              <a:cs typeface="Google Sans"/>
              <a:sym typeface="Google Sans"/>
            </a:endParaRPr>
          </a:p>
        </p:txBody>
      </p:sp>
      <p:cxnSp>
        <p:nvCxnSpPr>
          <p:cNvPr id="179" name="Google Shape;179;p25"/>
          <p:cNvCxnSpPr>
            <a:stCxn id="171" idx="3"/>
            <a:endCxn id="173" idx="1"/>
          </p:cNvCxnSpPr>
          <p:nvPr/>
        </p:nvCxnSpPr>
        <p:spPr>
          <a:xfrm>
            <a:off x="1302650" y="1398175"/>
            <a:ext cx="564000" cy="403200"/>
          </a:xfrm>
          <a:prstGeom prst="straightConnector1">
            <a:avLst/>
          </a:prstGeom>
          <a:noFill/>
          <a:ln cap="flat" cmpd="sng" w="9525">
            <a:solidFill>
              <a:srgbClr val="999999"/>
            </a:solidFill>
            <a:prstDash val="solid"/>
            <a:round/>
            <a:headEnd len="med" w="med" type="none"/>
            <a:tailEnd len="med" w="med" type="triangle"/>
          </a:ln>
        </p:spPr>
      </p:cxnSp>
      <p:cxnSp>
        <p:nvCxnSpPr>
          <p:cNvPr id="180" name="Google Shape;180;p25"/>
          <p:cNvCxnSpPr>
            <a:stCxn id="172" idx="3"/>
            <a:endCxn id="174" idx="1"/>
          </p:cNvCxnSpPr>
          <p:nvPr/>
        </p:nvCxnSpPr>
        <p:spPr>
          <a:xfrm>
            <a:off x="1302650" y="1953775"/>
            <a:ext cx="564000" cy="958800"/>
          </a:xfrm>
          <a:prstGeom prst="straightConnector1">
            <a:avLst/>
          </a:prstGeom>
          <a:noFill/>
          <a:ln cap="flat" cmpd="sng" w="9525">
            <a:solidFill>
              <a:srgbClr val="999999"/>
            </a:solidFill>
            <a:prstDash val="solid"/>
            <a:round/>
            <a:headEnd len="med" w="med" type="none"/>
            <a:tailEnd len="med" w="med" type="triangle"/>
          </a:ln>
        </p:spPr>
      </p:cxnSp>
      <p:cxnSp>
        <p:nvCxnSpPr>
          <p:cNvPr id="181" name="Google Shape;181;p25"/>
          <p:cNvCxnSpPr>
            <a:stCxn id="176" idx="1"/>
            <a:endCxn id="175" idx="3"/>
          </p:cNvCxnSpPr>
          <p:nvPr/>
        </p:nvCxnSpPr>
        <p:spPr>
          <a:xfrm rot="10800000">
            <a:off x="2432200" y="2357100"/>
            <a:ext cx="564000" cy="1022700"/>
          </a:xfrm>
          <a:prstGeom prst="straightConnector1">
            <a:avLst/>
          </a:prstGeom>
          <a:noFill/>
          <a:ln cap="flat" cmpd="sng" w="9525">
            <a:solidFill>
              <a:srgbClr val="999999"/>
            </a:solidFill>
            <a:prstDash val="solid"/>
            <a:round/>
            <a:headEnd len="med" w="med" type="none"/>
            <a:tailEnd len="med" w="med" type="triangle"/>
          </a:ln>
        </p:spPr>
      </p:cxnSp>
      <p:cxnSp>
        <p:nvCxnSpPr>
          <p:cNvPr id="182" name="Google Shape;182;p25"/>
          <p:cNvCxnSpPr>
            <a:stCxn id="177" idx="1"/>
            <a:endCxn id="178" idx="3"/>
          </p:cNvCxnSpPr>
          <p:nvPr/>
        </p:nvCxnSpPr>
        <p:spPr>
          <a:xfrm flipH="1">
            <a:off x="2432200" y="2214525"/>
            <a:ext cx="564000" cy="1518000"/>
          </a:xfrm>
          <a:prstGeom prst="straightConnector1">
            <a:avLst/>
          </a:prstGeom>
          <a:noFill/>
          <a:ln cap="flat" cmpd="sng" w="9525">
            <a:solidFill>
              <a:srgbClr val="999999"/>
            </a:solidFill>
            <a:prstDash val="solid"/>
            <a:round/>
            <a:headEnd len="med" w="med" type="none"/>
            <a:tailEnd len="med" w="med" type="triangle"/>
          </a:ln>
        </p:spPr>
      </p:cxnSp>
      <p:sp>
        <p:nvSpPr>
          <p:cNvPr id="183" name="Google Shape;183;p25"/>
          <p:cNvSpPr/>
          <p:nvPr/>
        </p:nvSpPr>
        <p:spPr>
          <a:xfrm>
            <a:off x="4415600" y="724238"/>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new</a:t>
            </a:r>
            <a:endParaRPr sz="1100">
              <a:latin typeface="Google Sans"/>
              <a:ea typeface="Google Sans"/>
              <a:cs typeface="Google Sans"/>
              <a:sym typeface="Google Sans"/>
            </a:endParaRPr>
          </a:p>
        </p:txBody>
      </p:sp>
      <p:sp>
        <p:nvSpPr>
          <p:cNvPr id="184" name="Google Shape;184;p25"/>
          <p:cNvSpPr/>
          <p:nvPr/>
        </p:nvSpPr>
        <p:spPr>
          <a:xfrm>
            <a:off x="7333053" y="724238"/>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terminated</a:t>
            </a:r>
            <a:endParaRPr sz="1100">
              <a:latin typeface="Google Sans"/>
              <a:ea typeface="Google Sans"/>
              <a:cs typeface="Google Sans"/>
              <a:sym typeface="Google Sans"/>
            </a:endParaRPr>
          </a:p>
        </p:txBody>
      </p:sp>
      <p:sp>
        <p:nvSpPr>
          <p:cNvPr id="185" name="Google Shape;185;p25"/>
          <p:cNvSpPr/>
          <p:nvPr/>
        </p:nvSpPr>
        <p:spPr>
          <a:xfrm>
            <a:off x="4996659" y="1809211"/>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ready</a:t>
            </a:r>
            <a:endParaRPr sz="1100">
              <a:latin typeface="Google Sans"/>
              <a:ea typeface="Google Sans"/>
              <a:cs typeface="Google Sans"/>
              <a:sym typeface="Google Sans"/>
            </a:endParaRPr>
          </a:p>
        </p:txBody>
      </p:sp>
      <p:sp>
        <p:nvSpPr>
          <p:cNvPr id="186" name="Google Shape;186;p25"/>
          <p:cNvSpPr/>
          <p:nvPr/>
        </p:nvSpPr>
        <p:spPr>
          <a:xfrm>
            <a:off x="6749702" y="1809211"/>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running</a:t>
            </a:r>
            <a:endParaRPr sz="1100">
              <a:latin typeface="Google Sans"/>
              <a:ea typeface="Google Sans"/>
              <a:cs typeface="Google Sans"/>
              <a:sym typeface="Google Sans"/>
            </a:endParaRPr>
          </a:p>
        </p:txBody>
      </p:sp>
      <p:sp>
        <p:nvSpPr>
          <p:cNvPr id="187" name="Google Shape;187;p25"/>
          <p:cNvSpPr/>
          <p:nvPr/>
        </p:nvSpPr>
        <p:spPr>
          <a:xfrm>
            <a:off x="5954844" y="3013709"/>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waiting</a:t>
            </a:r>
            <a:endParaRPr sz="1100">
              <a:latin typeface="Google Sans"/>
              <a:ea typeface="Google Sans"/>
              <a:cs typeface="Google Sans"/>
              <a:sym typeface="Google Sans"/>
            </a:endParaRPr>
          </a:p>
        </p:txBody>
      </p:sp>
      <p:cxnSp>
        <p:nvCxnSpPr>
          <p:cNvPr id="188" name="Google Shape;188;p25"/>
          <p:cNvCxnSpPr>
            <a:stCxn id="183" idx="4"/>
            <a:endCxn id="185" idx="1"/>
          </p:cNvCxnSpPr>
          <p:nvPr/>
        </p:nvCxnSpPr>
        <p:spPr>
          <a:xfrm flipH="1" rot="-5400000">
            <a:off x="4819550" y="1531538"/>
            <a:ext cx="591000" cy="133800"/>
          </a:xfrm>
          <a:prstGeom prst="curvedConnector3">
            <a:avLst>
              <a:gd fmla="val 42824" name="adj1"/>
            </a:avLst>
          </a:prstGeom>
          <a:noFill/>
          <a:ln cap="flat" cmpd="sng" w="9525">
            <a:solidFill>
              <a:schemeClr val="dk2"/>
            </a:solidFill>
            <a:prstDash val="solid"/>
            <a:round/>
            <a:headEnd len="med" w="med" type="none"/>
            <a:tailEnd len="med" w="med" type="triangle"/>
          </a:ln>
        </p:spPr>
      </p:cxnSp>
      <p:cxnSp>
        <p:nvCxnSpPr>
          <p:cNvPr id="189" name="Google Shape;189;p25"/>
          <p:cNvCxnSpPr>
            <a:stCxn id="185" idx="0"/>
            <a:endCxn id="186" idx="0"/>
          </p:cNvCxnSpPr>
          <p:nvPr/>
        </p:nvCxnSpPr>
        <p:spPr>
          <a:xfrm flipH="1" rot="-5400000">
            <a:off x="6505359" y="933061"/>
            <a:ext cx="600" cy="1752900"/>
          </a:xfrm>
          <a:prstGeom prst="curvedConnector3">
            <a:avLst>
              <a:gd fmla="val -39687500" name="adj1"/>
            </a:avLst>
          </a:prstGeom>
          <a:noFill/>
          <a:ln cap="flat" cmpd="sng" w="9525">
            <a:solidFill>
              <a:schemeClr val="dk2"/>
            </a:solidFill>
            <a:prstDash val="solid"/>
            <a:round/>
            <a:headEnd len="med" w="med" type="triangle"/>
            <a:tailEnd len="med" w="med" type="triangle"/>
          </a:ln>
        </p:spPr>
      </p:cxnSp>
      <p:cxnSp>
        <p:nvCxnSpPr>
          <p:cNvPr id="190" name="Google Shape;190;p25"/>
          <p:cNvCxnSpPr>
            <a:stCxn id="184" idx="4"/>
            <a:endCxn id="186" idx="7"/>
          </p:cNvCxnSpPr>
          <p:nvPr/>
        </p:nvCxnSpPr>
        <p:spPr>
          <a:xfrm rot="5400000">
            <a:off x="7602003" y="1530338"/>
            <a:ext cx="591000" cy="136200"/>
          </a:xfrm>
          <a:prstGeom prst="curvedConnector3">
            <a:avLst>
              <a:gd fmla="val 42824" name="adj1"/>
            </a:avLst>
          </a:prstGeom>
          <a:noFill/>
          <a:ln cap="flat" cmpd="sng" w="9525">
            <a:solidFill>
              <a:schemeClr val="dk2"/>
            </a:solidFill>
            <a:prstDash val="solid"/>
            <a:round/>
            <a:headEnd len="med" w="med" type="triangle"/>
            <a:tailEnd len="med" w="med" type="none"/>
          </a:ln>
        </p:spPr>
      </p:cxnSp>
      <p:cxnSp>
        <p:nvCxnSpPr>
          <p:cNvPr id="191" name="Google Shape;191;p25"/>
          <p:cNvCxnSpPr>
            <a:stCxn id="185" idx="4"/>
            <a:endCxn id="186" idx="4"/>
          </p:cNvCxnSpPr>
          <p:nvPr/>
        </p:nvCxnSpPr>
        <p:spPr>
          <a:xfrm flipH="1" rot="-5400000">
            <a:off x="6505359" y="1511761"/>
            <a:ext cx="600" cy="1752900"/>
          </a:xfrm>
          <a:prstGeom prst="curvedConnector3">
            <a:avLst>
              <a:gd fmla="val 39687500" name="adj1"/>
            </a:avLst>
          </a:prstGeom>
          <a:noFill/>
          <a:ln cap="flat" cmpd="sng" w="9525">
            <a:solidFill>
              <a:schemeClr val="dk2"/>
            </a:solidFill>
            <a:prstDash val="solid"/>
            <a:round/>
            <a:headEnd len="med" w="med" type="triangle"/>
            <a:tailEnd len="med" w="med" type="triangle"/>
          </a:ln>
        </p:spPr>
      </p:cxnSp>
      <p:cxnSp>
        <p:nvCxnSpPr>
          <p:cNvPr id="192" name="Google Shape;192;p25"/>
          <p:cNvCxnSpPr>
            <a:stCxn id="185" idx="3"/>
            <a:endCxn id="187" idx="2"/>
          </p:cNvCxnSpPr>
          <p:nvPr/>
        </p:nvCxnSpPr>
        <p:spPr>
          <a:xfrm flipH="1" rot="-5400000">
            <a:off x="5068379" y="2416712"/>
            <a:ext cx="999900" cy="772800"/>
          </a:xfrm>
          <a:prstGeom prst="curvedConnector2">
            <a:avLst/>
          </a:prstGeom>
          <a:noFill/>
          <a:ln cap="flat" cmpd="sng" w="9525">
            <a:solidFill>
              <a:schemeClr val="dk2"/>
            </a:solidFill>
            <a:prstDash val="solid"/>
            <a:round/>
            <a:headEnd len="med" w="med" type="triangle"/>
            <a:tailEnd len="med" w="med" type="none"/>
          </a:ln>
        </p:spPr>
      </p:cxnSp>
      <p:cxnSp>
        <p:nvCxnSpPr>
          <p:cNvPr id="193" name="Google Shape;193;p25"/>
          <p:cNvCxnSpPr>
            <a:stCxn id="186" idx="5"/>
            <a:endCxn id="187" idx="6"/>
          </p:cNvCxnSpPr>
          <p:nvPr/>
        </p:nvCxnSpPr>
        <p:spPr>
          <a:xfrm rot="5400000">
            <a:off x="7024782" y="2498312"/>
            <a:ext cx="999900" cy="609600"/>
          </a:xfrm>
          <a:prstGeom prst="curvedConnector2">
            <a:avLst/>
          </a:prstGeom>
          <a:noFill/>
          <a:ln cap="flat" cmpd="sng" w="9525">
            <a:solidFill>
              <a:schemeClr val="dk2"/>
            </a:solidFill>
            <a:prstDash val="solid"/>
            <a:round/>
            <a:headEnd len="med" w="med" type="none"/>
            <a:tailEnd len="med" w="med" type="triangle"/>
          </a:ln>
        </p:spPr>
      </p:cxnSp>
      <p:pic>
        <p:nvPicPr>
          <p:cNvPr id="194" name="Google Shape;194;p25"/>
          <p:cNvPicPr preferRelativeResize="0"/>
          <p:nvPr/>
        </p:nvPicPr>
        <p:blipFill>
          <a:blip r:embed="rId4">
            <a:alphaModFix/>
          </a:blip>
          <a:stretch>
            <a:fillRect/>
          </a:stretch>
        </p:blipFill>
        <p:spPr>
          <a:xfrm>
            <a:off x="9236328" y="1893950"/>
            <a:ext cx="1349950" cy="769475"/>
          </a:xfrm>
          <a:prstGeom prst="rect">
            <a:avLst/>
          </a:prstGeom>
          <a:noFill/>
          <a:ln>
            <a:noFill/>
          </a:ln>
        </p:spPr>
      </p:pic>
      <p:sp>
        <p:nvSpPr>
          <p:cNvPr id="195" name="Google Shape;195;p25"/>
          <p:cNvSpPr/>
          <p:nvPr/>
        </p:nvSpPr>
        <p:spPr>
          <a:xfrm>
            <a:off x="4637250" y="3997875"/>
            <a:ext cx="3900300" cy="451800"/>
          </a:xfrm>
          <a:prstGeom prst="rect">
            <a:avLst/>
          </a:prstGeom>
          <a:solidFill>
            <a:schemeClr val="lt2"/>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Google Sans"/>
                <a:ea typeface="Google Sans"/>
                <a:cs typeface="Google Sans"/>
                <a:sym typeface="Google Sans"/>
              </a:rPr>
              <a:t>p</a:t>
            </a:r>
            <a:r>
              <a:rPr lang="en">
                <a:solidFill>
                  <a:schemeClr val="dk1"/>
                </a:solidFill>
                <a:latin typeface="Google Sans"/>
                <a:ea typeface="Google Sans"/>
                <a:cs typeface="Google Sans"/>
                <a:sym typeface="Google Sans"/>
              </a:rPr>
              <a:t>rocess control</a:t>
            </a:r>
            <a:endParaRPr>
              <a:solidFill>
                <a:schemeClr val="dk1"/>
              </a:solidFill>
              <a:latin typeface="Google Sans"/>
              <a:ea typeface="Google Sans"/>
              <a:cs typeface="Google Sans"/>
              <a:sym typeface="Google Sans"/>
            </a:endParaRPr>
          </a:p>
        </p:txBody>
      </p:sp>
      <p:sp>
        <p:nvSpPr>
          <p:cNvPr id="196" name="Google Shape;196;p25"/>
          <p:cNvSpPr txBox="1"/>
          <p:nvPr/>
        </p:nvSpPr>
        <p:spPr>
          <a:xfrm>
            <a:off x="7902350" y="1451900"/>
            <a:ext cx="7728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exit()</a:t>
            </a:r>
            <a:endParaRPr sz="1100">
              <a:latin typeface="Courier New"/>
              <a:ea typeface="Courier New"/>
              <a:cs typeface="Courier New"/>
              <a:sym typeface="Courier New"/>
            </a:endParaRPr>
          </a:p>
        </p:txBody>
      </p:sp>
      <p:sp>
        <p:nvSpPr>
          <p:cNvPr id="197" name="Google Shape;197;p25"/>
          <p:cNvSpPr txBox="1"/>
          <p:nvPr/>
        </p:nvSpPr>
        <p:spPr>
          <a:xfrm>
            <a:off x="6031525" y="1219225"/>
            <a:ext cx="9507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interrupt</a:t>
            </a:r>
            <a:endParaRPr sz="1100">
              <a:latin typeface="Courier New"/>
              <a:ea typeface="Courier New"/>
              <a:cs typeface="Courier New"/>
              <a:sym typeface="Courier New"/>
            </a:endParaRPr>
          </a:p>
        </p:txBody>
      </p:sp>
      <p:sp>
        <p:nvSpPr>
          <p:cNvPr id="198" name="Google Shape;198;p25"/>
          <p:cNvSpPr txBox="1"/>
          <p:nvPr/>
        </p:nvSpPr>
        <p:spPr>
          <a:xfrm>
            <a:off x="6111975" y="2668445"/>
            <a:ext cx="9507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scheduler</a:t>
            </a:r>
            <a:endParaRPr sz="1100">
              <a:latin typeface="Courier New"/>
              <a:ea typeface="Courier New"/>
              <a:cs typeface="Courier New"/>
              <a:sym typeface="Courier New"/>
            </a:endParaRPr>
          </a:p>
        </p:txBody>
      </p:sp>
      <p:sp>
        <p:nvSpPr>
          <p:cNvPr id="199" name="Google Shape;199;p25"/>
          <p:cNvSpPr txBox="1"/>
          <p:nvPr/>
        </p:nvSpPr>
        <p:spPr>
          <a:xfrm>
            <a:off x="7813400" y="2689500"/>
            <a:ext cx="7242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wait()</a:t>
            </a:r>
            <a:endParaRPr sz="1100">
              <a:latin typeface="Courier New"/>
              <a:ea typeface="Courier New"/>
              <a:cs typeface="Courier New"/>
              <a:sym typeface="Courier New"/>
            </a:endParaRPr>
          </a:p>
        </p:txBody>
      </p:sp>
      <p:sp>
        <p:nvSpPr>
          <p:cNvPr id="200" name="Google Shape;200;p25"/>
          <p:cNvSpPr/>
          <p:nvPr/>
        </p:nvSpPr>
        <p:spPr>
          <a:xfrm>
            <a:off x="4197650" y="249575"/>
            <a:ext cx="4720200" cy="4558800"/>
          </a:xfrm>
          <a:prstGeom prst="rect">
            <a:avLst/>
          </a:prstGeom>
          <a:solidFill>
            <a:srgbClr val="FFFFFF">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6"/>
          <p:cNvPicPr preferRelativeResize="0"/>
          <p:nvPr/>
        </p:nvPicPr>
        <p:blipFill>
          <a:blip r:embed="rId3">
            <a:alphaModFix/>
          </a:blip>
          <a:stretch>
            <a:fillRect/>
          </a:stretch>
        </p:blipFill>
        <p:spPr>
          <a:xfrm>
            <a:off x="9163261" y="51975"/>
            <a:ext cx="740526" cy="1170648"/>
          </a:xfrm>
          <a:prstGeom prst="rect">
            <a:avLst/>
          </a:prstGeom>
          <a:noFill/>
          <a:ln>
            <a:noFill/>
          </a:ln>
        </p:spPr>
      </p:pic>
      <p:sp>
        <p:nvSpPr>
          <p:cNvPr id="206" name="Google Shape;206;p26"/>
          <p:cNvSpPr/>
          <p:nvPr/>
        </p:nvSpPr>
        <p:spPr>
          <a:xfrm>
            <a:off x="736850" y="414525"/>
            <a:ext cx="565800" cy="37857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1866525" y="1278129"/>
            <a:ext cx="565800" cy="28083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2996200" y="414525"/>
            <a:ext cx="565800" cy="3785700"/>
          </a:xfrm>
          <a:prstGeom prst="rect">
            <a:avLst/>
          </a:prstGeom>
          <a:solidFill>
            <a:srgbClr val="EFEFEF"/>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txBox="1"/>
          <p:nvPr/>
        </p:nvSpPr>
        <p:spPr>
          <a:xfrm>
            <a:off x="1652325" y="614529"/>
            <a:ext cx="9942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Physical</a:t>
            </a:r>
            <a:r>
              <a:rPr lang="en">
                <a:latin typeface="Google Sans"/>
                <a:ea typeface="Google Sans"/>
                <a:cs typeface="Google Sans"/>
                <a:sym typeface="Google Sans"/>
              </a:rPr>
              <a:t> Memory</a:t>
            </a:r>
            <a:endParaRPr>
              <a:latin typeface="Google Sans"/>
              <a:ea typeface="Google Sans"/>
              <a:cs typeface="Google Sans"/>
              <a:sym typeface="Google Sans"/>
            </a:endParaRPr>
          </a:p>
        </p:txBody>
      </p:sp>
      <p:sp>
        <p:nvSpPr>
          <p:cNvPr id="210" name="Google Shape;210;p26"/>
          <p:cNvSpPr txBox="1"/>
          <p:nvPr/>
        </p:nvSpPr>
        <p:spPr>
          <a:xfrm>
            <a:off x="2683150" y="4200225"/>
            <a:ext cx="11919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Process 2</a:t>
            </a:r>
            <a:endParaRPr b="1">
              <a:latin typeface="Google Sans"/>
              <a:ea typeface="Google Sans"/>
              <a:cs typeface="Google Sans"/>
              <a:sym typeface="Google Sans"/>
            </a:endParaRPr>
          </a:p>
          <a:p>
            <a:pPr indent="0" lvl="0" marL="0" rtl="0" algn="ctr">
              <a:spcBef>
                <a:spcPts val="0"/>
              </a:spcBef>
              <a:spcAft>
                <a:spcPts val="0"/>
              </a:spcAft>
              <a:buNone/>
            </a:pPr>
            <a:r>
              <a:rPr lang="en">
                <a:latin typeface="Google Sans"/>
                <a:ea typeface="Google Sans"/>
                <a:cs typeface="Google Sans"/>
                <a:sym typeface="Google Sans"/>
              </a:rPr>
              <a:t>Virtual Mem</a:t>
            </a:r>
            <a:endParaRPr>
              <a:latin typeface="Google Sans"/>
              <a:ea typeface="Google Sans"/>
              <a:cs typeface="Google Sans"/>
              <a:sym typeface="Google Sans"/>
            </a:endParaRPr>
          </a:p>
        </p:txBody>
      </p:sp>
      <p:sp>
        <p:nvSpPr>
          <p:cNvPr id="211" name="Google Shape;211;p26"/>
          <p:cNvSpPr txBox="1"/>
          <p:nvPr/>
        </p:nvSpPr>
        <p:spPr>
          <a:xfrm>
            <a:off x="423788" y="4200225"/>
            <a:ext cx="11919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Process 1</a:t>
            </a:r>
            <a:endParaRPr b="1">
              <a:latin typeface="Google Sans"/>
              <a:ea typeface="Google Sans"/>
              <a:cs typeface="Google Sans"/>
              <a:sym typeface="Google Sans"/>
            </a:endParaRPr>
          </a:p>
          <a:p>
            <a:pPr indent="0" lvl="0" marL="0" rtl="0" algn="ctr">
              <a:spcBef>
                <a:spcPts val="0"/>
              </a:spcBef>
              <a:spcAft>
                <a:spcPts val="0"/>
              </a:spcAft>
              <a:buNone/>
            </a:pPr>
            <a:r>
              <a:rPr lang="en">
                <a:latin typeface="Google Sans"/>
                <a:ea typeface="Google Sans"/>
                <a:cs typeface="Google Sans"/>
                <a:sym typeface="Google Sans"/>
              </a:rPr>
              <a:t>Virtual Mem</a:t>
            </a:r>
            <a:endParaRPr>
              <a:latin typeface="Google Sans"/>
              <a:ea typeface="Google Sans"/>
              <a:cs typeface="Google Sans"/>
              <a:sym typeface="Google Sans"/>
            </a:endParaRPr>
          </a:p>
        </p:txBody>
      </p:sp>
      <p:sp>
        <p:nvSpPr>
          <p:cNvPr id="212" name="Google Shape;212;p26"/>
          <p:cNvSpPr txBox="1"/>
          <p:nvPr/>
        </p:nvSpPr>
        <p:spPr>
          <a:xfrm>
            <a:off x="736850" y="1120375"/>
            <a:ext cx="565800" cy="55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a:t>
            </a:r>
            <a:endParaRPr b="1">
              <a:solidFill>
                <a:srgbClr val="FFFFFF"/>
              </a:solidFill>
              <a:latin typeface="Google Sans"/>
              <a:ea typeface="Google Sans"/>
              <a:cs typeface="Google Sans"/>
              <a:sym typeface="Google Sans"/>
            </a:endParaRPr>
          </a:p>
        </p:txBody>
      </p:sp>
      <p:sp>
        <p:nvSpPr>
          <p:cNvPr id="213" name="Google Shape;213;p26"/>
          <p:cNvSpPr txBox="1"/>
          <p:nvPr/>
        </p:nvSpPr>
        <p:spPr>
          <a:xfrm>
            <a:off x="736850" y="1675975"/>
            <a:ext cx="565800" cy="55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b</a:t>
            </a:r>
            <a:endParaRPr b="1">
              <a:solidFill>
                <a:srgbClr val="FFFFFF"/>
              </a:solidFill>
              <a:latin typeface="Google Sans"/>
              <a:ea typeface="Google Sans"/>
              <a:cs typeface="Google Sans"/>
              <a:sym typeface="Google Sans"/>
            </a:endParaRPr>
          </a:p>
        </p:txBody>
      </p:sp>
      <p:sp>
        <p:nvSpPr>
          <p:cNvPr id="214" name="Google Shape;214;p26"/>
          <p:cNvSpPr txBox="1"/>
          <p:nvPr/>
        </p:nvSpPr>
        <p:spPr>
          <a:xfrm>
            <a:off x="1866525" y="1523575"/>
            <a:ext cx="565800" cy="555600"/>
          </a:xfrm>
          <a:prstGeom prst="rect">
            <a:avLst/>
          </a:prstGeom>
          <a:solidFill>
            <a:srgbClr val="4285F4">
              <a:alpha val="525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a</a:t>
            </a:r>
            <a:endParaRPr b="1">
              <a:solidFill>
                <a:srgbClr val="FFFFFF"/>
              </a:solidFill>
              <a:latin typeface="Google Sans"/>
              <a:ea typeface="Google Sans"/>
              <a:cs typeface="Google Sans"/>
              <a:sym typeface="Google Sans"/>
            </a:endParaRPr>
          </a:p>
        </p:txBody>
      </p:sp>
      <p:sp>
        <p:nvSpPr>
          <p:cNvPr id="215" name="Google Shape;215;p26"/>
          <p:cNvSpPr txBox="1"/>
          <p:nvPr/>
        </p:nvSpPr>
        <p:spPr>
          <a:xfrm>
            <a:off x="1866525" y="2634775"/>
            <a:ext cx="565800" cy="555600"/>
          </a:xfrm>
          <a:prstGeom prst="rect">
            <a:avLst/>
          </a:prstGeom>
          <a:solidFill>
            <a:srgbClr val="34A853">
              <a:alpha val="57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b</a:t>
            </a:r>
            <a:endParaRPr b="1">
              <a:solidFill>
                <a:srgbClr val="FFFFFF"/>
              </a:solidFill>
              <a:latin typeface="Google Sans"/>
              <a:ea typeface="Google Sans"/>
              <a:cs typeface="Google Sans"/>
              <a:sym typeface="Google Sans"/>
            </a:endParaRPr>
          </a:p>
        </p:txBody>
      </p:sp>
      <p:sp>
        <p:nvSpPr>
          <p:cNvPr id="216" name="Google Shape;216;p26"/>
          <p:cNvSpPr txBox="1"/>
          <p:nvPr/>
        </p:nvSpPr>
        <p:spPr>
          <a:xfrm>
            <a:off x="1866525" y="2079175"/>
            <a:ext cx="565800" cy="555600"/>
          </a:xfrm>
          <a:prstGeom prst="rect">
            <a:avLst/>
          </a:prstGeom>
          <a:solidFill>
            <a:srgbClr val="FBBC05">
              <a:alpha val="536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x</a:t>
            </a:r>
            <a:endParaRPr b="1">
              <a:solidFill>
                <a:srgbClr val="FFFFFF"/>
              </a:solidFill>
              <a:latin typeface="Google Sans"/>
              <a:ea typeface="Google Sans"/>
              <a:cs typeface="Google Sans"/>
              <a:sym typeface="Google Sans"/>
            </a:endParaRPr>
          </a:p>
        </p:txBody>
      </p:sp>
      <p:sp>
        <p:nvSpPr>
          <p:cNvPr id="217" name="Google Shape;217;p26"/>
          <p:cNvSpPr txBox="1"/>
          <p:nvPr/>
        </p:nvSpPr>
        <p:spPr>
          <a:xfrm>
            <a:off x="2996200" y="3102000"/>
            <a:ext cx="565800" cy="555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x</a:t>
            </a:r>
            <a:endParaRPr b="1">
              <a:solidFill>
                <a:srgbClr val="FFFFFF"/>
              </a:solidFill>
              <a:latin typeface="Google Sans"/>
              <a:ea typeface="Google Sans"/>
              <a:cs typeface="Google Sans"/>
              <a:sym typeface="Google Sans"/>
            </a:endParaRPr>
          </a:p>
        </p:txBody>
      </p:sp>
      <p:sp>
        <p:nvSpPr>
          <p:cNvPr id="218" name="Google Shape;218;p26"/>
          <p:cNvSpPr txBox="1"/>
          <p:nvPr/>
        </p:nvSpPr>
        <p:spPr>
          <a:xfrm>
            <a:off x="2996200" y="1936725"/>
            <a:ext cx="565800" cy="555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y</a:t>
            </a:r>
            <a:endParaRPr b="1">
              <a:solidFill>
                <a:srgbClr val="FFFFFF"/>
              </a:solidFill>
              <a:latin typeface="Google Sans"/>
              <a:ea typeface="Google Sans"/>
              <a:cs typeface="Google Sans"/>
              <a:sym typeface="Google Sans"/>
            </a:endParaRPr>
          </a:p>
        </p:txBody>
      </p:sp>
      <p:sp>
        <p:nvSpPr>
          <p:cNvPr id="219" name="Google Shape;219;p26"/>
          <p:cNvSpPr txBox="1"/>
          <p:nvPr/>
        </p:nvSpPr>
        <p:spPr>
          <a:xfrm>
            <a:off x="1866525" y="3454625"/>
            <a:ext cx="565800" cy="555600"/>
          </a:xfrm>
          <a:prstGeom prst="rect">
            <a:avLst/>
          </a:prstGeom>
          <a:solidFill>
            <a:srgbClr val="EA4335">
              <a:alpha val="607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y</a:t>
            </a:r>
            <a:endParaRPr b="1">
              <a:solidFill>
                <a:srgbClr val="FFFFFF"/>
              </a:solidFill>
              <a:latin typeface="Google Sans"/>
              <a:ea typeface="Google Sans"/>
              <a:cs typeface="Google Sans"/>
              <a:sym typeface="Google Sans"/>
            </a:endParaRPr>
          </a:p>
        </p:txBody>
      </p:sp>
      <p:cxnSp>
        <p:nvCxnSpPr>
          <p:cNvPr id="220" name="Google Shape;220;p26"/>
          <p:cNvCxnSpPr>
            <a:stCxn id="212" idx="3"/>
            <a:endCxn id="214" idx="1"/>
          </p:cNvCxnSpPr>
          <p:nvPr/>
        </p:nvCxnSpPr>
        <p:spPr>
          <a:xfrm>
            <a:off x="1302650" y="1398175"/>
            <a:ext cx="564000" cy="403200"/>
          </a:xfrm>
          <a:prstGeom prst="straightConnector1">
            <a:avLst/>
          </a:prstGeom>
          <a:noFill/>
          <a:ln cap="flat" cmpd="sng" w="9525">
            <a:solidFill>
              <a:srgbClr val="999999"/>
            </a:solidFill>
            <a:prstDash val="solid"/>
            <a:round/>
            <a:headEnd len="med" w="med" type="none"/>
            <a:tailEnd len="med" w="med" type="triangle"/>
          </a:ln>
        </p:spPr>
      </p:cxnSp>
      <p:cxnSp>
        <p:nvCxnSpPr>
          <p:cNvPr id="221" name="Google Shape;221;p26"/>
          <p:cNvCxnSpPr>
            <a:stCxn id="213" idx="3"/>
            <a:endCxn id="215" idx="1"/>
          </p:cNvCxnSpPr>
          <p:nvPr/>
        </p:nvCxnSpPr>
        <p:spPr>
          <a:xfrm>
            <a:off x="1302650" y="1953775"/>
            <a:ext cx="564000" cy="958800"/>
          </a:xfrm>
          <a:prstGeom prst="straightConnector1">
            <a:avLst/>
          </a:prstGeom>
          <a:noFill/>
          <a:ln cap="flat" cmpd="sng" w="9525">
            <a:solidFill>
              <a:srgbClr val="999999"/>
            </a:solidFill>
            <a:prstDash val="solid"/>
            <a:round/>
            <a:headEnd len="med" w="med" type="none"/>
            <a:tailEnd len="med" w="med" type="triangle"/>
          </a:ln>
        </p:spPr>
      </p:cxnSp>
      <p:cxnSp>
        <p:nvCxnSpPr>
          <p:cNvPr id="222" name="Google Shape;222;p26"/>
          <p:cNvCxnSpPr>
            <a:stCxn id="217" idx="1"/>
            <a:endCxn id="216" idx="3"/>
          </p:cNvCxnSpPr>
          <p:nvPr/>
        </p:nvCxnSpPr>
        <p:spPr>
          <a:xfrm rot="10800000">
            <a:off x="2432200" y="2357100"/>
            <a:ext cx="564000" cy="1022700"/>
          </a:xfrm>
          <a:prstGeom prst="straightConnector1">
            <a:avLst/>
          </a:prstGeom>
          <a:noFill/>
          <a:ln cap="flat" cmpd="sng" w="9525">
            <a:solidFill>
              <a:srgbClr val="999999"/>
            </a:solidFill>
            <a:prstDash val="solid"/>
            <a:round/>
            <a:headEnd len="med" w="med" type="none"/>
            <a:tailEnd len="med" w="med" type="triangle"/>
          </a:ln>
        </p:spPr>
      </p:cxnSp>
      <p:cxnSp>
        <p:nvCxnSpPr>
          <p:cNvPr id="223" name="Google Shape;223;p26"/>
          <p:cNvCxnSpPr>
            <a:stCxn id="218" idx="1"/>
            <a:endCxn id="219" idx="3"/>
          </p:cNvCxnSpPr>
          <p:nvPr/>
        </p:nvCxnSpPr>
        <p:spPr>
          <a:xfrm flipH="1">
            <a:off x="2432200" y="2214525"/>
            <a:ext cx="564000" cy="1518000"/>
          </a:xfrm>
          <a:prstGeom prst="straightConnector1">
            <a:avLst/>
          </a:prstGeom>
          <a:noFill/>
          <a:ln cap="flat" cmpd="sng" w="9525">
            <a:solidFill>
              <a:srgbClr val="999999"/>
            </a:solidFill>
            <a:prstDash val="solid"/>
            <a:round/>
            <a:headEnd len="med" w="med" type="none"/>
            <a:tailEnd len="med" w="med" type="triangle"/>
          </a:ln>
        </p:spPr>
      </p:cxnSp>
      <p:sp>
        <p:nvSpPr>
          <p:cNvPr id="224" name="Google Shape;224;p26"/>
          <p:cNvSpPr/>
          <p:nvPr/>
        </p:nvSpPr>
        <p:spPr>
          <a:xfrm>
            <a:off x="4415600" y="724238"/>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new</a:t>
            </a:r>
            <a:endParaRPr sz="1100">
              <a:latin typeface="Google Sans"/>
              <a:ea typeface="Google Sans"/>
              <a:cs typeface="Google Sans"/>
              <a:sym typeface="Google Sans"/>
            </a:endParaRPr>
          </a:p>
        </p:txBody>
      </p:sp>
      <p:sp>
        <p:nvSpPr>
          <p:cNvPr id="225" name="Google Shape;225;p26"/>
          <p:cNvSpPr/>
          <p:nvPr/>
        </p:nvSpPr>
        <p:spPr>
          <a:xfrm>
            <a:off x="7333053" y="724238"/>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terminated</a:t>
            </a:r>
            <a:endParaRPr sz="1100">
              <a:latin typeface="Google Sans"/>
              <a:ea typeface="Google Sans"/>
              <a:cs typeface="Google Sans"/>
              <a:sym typeface="Google Sans"/>
            </a:endParaRPr>
          </a:p>
        </p:txBody>
      </p:sp>
      <p:sp>
        <p:nvSpPr>
          <p:cNvPr id="226" name="Google Shape;226;p26"/>
          <p:cNvSpPr/>
          <p:nvPr/>
        </p:nvSpPr>
        <p:spPr>
          <a:xfrm>
            <a:off x="4996659" y="1809211"/>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ready</a:t>
            </a:r>
            <a:endParaRPr sz="1100">
              <a:latin typeface="Google Sans"/>
              <a:ea typeface="Google Sans"/>
              <a:cs typeface="Google Sans"/>
              <a:sym typeface="Google Sans"/>
            </a:endParaRPr>
          </a:p>
        </p:txBody>
      </p:sp>
      <p:sp>
        <p:nvSpPr>
          <p:cNvPr id="227" name="Google Shape;227;p26"/>
          <p:cNvSpPr/>
          <p:nvPr/>
        </p:nvSpPr>
        <p:spPr>
          <a:xfrm>
            <a:off x="6749702" y="1809211"/>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running</a:t>
            </a:r>
            <a:endParaRPr sz="1100">
              <a:latin typeface="Google Sans"/>
              <a:ea typeface="Google Sans"/>
              <a:cs typeface="Google Sans"/>
              <a:sym typeface="Google Sans"/>
            </a:endParaRPr>
          </a:p>
        </p:txBody>
      </p:sp>
      <p:sp>
        <p:nvSpPr>
          <p:cNvPr id="228" name="Google Shape;228;p26"/>
          <p:cNvSpPr/>
          <p:nvPr/>
        </p:nvSpPr>
        <p:spPr>
          <a:xfrm>
            <a:off x="5954844" y="3013709"/>
            <a:ext cx="1265100" cy="578700"/>
          </a:xfrm>
          <a:prstGeom prst="ellipse">
            <a:avLst/>
          </a:prstGeom>
          <a:solidFill>
            <a:schemeClr val="lt2"/>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Google Sans"/>
                <a:ea typeface="Google Sans"/>
                <a:cs typeface="Google Sans"/>
                <a:sym typeface="Google Sans"/>
              </a:rPr>
              <a:t>waiting</a:t>
            </a:r>
            <a:endParaRPr sz="1100">
              <a:latin typeface="Google Sans"/>
              <a:ea typeface="Google Sans"/>
              <a:cs typeface="Google Sans"/>
              <a:sym typeface="Google Sans"/>
            </a:endParaRPr>
          </a:p>
        </p:txBody>
      </p:sp>
      <p:cxnSp>
        <p:nvCxnSpPr>
          <p:cNvPr id="229" name="Google Shape;229;p26"/>
          <p:cNvCxnSpPr>
            <a:stCxn id="224" idx="4"/>
            <a:endCxn id="226" idx="1"/>
          </p:cNvCxnSpPr>
          <p:nvPr/>
        </p:nvCxnSpPr>
        <p:spPr>
          <a:xfrm flipH="1" rot="-5400000">
            <a:off x="4819550" y="1531538"/>
            <a:ext cx="591000" cy="133800"/>
          </a:xfrm>
          <a:prstGeom prst="curvedConnector3">
            <a:avLst>
              <a:gd fmla="val 42824" name="adj1"/>
            </a:avLst>
          </a:prstGeom>
          <a:noFill/>
          <a:ln cap="flat" cmpd="sng" w="9525">
            <a:solidFill>
              <a:schemeClr val="dk2"/>
            </a:solidFill>
            <a:prstDash val="solid"/>
            <a:round/>
            <a:headEnd len="med" w="med" type="none"/>
            <a:tailEnd len="med" w="med" type="triangle"/>
          </a:ln>
        </p:spPr>
      </p:cxnSp>
      <p:cxnSp>
        <p:nvCxnSpPr>
          <p:cNvPr id="230" name="Google Shape;230;p26"/>
          <p:cNvCxnSpPr>
            <a:stCxn id="226" idx="0"/>
            <a:endCxn id="227" idx="0"/>
          </p:cNvCxnSpPr>
          <p:nvPr/>
        </p:nvCxnSpPr>
        <p:spPr>
          <a:xfrm flipH="1" rot="-5400000">
            <a:off x="6505359" y="933061"/>
            <a:ext cx="600" cy="1752900"/>
          </a:xfrm>
          <a:prstGeom prst="curvedConnector3">
            <a:avLst>
              <a:gd fmla="val -39687500" name="adj1"/>
            </a:avLst>
          </a:prstGeom>
          <a:noFill/>
          <a:ln cap="flat" cmpd="sng" w="9525">
            <a:solidFill>
              <a:schemeClr val="dk2"/>
            </a:solidFill>
            <a:prstDash val="solid"/>
            <a:round/>
            <a:headEnd len="med" w="med" type="triangle"/>
            <a:tailEnd len="med" w="med" type="triangle"/>
          </a:ln>
        </p:spPr>
      </p:cxnSp>
      <p:cxnSp>
        <p:nvCxnSpPr>
          <p:cNvPr id="231" name="Google Shape;231;p26"/>
          <p:cNvCxnSpPr>
            <a:stCxn id="225" idx="4"/>
            <a:endCxn id="227" idx="7"/>
          </p:cNvCxnSpPr>
          <p:nvPr/>
        </p:nvCxnSpPr>
        <p:spPr>
          <a:xfrm rot="5400000">
            <a:off x="7602003" y="1530338"/>
            <a:ext cx="591000" cy="136200"/>
          </a:xfrm>
          <a:prstGeom prst="curvedConnector3">
            <a:avLst>
              <a:gd fmla="val 42824" name="adj1"/>
            </a:avLst>
          </a:prstGeom>
          <a:noFill/>
          <a:ln cap="flat" cmpd="sng" w="9525">
            <a:solidFill>
              <a:schemeClr val="dk2"/>
            </a:solidFill>
            <a:prstDash val="solid"/>
            <a:round/>
            <a:headEnd len="med" w="med" type="triangle"/>
            <a:tailEnd len="med" w="med" type="none"/>
          </a:ln>
        </p:spPr>
      </p:cxnSp>
      <p:cxnSp>
        <p:nvCxnSpPr>
          <p:cNvPr id="232" name="Google Shape;232;p26"/>
          <p:cNvCxnSpPr>
            <a:stCxn id="226" idx="4"/>
            <a:endCxn id="227" idx="4"/>
          </p:cNvCxnSpPr>
          <p:nvPr/>
        </p:nvCxnSpPr>
        <p:spPr>
          <a:xfrm flipH="1" rot="-5400000">
            <a:off x="6505359" y="1511761"/>
            <a:ext cx="600" cy="1752900"/>
          </a:xfrm>
          <a:prstGeom prst="curvedConnector3">
            <a:avLst>
              <a:gd fmla="val 39687500" name="adj1"/>
            </a:avLst>
          </a:prstGeom>
          <a:noFill/>
          <a:ln cap="flat" cmpd="sng" w="9525">
            <a:solidFill>
              <a:schemeClr val="dk2"/>
            </a:solidFill>
            <a:prstDash val="solid"/>
            <a:round/>
            <a:headEnd len="med" w="med" type="triangle"/>
            <a:tailEnd len="med" w="med" type="triangle"/>
          </a:ln>
        </p:spPr>
      </p:cxnSp>
      <p:cxnSp>
        <p:nvCxnSpPr>
          <p:cNvPr id="233" name="Google Shape;233;p26"/>
          <p:cNvCxnSpPr>
            <a:stCxn id="226" idx="3"/>
            <a:endCxn id="228" idx="2"/>
          </p:cNvCxnSpPr>
          <p:nvPr/>
        </p:nvCxnSpPr>
        <p:spPr>
          <a:xfrm flipH="1" rot="-5400000">
            <a:off x="5068379" y="2416712"/>
            <a:ext cx="999900" cy="772800"/>
          </a:xfrm>
          <a:prstGeom prst="curvedConnector2">
            <a:avLst/>
          </a:prstGeom>
          <a:noFill/>
          <a:ln cap="flat" cmpd="sng" w="9525">
            <a:solidFill>
              <a:schemeClr val="dk2"/>
            </a:solidFill>
            <a:prstDash val="solid"/>
            <a:round/>
            <a:headEnd len="med" w="med" type="triangle"/>
            <a:tailEnd len="med" w="med" type="none"/>
          </a:ln>
        </p:spPr>
      </p:cxnSp>
      <p:cxnSp>
        <p:nvCxnSpPr>
          <p:cNvPr id="234" name="Google Shape;234;p26"/>
          <p:cNvCxnSpPr>
            <a:stCxn id="227" idx="5"/>
            <a:endCxn id="228" idx="6"/>
          </p:cNvCxnSpPr>
          <p:nvPr/>
        </p:nvCxnSpPr>
        <p:spPr>
          <a:xfrm rot="5400000">
            <a:off x="7024782" y="2498312"/>
            <a:ext cx="999900" cy="609600"/>
          </a:xfrm>
          <a:prstGeom prst="curvedConnector2">
            <a:avLst/>
          </a:prstGeom>
          <a:noFill/>
          <a:ln cap="flat" cmpd="sng" w="9525">
            <a:solidFill>
              <a:schemeClr val="dk2"/>
            </a:solidFill>
            <a:prstDash val="solid"/>
            <a:round/>
            <a:headEnd len="med" w="med" type="none"/>
            <a:tailEnd len="med" w="med" type="triangle"/>
          </a:ln>
        </p:spPr>
      </p:cxnSp>
      <p:pic>
        <p:nvPicPr>
          <p:cNvPr id="235" name="Google Shape;235;p26"/>
          <p:cNvPicPr preferRelativeResize="0"/>
          <p:nvPr/>
        </p:nvPicPr>
        <p:blipFill>
          <a:blip r:embed="rId4">
            <a:alphaModFix/>
          </a:blip>
          <a:stretch>
            <a:fillRect/>
          </a:stretch>
        </p:blipFill>
        <p:spPr>
          <a:xfrm>
            <a:off x="9236328" y="1893950"/>
            <a:ext cx="1349950" cy="769475"/>
          </a:xfrm>
          <a:prstGeom prst="rect">
            <a:avLst/>
          </a:prstGeom>
          <a:noFill/>
          <a:ln>
            <a:noFill/>
          </a:ln>
        </p:spPr>
      </p:pic>
      <p:sp>
        <p:nvSpPr>
          <p:cNvPr id="236" name="Google Shape;236;p26"/>
          <p:cNvSpPr/>
          <p:nvPr/>
        </p:nvSpPr>
        <p:spPr>
          <a:xfrm>
            <a:off x="4637250" y="3997875"/>
            <a:ext cx="3900300" cy="451800"/>
          </a:xfrm>
          <a:prstGeom prst="rect">
            <a:avLst/>
          </a:prstGeom>
          <a:solidFill>
            <a:schemeClr val="lt2"/>
          </a:solidFill>
          <a:ln>
            <a:noFill/>
          </a:ln>
          <a:effectLst>
            <a:outerShdw blurRad="57150" rotWithShape="0" algn="bl" dir="5400000" dist="19050">
              <a:srgbClr val="000000">
                <a:alpha val="2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Google Sans"/>
                <a:ea typeface="Google Sans"/>
                <a:cs typeface="Google Sans"/>
                <a:sym typeface="Google Sans"/>
              </a:rPr>
              <a:t>process control</a:t>
            </a:r>
            <a:endParaRPr>
              <a:solidFill>
                <a:schemeClr val="dk1"/>
              </a:solidFill>
              <a:latin typeface="Google Sans"/>
              <a:ea typeface="Google Sans"/>
              <a:cs typeface="Google Sans"/>
              <a:sym typeface="Google Sans"/>
            </a:endParaRPr>
          </a:p>
        </p:txBody>
      </p:sp>
      <p:sp>
        <p:nvSpPr>
          <p:cNvPr id="237" name="Google Shape;237;p26"/>
          <p:cNvSpPr txBox="1"/>
          <p:nvPr/>
        </p:nvSpPr>
        <p:spPr>
          <a:xfrm>
            <a:off x="7902350" y="1451900"/>
            <a:ext cx="7728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exit()</a:t>
            </a:r>
            <a:endParaRPr sz="1100">
              <a:latin typeface="Courier New"/>
              <a:ea typeface="Courier New"/>
              <a:cs typeface="Courier New"/>
              <a:sym typeface="Courier New"/>
            </a:endParaRPr>
          </a:p>
        </p:txBody>
      </p:sp>
      <p:sp>
        <p:nvSpPr>
          <p:cNvPr id="238" name="Google Shape;238;p26"/>
          <p:cNvSpPr txBox="1"/>
          <p:nvPr/>
        </p:nvSpPr>
        <p:spPr>
          <a:xfrm>
            <a:off x="6031525" y="1219225"/>
            <a:ext cx="9507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interrupt</a:t>
            </a:r>
            <a:endParaRPr sz="1100">
              <a:latin typeface="Courier New"/>
              <a:ea typeface="Courier New"/>
              <a:cs typeface="Courier New"/>
              <a:sym typeface="Courier New"/>
            </a:endParaRPr>
          </a:p>
        </p:txBody>
      </p:sp>
      <p:sp>
        <p:nvSpPr>
          <p:cNvPr id="239" name="Google Shape;239;p26"/>
          <p:cNvSpPr txBox="1"/>
          <p:nvPr/>
        </p:nvSpPr>
        <p:spPr>
          <a:xfrm>
            <a:off x="6111975" y="2668445"/>
            <a:ext cx="9507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scheduler</a:t>
            </a:r>
            <a:endParaRPr sz="1100">
              <a:latin typeface="Courier New"/>
              <a:ea typeface="Courier New"/>
              <a:cs typeface="Courier New"/>
              <a:sym typeface="Courier New"/>
            </a:endParaRPr>
          </a:p>
        </p:txBody>
      </p:sp>
      <p:sp>
        <p:nvSpPr>
          <p:cNvPr id="240" name="Google Shape;240;p26"/>
          <p:cNvSpPr txBox="1"/>
          <p:nvPr/>
        </p:nvSpPr>
        <p:spPr>
          <a:xfrm>
            <a:off x="7813400" y="2689500"/>
            <a:ext cx="7242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ourier New"/>
                <a:ea typeface="Courier New"/>
                <a:cs typeface="Courier New"/>
                <a:sym typeface="Courier New"/>
              </a:rPr>
              <a:t>wait()</a:t>
            </a:r>
            <a:endParaRPr sz="1100">
              <a:latin typeface="Courier New"/>
              <a:ea typeface="Courier New"/>
              <a:cs typeface="Courier New"/>
              <a:sym typeface="Courier New"/>
            </a:endParaRPr>
          </a:p>
        </p:txBody>
      </p:sp>
      <p:sp>
        <p:nvSpPr>
          <p:cNvPr id="241" name="Google Shape;241;p26"/>
          <p:cNvSpPr/>
          <p:nvPr/>
        </p:nvSpPr>
        <p:spPr>
          <a:xfrm>
            <a:off x="388750" y="292350"/>
            <a:ext cx="3756600" cy="4558800"/>
          </a:xfrm>
          <a:prstGeom prst="rect">
            <a:avLst/>
          </a:prstGeom>
          <a:solidFill>
            <a:srgbClr val="FFFFFF">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nvSpPr>
        <p:spPr>
          <a:xfrm>
            <a:off x="2440288" y="2402404"/>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Himax</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WE-I Plus EVB</a:t>
            </a:r>
            <a:endParaRPr/>
          </a:p>
        </p:txBody>
      </p:sp>
      <p:sp>
        <p:nvSpPr>
          <p:cNvPr id="247" name="Google Shape;247;p27"/>
          <p:cNvSpPr txBox="1"/>
          <p:nvPr/>
        </p:nvSpPr>
        <p:spPr>
          <a:xfrm>
            <a:off x="2440288" y="3113929"/>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SparkFun</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Edge 2</a:t>
            </a:r>
            <a:endParaRPr sz="1300">
              <a:solidFill>
                <a:schemeClr val="dk1"/>
              </a:solidFill>
              <a:latin typeface="Google Sans"/>
              <a:ea typeface="Google Sans"/>
              <a:cs typeface="Google Sans"/>
              <a:sym typeface="Google Sans"/>
            </a:endParaRPr>
          </a:p>
        </p:txBody>
      </p:sp>
      <p:sp>
        <p:nvSpPr>
          <p:cNvPr id="248" name="Google Shape;248;p27"/>
          <p:cNvSpPr txBox="1"/>
          <p:nvPr/>
        </p:nvSpPr>
        <p:spPr>
          <a:xfrm>
            <a:off x="2440288" y="3825454"/>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Espressif</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EYE</a:t>
            </a:r>
            <a:endParaRPr sz="1300">
              <a:solidFill>
                <a:schemeClr val="dk1"/>
              </a:solidFill>
              <a:latin typeface="Google Sans"/>
              <a:ea typeface="Google Sans"/>
              <a:cs typeface="Google Sans"/>
              <a:sym typeface="Google Sans"/>
            </a:endParaRPr>
          </a:p>
        </p:txBody>
      </p:sp>
      <p:sp>
        <p:nvSpPr>
          <p:cNvPr id="249" name="Google Shape;249;p27"/>
          <p:cNvSpPr txBox="1"/>
          <p:nvPr/>
        </p:nvSpPr>
        <p:spPr>
          <a:xfrm>
            <a:off x="2440288" y="1690879"/>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Arduino</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BLE Sense 33</a:t>
            </a:r>
            <a:endParaRPr/>
          </a:p>
        </p:txBody>
      </p:sp>
      <p:sp>
        <p:nvSpPr>
          <p:cNvPr id="250" name="Google Shape;250;p27"/>
          <p:cNvSpPr txBox="1"/>
          <p:nvPr>
            <p:ph idx="4294967295"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Embedded Systems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nvSpPr>
        <p:spPr>
          <a:xfrm>
            <a:off x="2440288" y="2402404"/>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Himax</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WE-I Plus EVB</a:t>
            </a:r>
            <a:endParaRPr/>
          </a:p>
        </p:txBody>
      </p:sp>
      <p:sp>
        <p:nvSpPr>
          <p:cNvPr id="256" name="Google Shape;256;p28"/>
          <p:cNvSpPr txBox="1"/>
          <p:nvPr/>
        </p:nvSpPr>
        <p:spPr>
          <a:xfrm>
            <a:off x="2440288" y="3113929"/>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SparkFun</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Edge 2</a:t>
            </a:r>
            <a:endParaRPr sz="1300">
              <a:solidFill>
                <a:schemeClr val="dk1"/>
              </a:solidFill>
              <a:latin typeface="Google Sans"/>
              <a:ea typeface="Google Sans"/>
              <a:cs typeface="Google Sans"/>
              <a:sym typeface="Google Sans"/>
            </a:endParaRPr>
          </a:p>
        </p:txBody>
      </p:sp>
      <p:sp>
        <p:nvSpPr>
          <p:cNvPr id="257" name="Google Shape;257;p28"/>
          <p:cNvSpPr txBox="1"/>
          <p:nvPr/>
        </p:nvSpPr>
        <p:spPr>
          <a:xfrm>
            <a:off x="2440288" y="3825454"/>
            <a:ext cx="1838400" cy="559800"/>
          </a:xfrm>
          <a:prstGeom prst="rect">
            <a:avLst/>
          </a:prstGeom>
          <a:solidFill>
            <a:schemeClr val="lt2"/>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Google Sans"/>
                <a:ea typeface="Google Sans"/>
                <a:cs typeface="Google Sans"/>
                <a:sym typeface="Google Sans"/>
              </a:rPr>
              <a:t>Espressif</a:t>
            </a:r>
            <a:endParaRPr sz="1300">
              <a:solidFill>
                <a:schemeClr val="dk1"/>
              </a:solidFill>
              <a:latin typeface="Google Sans"/>
              <a:ea typeface="Google Sans"/>
              <a:cs typeface="Google Sans"/>
              <a:sym typeface="Google Sans"/>
            </a:endParaRPr>
          </a:p>
          <a:p>
            <a:pPr indent="0" lvl="0" marL="0" rtl="0" algn="ctr">
              <a:spcBef>
                <a:spcPts val="0"/>
              </a:spcBef>
              <a:spcAft>
                <a:spcPts val="0"/>
              </a:spcAft>
              <a:buNone/>
            </a:pPr>
            <a:r>
              <a:rPr lang="en" sz="1100">
                <a:solidFill>
                  <a:schemeClr val="dk1"/>
                </a:solidFill>
                <a:latin typeface="Google Sans"/>
                <a:ea typeface="Google Sans"/>
                <a:cs typeface="Google Sans"/>
                <a:sym typeface="Google Sans"/>
              </a:rPr>
              <a:t>EYE</a:t>
            </a:r>
            <a:endParaRPr sz="1300">
              <a:solidFill>
                <a:schemeClr val="dk1"/>
              </a:solidFill>
              <a:latin typeface="Google Sans"/>
              <a:ea typeface="Google Sans"/>
              <a:cs typeface="Google Sans"/>
              <a:sym typeface="Google Sans"/>
            </a:endParaRPr>
          </a:p>
        </p:txBody>
      </p:sp>
      <p:pic>
        <p:nvPicPr>
          <p:cNvPr id="258" name="Google Shape;258;p28"/>
          <p:cNvPicPr preferRelativeResize="0"/>
          <p:nvPr/>
        </p:nvPicPr>
        <p:blipFill rotWithShape="1">
          <a:blip r:embed="rId3">
            <a:alphaModFix/>
          </a:blip>
          <a:srcRect b="0" l="0" r="0" t="0"/>
          <a:stretch/>
        </p:blipFill>
        <p:spPr>
          <a:xfrm>
            <a:off x="4865325" y="2308577"/>
            <a:ext cx="1838373" cy="1327625"/>
          </a:xfrm>
          <a:prstGeom prst="rect">
            <a:avLst/>
          </a:prstGeom>
          <a:noFill/>
          <a:ln>
            <a:noFill/>
          </a:ln>
        </p:spPr>
      </p:pic>
      <p:sp>
        <p:nvSpPr>
          <p:cNvPr id="259" name="Google Shape;259;p28"/>
          <p:cNvSpPr txBox="1"/>
          <p:nvPr/>
        </p:nvSpPr>
        <p:spPr>
          <a:xfrm>
            <a:off x="2440288" y="1690879"/>
            <a:ext cx="1838400" cy="559800"/>
          </a:xfrm>
          <a:prstGeom prst="rect">
            <a:avLst/>
          </a:prstGeom>
          <a:solidFill>
            <a:schemeClr val="lt1"/>
          </a:solidFill>
          <a:ln>
            <a:noFill/>
          </a:ln>
          <a:effectLst>
            <a:outerShdw blurRad="57150" rotWithShape="0" algn="bl" dir="5400000" dist="19050">
              <a:srgbClr val="000000">
                <a:alpha val="2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FFFFFF"/>
                </a:solidFill>
                <a:latin typeface="Google Sans"/>
                <a:ea typeface="Google Sans"/>
                <a:cs typeface="Google Sans"/>
                <a:sym typeface="Google Sans"/>
              </a:rPr>
              <a:t>Arduino</a:t>
            </a:r>
            <a:endParaRPr sz="1300">
              <a:solidFill>
                <a:srgbClr val="FFFFFF"/>
              </a:solidFill>
              <a:latin typeface="Google Sans"/>
              <a:ea typeface="Google Sans"/>
              <a:cs typeface="Google Sans"/>
              <a:sym typeface="Google Sans"/>
            </a:endParaRPr>
          </a:p>
          <a:p>
            <a:pPr indent="0" lvl="0" marL="0" rtl="0" algn="ctr">
              <a:spcBef>
                <a:spcPts val="0"/>
              </a:spcBef>
              <a:spcAft>
                <a:spcPts val="0"/>
              </a:spcAft>
              <a:buNone/>
            </a:pPr>
            <a:r>
              <a:rPr lang="en" sz="1100">
                <a:solidFill>
                  <a:srgbClr val="FFFFFF"/>
                </a:solidFill>
                <a:latin typeface="Google Sans"/>
                <a:ea typeface="Google Sans"/>
                <a:cs typeface="Google Sans"/>
                <a:sym typeface="Google Sans"/>
              </a:rPr>
              <a:t>BLE Sense 33</a:t>
            </a:r>
            <a:endParaRPr>
              <a:solidFill>
                <a:srgbClr val="FFFFFF"/>
              </a:solidFill>
            </a:endParaRPr>
          </a:p>
        </p:txBody>
      </p:sp>
      <p:cxnSp>
        <p:nvCxnSpPr>
          <p:cNvPr id="260" name="Google Shape;260;p28"/>
          <p:cNvCxnSpPr>
            <a:stCxn id="259" idx="3"/>
            <a:endCxn id="258" idx="1"/>
          </p:cNvCxnSpPr>
          <p:nvPr/>
        </p:nvCxnSpPr>
        <p:spPr>
          <a:xfrm>
            <a:off x="4278688" y="1970779"/>
            <a:ext cx="586500" cy="1001700"/>
          </a:xfrm>
          <a:prstGeom prst="curvedConnector3">
            <a:avLst>
              <a:gd fmla="val 50012" name="adj1"/>
            </a:avLst>
          </a:prstGeom>
          <a:noFill/>
          <a:ln cap="flat" cmpd="sng" w="9525">
            <a:solidFill>
              <a:schemeClr val="dk2"/>
            </a:solidFill>
            <a:prstDash val="solid"/>
            <a:round/>
            <a:headEnd len="med" w="med" type="none"/>
            <a:tailEnd len="med" w="med" type="triangle"/>
          </a:ln>
        </p:spPr>
      </p:cxnSp>
      <p:sp>
        <p:nvSpPr>
          <p:cNvPr id="261" name="Google Shape;261;p28"/>
          <p:cNvSpPr txBox="1"/>
          <p:nvPr>
            <p:ph idx="4294967295"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Embedded Systems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p:nvPr/>
        </p:nvSpPr>
        <p:spPr>
          <a:xfrm>
            <a:off x="5764901" y="13429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oogle Sans Medium"/>
              <a:ea typeface="Google Sans Medium"/>
              <a:cs typeface="Google Sans Medium"/>
              <a:sym typeface="Google Sans Medium"/>
            </a:endParaRPr>
          </a:p>
        </p:txBody>
      </p:sp>
      <p:sp>
        <p:nvSpPr>
          <p:cNvPr id="267" name="Google Shape;267;p29"/>
          <p:cNvSpPr/>
          <p:nvPr/>
        </p:nvSpPr>
        <p:spPr>
          <a:xfrm>
            <a:off x="5764901" y="19573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1MHz–400MHz</a:t>
            </a:r>
            <a:endParaRPr>
              <a:latin typeface="Google Sans Medium"/>
              <a:ea typeface="Google Sans Medium"/>
              <a:cs typeface="Google Sans Medium"/>
              <a:sym typeface="Google Sans Medium"/>
            </a:endParaRPr>
          </a:p>
        </p:txBody>
      </p:sp>
      <p:sp>
        <p:nvSpPr>
          <p:cNvPr id="268" name="Google Shape;268;p29"/>
          <p:cNvSpPr/>
          <p:nvPr/>
        </p:nvSpPr>
        <p:spPr>
          <a:xfrm>
            <a:off x="5764901" y="25717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2KB–512KB</a:t>
            </a:r>
            <a:endParaRPr>
              <a:latin typeface="Google Sans Medium"/>
              <a:ea typeface="Google Sans Medium"/>
              <a:cs typeface="Google Sans Medium"/>
              <a:sym typeface="Google Sans Medium"/>
            </a:endParaRPr>
          </a:p>
        </p:txBody>
      </p:sp>
      <p:sp>
        <p:nvSpPr>
          <p:cNvPr id="269" name="Google Shape;269;p29"/>
          <p:cNvSpPr/>
          <p:nvPr/>
        </p:nvSpPr>
        <p:spPr>
          <a:xfrm>
            <a:off x="5764901" y="31861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32KB–2MB</a:t>
            </a:r>
            <a:endParaRPr>
              <a:latin typeface="Google Sans Medium"/>
              <a:ea typeface="Google Sans Medium"/>
              <a:cs typeface="Google Sans Medium"/>
              <a:sym typeface="Google Sans Medium"/>
            </a:endParaRPr>
          </a:p>
        </p:txBody>
      </p:sp>
      <p:sp>
        <p:nvSpPr>
          <p:cNvPr id="270" name="Google Shape;270;p29"/>
          <p:cNvSpPr/>
          <p:nvPr/>
        </p:nvSpPr>
        <p:spPr>
          <a:xfrm>
            <a:off x="5764901" y="38005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150μW–23.5mW</a:t>
            </a:r>
            <a:endParaRPr>
              <a:latin typeface="Google Sans Medium"/>
              <a:ea typeface="Google Sans Medium"/>
              <a:cs typeface="Google Sans Medium"/>
              <a:sym typeface="Google Sans Medium"/>
            </a:endParaRPr>
          </a:p>
        </p:txBody>
      </p:sp>
      <p:graphicFrame>
        <p:nvGraphicFramePr>
          <p:cNvPr id="271" name="Google Shape;271;p29"/>
          <p:cNvGraphicFramePr/>
          <p:nvPr/>
        </p:nvGraphicFramePr>
        <p:xfrm>
          <a:off x="508475" y="5677143"/>
          <a:ext cx="3000000" cy="3000000"/>
        </p:xfrm>
        <a:graphic>
          <a:graphicData uri="http://schemas.openxmlformats.org/drawingml/2006/table">
            <a:tbl>
              <a:tblPr>
                <a:noFill/>
                <a:tableStyleId>{8D0C1190-ED9F-45FE-A929-CA1895B7DBC5}</a:tableStyleId>
              </a:tblPr>
              <a:tblGrid>
                <a:gridCol w="2599000"/>
                <a:gridCol w="2599000"/>
                <a:gridCol w="2599000"/>
              </a:tblGrid>
              <a:tr h="75635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Microprocessor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Microcontroller</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Platform</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Laptop</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Arduino</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Compute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1 GHz to 4 GHz</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1 MHz to 400 MHz</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Memory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512 MB to 64 GB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2 KB to 512 KB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4750">
                <a:tc>
                  <a:txBody>
                    <a:bodyPr/>
                    <a:lstStyle/>
                    <a:p>
                      <a:pPr indent="0" lvl="0" marL="0" rtl="0" algn="l">
                        <a:spcBef>
                          <a:spcPts val="0"/>
                        </a:spcBef>
                        <a:spcAft>
                          <a:spcPts val="0"/>
                        </a:spcAft>
                        <a:buNone/>
                      </a:pPr>
                      <a:r>
                        <a:rPr lang="en"/>
                        <a:t>Storage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64 GB to 4 TB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32 KB to 2 MB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8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72" name="Google Shape;272;p29"/>
          <p:cNvSpPr/>
          <p:nvPr/>
        </p:nvSpPr>
        <p:spPr>
          <a:xfrm>
            <a:off x="2264901" y="13429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oogle Sans Medium"/>
              <a:ea typeface="Google Sans Medium"/>
              <a:cs typeface="Google Sans Medium"/>
              <a:sym typeface="Google Sans Medium"/>
            </a:endParaRPr>
          </a:p>
        </p:txBody>
      </p:sp>
      <p:sp>
        <p:nvSpPr>
          <p:cNvPr id="273" name="Google Shape;273;p29"/>
          <p:cNvSpPr/>
          <p:nvPr/>
        </p:nvSpPr>
        <p:spPr>
          <a:xfrm>
            <a:off x="2264901" y="19573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1GHz–4GHz</a:t>
            </a:r>
            <a:endParaRPr>
              <a:latin typeface="Google Sans Medium"/>
              <a:ea typeface="Google Sans Medium"/>
              <a:cs typeface="Google Sans Medium"/>
              <a:sym typeface="Google Sans Medium"/>
            </a:endParaRPr>
          </a:p>
        </p:txBody>
      </p:sp>
      <p:sp>
        <p:nvSpPr>
          <p:cNvPr id="274" name="Google Shape;274;p29"/>
          <p:cNvSpPr/>
          <p:nvPr/>
        </p:nvSpPr>
        <p:spPr>
          <a:xfrm>
            <a:off x="2264901" y="25717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512MB–64GB</a:t>
            </a:r>
            <a:endParaRPr>
              <a:latin typeface="Google Sans Medium"/>
              <a:ea typeface="Google Sans Medium"/>
              <a:cs typeface="Google Sans Medium"/>
              <a:sym typeface="Google Sans Medium"/>
            </a:endParaRPr>
          </a:p>
        </p:txBody>
      </p:sp>
      <p:sp>
        <p:nvSpPr>
          <p:cNvPr id="275" name="Google Shape;275;p29"/>
          <p:cNvSpPr/>
          <p:nvPr/>
        </p:nvSpPr>
        <p:spPr>
          <a:xfrm>
            <a:off x="2264901" y="31861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64GB–4TB</a:t>
            </a:r>
            <a:endParaRPr>
              <a:latin typeface="Google Sans Medium"/>
              <a:ea typeface="Google Sans Medium"/>
              <a:cs typeface="Google Sans Medium"/>
              <a:sym typeface="Google Sans Medium"/>
            </a:endParaRPr>
          </a:p>
        </p:txBody>
      </p:sp>
      <p:sp>
        <p:nvSpPr>
          <p:cNvPr id="276" name="Google Shape;276;p29"/>
          <p:cNvSpPr/>
          <p:nvPr/>
        </p:nvSpPr>
        <p:spPr>
          <a:xfrm>
            <a:off x="2264901" y="3800550"/>
            <a:ext cx="2277600" cy="6144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Medium"/>
                <a:ea typeface="Google Sans Medium"/>
                <a:cs typeface="Google Sans Medium"/>
                <a:sym typeface="Google Sans Medium"/>
              </a:rPr>
              <a:t>30W–300W</a:t>
            </a:r>
            <a:endParaRPr>
              <a:latin typeface="Google Sans Medium"/>
              <a:ea typeface="Google Sans Medium"/>
              <a:cs typeface="Google Sans Medium"/>
              <a:sym typeface="Google Sans Medium"/>
            </a:endParaRPr>
          </a:p>
        </p:txBody>
      </p:sp>
      <p:sp>
        <p:nvSpPr>
          <p:cNvPr id="277" name="Google Shape;277;p29"/>
          <p:cNvSpPr txBox="1"/>
          <p:nvPr/>
        </p:nvSpPr>
        <p:spPr>
          <a:xfrm>
            <a:off x="415813" y="14118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Platform</a:t>
            </a:r>
            <a:endParaRPr sz="2000">
              <a:solidFill>
                <a:schemeClr val="dk1"/>
              </a:solidFill>
              <a:latin typeface="Google Sans"/>
              <a:ea typeface="Google Sans"/>
              <a:cs typeface="Google Sans"/>
              <a:sym typeface="Google Sans"/>
            </a:endParaRPr>
          </a:p>
        </p:txBody>
      </p:sp>
      <p:sp>
        <p:nvSpPr>
          <p:cNvPr id="278" name="Google Shape;278;p29"/>
          <p:cNvSpPr txBox="1"/>
          <p:nvPr/>
        </p:nvSpPr>
        <p:spPr>
          <a:xfrm>
            <a:off x="415688" y="20262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Compute</a:t>
            </a:r>
            <a:endParaRPr sz="2000">
              <a:solidFill>
                <a:schemeClr val="dk1"/>
              </a:solidFill>
              <a:latin typeface="Google Sans"/>
              <a:ea typeface="Google Sans"/>
              <a:cs typeface="Google Sans"/>
              <a:sym typeface="Google Sans"/>
            </a:endParaRPr>
          </a:p>
        </p:txBody>
      </p:sp>
      <p:sp>
        <p:nvSpPr>
          <p:cNvPr id="279" name="Google Shape;279;p29"/>
          <p:cNvSpPr txBox="1"/>
          <p:nvPr/>
        </p:nvSpPr>
        <p:spPr>
          <a:xfrm>
            <a:off x="415788" y="26406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Memory</a:t>
            </a:r>
            <a:endParaRPr sz="2000">
              <a:solidFill>
                <a:schemeClr val="dk1"/>
              </a:solidFill>
              <a:latin typeface="Google Sans"/>
              <a:ea typeface="Google Sans"/>
              <a:cs typeface="Google Sans"/>
              <a:sym typeface="Google Sans"/>
            </a:endParaRPr>
          </a:p>
        </p:txBody>
      </p:sp>
      <p:sp>
        <p:nvSpPr>
          <p:cNvPr id="280" name="Google Shape;280;p29"/>
          <p:cNvSpPr txBox="1"/>
          <p:nvPr/>
        </p:nvSpPr>
        <p:spPr>
          <a:xfrm>
            <a:off x="415788" y="3255000"/>
            <a:ext cx="14520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Storage</a:t>
            </a:r>
            <a:endParaRPr sz="2000">
              <a:solidFill>
                <a:schemeClr val="dk1"/>
              </a:solidFill>
              <a:latin typeface="Google Sans"/>
              <a:ea typeface="Google Sans"/>
              <a:cs typeface="Google Sans"/>
              <a:sym typeface="Google Sans"/>
            </a:endParaRPr>
          </a:p>
        </p:txBody>
      </p:sp>
      <p:sp>
        <p:nvSpPr>
          <p:cNvPr id="281" name="Google Shape;281;p29"/>
          <p:cNvSpPr txBox="1"/>
          <p:nvPr/>
        </p:nvSpPr>
        <p:spPr>
          <a:xfrm>
            <a:off x="415813" y="3869400"/>
            <a:ext cx="1406100" cy="47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Google Sans"/>
                <a:ea typeface="Google Sans"/>
                <a:cs typeface="Google Sans"/>
                <a:sym typeface="Google Sans"/>
              </a:rPr>
              <a:t>Power</a:t>
            </a:r>
            <a:endParaRPr sz="2000">
              <a:solidFill>
                <a:schemeClr val="dk1"/>
              </a:solidFill>
              <a:latin typeface="Google Sans"/>
              <a:ea typeface="Google Sans"/>
              <a:cs typeface="Google Sans"/>
              <a:sym typeface="Google Sans"/>
            </a:endParaRPr>
          </a:p>
        </p:txBody>
      </p:sp>
      <p:pic>
        <p:nvPicPr>
          <p:cNvPr id="282" name="Google Shape;282;p29"/>
          <p:cNvPicPr preferRelativeResize="0"/>
          <p:nvPr/>
        </p:nvPicPr>
        <p:blipFill rotWithShape="1">
          <a:blip r:embed="rId3">
            <a:alphaModFix/>
          </a:blip>
          <a:srcRect b="21079" l="25445" r="15762" t="23019"/>
          <a:stretch/>
        </p:blipFill>
        <p:spPr>
          <a:xfrm>
            <a:off x="3050450" y="1411800"/>
            <a:ext cx="752010" cy="476700"/>
          </a:xfrm>
          <a:prstGeom prst="rect">
            <a:avLst/>
          </a:prstGeom>
          <a:noFill/>
          <a:ln>
            <a:noFill/>
          </a:ln>
        </p:spPr>
      </p:pic>
      <p:pic>
        <p:nvPicPr>
          <p:cNvPr id="283" name="Google Shape;283;p29"/>
          <p:cNvPicPr preferRelativeResize="0"/>
          <p:nvPr/>
        </p:nvPicPr>
        <p:blipFill>
          <a:blip r:embed="rId4">
            <a:alphaModFix/>
          </a:blip>
          <a:stretch>
            <a:fillRect/>
          </a:stretch>
        </p:blipFill>
        <p:spPr>
          <a:xfrm>
            <a:off x="6375659" y="1308522"/>
            <a:ext cx="940239" cy="683250"/>
          </a:xfrm>
          <a:prstGeom prst="rect">
            <a:avLst/>
          </a:prstGeom>
          <a:noFill/>
          <a:ln>
            <a:noFill/>
          </a:ln>
        </p:spPr>
      </p:pic>
      <p:sp>
        <p:nvSpPr>
          <p:cNvPr id="284" name="Google Shape;284;p29"/>
          <p:cNvSpPr/>
          <p:nvPr/>
        </p:nvSpPr>
        <p:spPr>
          <a:xfrm>
            <a:off x="4542500" y="19573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~10X</a:t>
            </a:r>
            <a:endParaRPr b="1" sz="1600">
              <a:solidFill>
                <a:srgbClr val="FFFFFF"/>
              </a:solidFill>
              <a:latin typeface="Google Sans"/>
              <a:ea typeface="Google Sans"/>
              <a:cs typeface="Google Sans"/>
              <a:sym typeface="Google Sans"/>
            </a:endParaRPr>
          </a:p>
        </p:txBody>
      </p:sp>
      <p:sp>
        <p:nvSpPr>
          <p:cNvPr id="285" name="Google Shape;285;p29"/>
          <p:cNvSpPr/>
          <p:nvPr/>
        </p:nvSpPr>
        <p:spPr>
          <a:xfrm>
            <a:off x="4542500" y="25717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~10000X</a:t>
            </a:r>
            <a:endParaRPr b="1" sz="1600">
              <a:solidFill>
                <a:srgbClr val="FFFFFF"/>
              </a:solidFill>
              <a:latin typeface="Google Sans"/>
              <a:ea typeface="Google Sans"/>
              <a:cs typeface="Google Sans"/>
              <a:sym typeface="Google Sans"/>
            </a:endParaRPr>
          </a:p>
        </p:txBody>
      </p:sp>
      <p:sp>
        <p:nvSpPr>
          <p:cNvPr id="286" name="Google Shape;286;p29"/>
          <p:cNvSpPr/>
          <p:nvPr/>
        </p:nvSpPr>
        <p:spPr>
          <a:xfrm>
            <a:off x="4542500" y="31861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~100000X</a:t>
            </a:r>
            <a:endParaRPr b="1" sz="1600">
              <a:solidFill>
                <a:srgbClr val="FFFFFF"/>
              </a:solidFill>
              <a:latin typeface="Google Sans"/>
              <a:ea typeface="Google Sans"/>
              <a:cs typeface="Google Sans"/>
              <a:sym typeface="Google Sans"/>
            </a:endParaRPr>
          </a:p>
        </p:txBody>
      </p:sp>
      <p:sp>
        <p:nvSpPr>
          <p:cNvPr id="287" name="Google Shape;287;p29"/>
          <p:cNvSpPr/>
          <p:nvPr/>
        </p:nvSpPr>
        <p:spPr>
          <a:xfrm>
            <a:off x="4542500" y="38005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~1000X</a:t>
            </a:r>
            <a:endParaRPr b="1" sz="1600">
              <a:solidFill>
                <a:srgbClr val="FFFFFF"/>
              </a:solidFill>
              <a:latin typeface="Google Sans"/>
              <a:ea typeface="Google Sans"/>
              <a:cs typeface="Google Sans"/>
              <a:sym typeface="Google Sans"/>
            </a:endParaRPr>
          </a:p>
        </p:txBody>
      </p:sp>
      <p:sp>
        <p:nvSpPr>
          <p:cNvPr id="288" name="Google Shape;288;p29"/>
          <p:cNvSpPr/>
          <p:nvPr/>
        </p:nvSpPr>
        <p:spPr>
          <a:xfrm>
            <a:off x="4542500" y="1342950"/>
            <a:ext cx="1222500" cy="614400"/>
          </a:xfrm>
          <a:prstGeom prst="rect">
            <a:avLst/>
          </a:prstGeom>
          <a:solidFill>
            <a:srgbClr val="B7B7B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Google Sans Medium"/>
              <a:ea typeface="Google Sans Medium"/>
              <a:cs typeface="Google Sans Medium"/>
              <a:sym typeface="Google Sans Medium"/>
            </a:endParaRPr>
          </a:p>
        </p:txBody>
      </p:sp>
      <p:sp>
        <p:nvSpPr>
          <p:cNvPr id="289" name="Google Shape;289;p29"/>
          <p:cNvSpPr/>
          <p:nvPr/>
        </p:nvSpPr>
        <p:spPr>
          <a:xfrm>
            <a:off x="5764901" y="728550"/>
            <a:ext cx="22776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Google Sans Medium"/>
                <a:ea typeface="Google Sans Medium"/>
                <a:cs typeface="Google Sans Medium"/>
                <a:sym typeface="Google Sans Medium"/>
              </a:rPr>
              <a:t>Micro</a:t>
            </a:r>
            <a:r>
              <a:rPr b="1" lang="en" sz="2000">
                <a:solidFill>
                  <a:srgbClr val="FFFFFF"/>
                </a:solidFill>
                <a:latin typeface="Google Sans"/>
                <a:ea typeface="Google Sans"/>
                <a:cs typeface="Google Sans"/>
                <a:sym typeface="Google Sans"/>
              </a:rPr>
              <a:t>controller</a:t>
            </a:r>
            <a:endParaRPr b="1" sz="2000">
              <a:solidFill>
                <a:srgbClr val="FFFFFF"/>
              </a:solidFill>
              <a:latin typeface="Google Sans"/>
              <a:ea typeface="Google Sans"/>
              <a:cs typeface="Google Sans"/>
              <a:sym typeface="Google Sans"/>
            </a:endParaRPr>
          </a:p>
        </p:txBody>
      </p:sp>
      <p:sp>
        <p:nvSpPr>
          <p:cNvPr id="290" name="Google Shape;290;p29"/>
          <p:cNvSpPr/>
          <p:nvPr/>
        </p:nvSpPr>
        <p:spPr>
          <a:xfrm>
            <a:off x="2264901" y="728550"/>
            <a:ext cx="22776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Google Sans Medium"/>
                <a:ea typeface="Google Sans Medium"/>
                <a:cs typeface="Google Sans Medium"/>
                <a:sym typeface="Google Sans Medium"/>
              </a:rPr>
              <a:t>Micro</a:t>
            </a:r>
            <a:r>
              <a:rPr b="1" lang="en" sz="2000">
                <a:solidFill>
                  <a:srgbClr val="FFFFFF"/>
                </a:solidFill>
                <a:latin typeface="Google Sans"/>
                <a:ea typeface="Google Sans"/>
                <a:cs typeface="Google Sans"/>
                <a:sym typeface="Google Sans"/>
              </a:rPr>
              <a:t>processor</a:t>
            </a:r>
            <a:endParaRPr b="1" sz="2000">
              <a:solidFill>
                <a:srgbClr val="FFFFFF"/>
              </a:solidFill>
              <a:latin typeface="Google Sans"/>
              <a:ea typeface="Google Sans"/>
              <a:cs typeface="Google Sans"/>
              <a:sym typeface="Google Sans"/>
            </a:endParaRPr>
          </a:p>
        </p:txBody>
      </p:sp>
      <p:sp>
        <p:nvSpPr>
          <p:cNvPr id="291" name="Google Shape;291;p29"/>
          <p:cNvSpPr/>
          <p:nvPr/>
        </p:nvSpPr>
        <p:spPr>
          <a:xfrm>
            <a:off x="4542500" y="728550"/>
            <a:ext cx="1222500" cy="6144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FFFFFF"/>
                </a:solidFill>
                <a:latin typeface="Google Sans Medium"/>
                <a:ea typeface="Google Sans Medium"/>
                <a:cs typeface="Google Sans Medium"/>
                <a:sym typeface="Google Sans Medium"/>
              </a:rPr>
              <a:t>&gt;</a:t>
            </a:r>
            <a:endParaRPr sz="2800">
              <a:solidFill>
                <a:srgbClr val="FFFFFF"/>
              </a:solidFill>
              <a:latin typeface="Google Sans Medium"/>
              <a:ea typeface="Google Sans Medium"/>
              <a:cs typeface="Google Sans Medium"/>
              <a:sym typeface="Google Sans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TinyMLx">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