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  <p:sldMasterId id="2147483705" r:id="rId2"/>
  </p:sldMasterIdLst>
  <p:notesMasterIdLst>
    <p:notesMasterId r:id="rId17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Montserrat Medium" panose="000006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25" y="5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56d4bccb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256d4bccb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1256d4bccbc_0_1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1256d4bccbc_0_1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256d4bccbc_0_1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1256d4bccbc_0_1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256d4bcc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256d4bcc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1256d4bccbc_0_1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1256d4bccbc_0_1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256d4bccbc_0_2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1256d4bccbc_0_2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ROI Slide (Enterprise) - costly, 5 people,  it will slow you down. Slow the ability to innovate and differentiate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Channel model - hardware target support or channel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56d4bccbc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56d4bccbc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256d4bccb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256d4bccb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256d4bccbc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256d4bccbc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256d4bccbc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256d4bccbc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256d4bccbc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256d4bccbc_0_1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256d4bccbc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256d4bccbc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256d4bccbc_0_1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256d4bccbc_0_1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256d4bccbc_0_1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256d4bccbc_0_1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022562"/>
            <a:ext cx="9144003" cy="312092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Montserrat ExtraBold"/>
              <a:buNone/>
              <a:defRPr sz="5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344900"/>
            <a:ext cx="1486325" cy="2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">
  <p:cSld name="CUSTOM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title" idx="2"/>
          </p:nvPr>
        </p:nvSpPr>
        <p:spPr>
          <a:xfrm>
            <a:off x="311700" y="1851675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ntserrat ExtraBold"/>
              <a:buNone/>
              <a:defRPr sz="36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ubTitle" idx="1"/>
          </p:nvPr>
        </p:nvSpPr>
        <p:spPr>
          <a:xfrm>
            <a:off x="311700" y="2457350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title" idx="3"/>
          </p:nvPr>
        </p:nvSpPr>
        <p:spPr>
          <a:xfrm>
            <a:off x="3272188" y="1851675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ntserrat ExtraBold"/>
              <a:buNone/>
              <a:defRPr sz="36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4"/>
          </p:nvPr>
        </p:nvSpPr>
        <p:spPr>
          <a:xfrm>
            <a:off x="3272188" y="2457350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 idx="5"/>
          </p:nvPr>
        </p:nvSpPr>
        <p:spPr>
          <a:xfrm>
            <a:off x="6232675" y="1851675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ntserrat ExtraBold"/>
              <a:buNone/>
              <a:defRPr sz="36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6"/>
          </p:nvPr>
        </p:nvSpPr>
        <p:spPr>
          <a:xfrm>
            <a:off x="6232675" y="2457350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Light)">
  <p:cSld name="MAIN_POI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2">
            <a:alphaModFix/>
          </a:blip>
          <a:srcRect l="48143"/>
          <a:stretch/>
        </p:blipFill>
        <p:spPr>
          <a:xfrm>
            <a:off x="4402201" y="0"/>
            <a:ext cx="47418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40175" y="450150"/>
            <a:ext cx="3320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Light) 1">
  <p:cSld name="MAIN_POINT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 rotWithShape="1">
          <a:blip r:embed="rId2">
            <a:alphaModFix/>
          </a:blip>
          <a:srcRect l="48427"/>
          <a:stretch/>
        </p:blipFill>
        <p:spPr>
          <a:xfrm>
            <a:off x="4427999" y="0"/>
            <a:ext cx="4716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40175" y="450150"/>
            <a:ext cx="3320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MAIN_POINT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340175" y="450150"/>
            <a:ext cx="3320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ExtraBold"/>
              <a:buNone/>
              <a:defRPr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25" y="450150"/>
            <a:ext cx="1502425" cy="3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245748" y="4851600"/>
            <a:ext cx="1253400" cy="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None/>
            </a:pPr>
            <a:r>
              <a:rPr lang="en" sz="500" b="0" i="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Copyright © Edge Impulse Inc.</a:t>
            </a:r>
            <a:endParaRPr sz="6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BLANK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8600" y="0"/>
            <a:ext cx="9144000" cy="5143500"/>
          </a:xfrm>
          <a:prstGeom prst="rect">
            <a:avLst/>
          </a:prstGeom>
          <a:solidFill>
            <a:srgbClr val="32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0"/>
          <p:cNvSpPr txBox="1"/>
          <p:nvPr/>
        </p:nvSpPr>
        <p:spPr>
          <a:xfrm>
            <a:off x="245748" y="4851600"/>
            <a:ext cx="1253400" cy="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None/>
            </a:pPr>
            <a:r>
              <a:rPr lang="en" sz="500" b="0" i="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Copyright © Edge Impulse Inc.</a:t>
            </a:r>
            <a:endParaRPr sz="600"/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6738" y="3101675"/>
            <a:ext cx="1785701" cy="4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6686751" y="3531325"/>
            <a:ext cx="17856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hello@edgeimpulse.com</a:t>
            </a:r>
            <a:endParaRPr sz="95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3031 Tisch Way</a:t>
            </a:r>
            <a:endParaRPr sz="95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110 Plaza West</a:t>
            </a:r>
            <a:endParaRPr sz="95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San Jose, CA 95128</a:t>
            </a:r>
            <a:endParaRPr sz="95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USA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gradient">
  <p:cSld name="BLANK_1">
    <p:bg>
      <p:bgPr>
        <a:solidFill>
          <a:srgbClr val="A9B2D6">
            <a:alpha val="726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1"/>
          <p:cNvSpPr txBox="1"/>
          <p:nvPr/>
        </p:nvSpPr>
        <p:spPr>
          <a:xfrm>
            <a:off x="245748" y="4851600"/>
            <a:ext cx="1253400" cy="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None/>
            </a:pPr>
            <a:r>
              <a:rPr lang="en" sz="500" b="0" i="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Copyright © Edge Impulse Inc.</a:t>
            </a:r>
            <a:endParaRPr sz="6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screen (Blue-purple)">
  <p:cSld name="CUSTOM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311700" y="1226875"/>
            <a:ext cx="34044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6400" y="585088"/>
            <a:ext cx="6050099" cy="39733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161" name="Google Shape;161;p32"/>
          <p:cNvSpPr>
            <a:spLocks noGrp="1"/>
          </p:cNvSpPr>
          <p:nvPr>
            <p:ph type="pic" idx="2"/>
          </p:nvPr>
        </p:nvSpPr>
        <p:spPr>
          <a:xfrm>
            <a:off x="6081850" y="1420200"/>
            <a:ext cx="2119200" cy="21192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311700" y="2211775"/>
            <a:ext cx="34044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screen (Purple-orange)">
  <p:cSld name="CUSTOM_2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311700" y="1226875"/>
            <a:ext cx="34044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6400" y="585088"/>
            <a:ext cx="6050099" cy="39733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166" name="Google Shape;166;p33"/>
          <p:cNvSpPr>
            <a:spLocks noGrp="1"/>
          </p:cNvSpPr>
          <p:nvPr>
            <p:ph type="pic" idx="2"/>
          </p:nvPr>
        </p:nvSpPr>
        <p:spPr>
          <a:xfrm>
            <a:off x="6081850" y="1420200"/>
            <a:ext cx="2119200" cy="21192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3"/>
          <p:cNvSpPr txBox="1">
            <a:spLocks noGrp="1"/>
          </p:cNvSpPr>
          <p:nvPr>
            <p:ph type="body" idx="1"/>
          </p:nvPr>
        </p:nvSpPr>
        <p:spPr>
          <a:xfrm>
            <a:off x="311700" y="2211775"/>
            <a:ext cx="34044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screen (Blue-teal)">
  <p:cSld name="CUSTOM_2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311700" y="1226875"/>
            <a:ext cx="34044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6400" y="585088"/>
            <a:ext cx="6050099" cy="39733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171" name="Google Shape;171;p34"/>
          <p:cNvSpPr>
            <a:spLocks noGrp="1"/>
          </p:cNvSpPr>
          <p:nvPr>
            <p:ph type="pic" idx="2"/>
          </p:nvPr>
        </p:nvSpPr>
        <p:spPr>
          <a:xfrm>
            <a:off x="6081850" y="1420200"/>
            <a:ext cx="2119200" cy="21192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311700" y="2211775"/>
            <a:ext cx="34044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2 rows">
  <p:cSld name="CUSTO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>
            <a:spLocks noGrp="1"/>
          </p:cNvSpPr>
          <p:nvPr>
            <p:ph type="pic" idx="2"/>
          </p:nvPr>
        </p:nvSpPr>
        <p:spPr>
          <a:xfrm>
            <a:off x="393675" y="132390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216422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3"/>
          </p:nvPr>
        </p:nvSpPr>
        <p:spPr>
          <a:xfrm>
            <a:off x="311700" y="181240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>
            <a:spLocks noGrp="1"/>
          </p:cNvSpPr>
          <p:nvPr>
            <p:ph type="pic" idx="4"/>
          </p:nvPr>
        </p:nvSpPr>
        <p:spPr>
          <a:xfrm>
            <a:off x="393675" y="318185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0" name="Google Shape;80;p17"/>
          <p:cNvSpPr txBox="1">
            <a:spLocks noGrp="1"/>
          </p:cNvSpPr>
          <p:nvPr>
            <p:ph type="body" idx="5"/>
          </p:nvPr>
        </p:nvSpPr>
        <p:spPr>
          <a:xfrm>
            <a:off x="311700" y="402217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6"/>
          </p:nvPr>
        </p:nvSpPr>
        <p:spPr>
          <a:xfrm>
            <a:off x="311700" y="367035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>
            <a:spLocks noGrp="1"/>
          </p:cNvSpPr>
          <p:nvPr>
            <p:ph type="pic" idx="7"/>
          </p:nvPr>
        </p:nvSpPr>
        <p:spPr>
          <a:xfrm>
            <a:off x="3297975" y="132390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3" name="Google Shape;83;p17"/>
          <p:cNvSpPr txBox="1">
            <a:spLocks noGrp="1"/>
          </p:cNvSpPr>
          <p:nvPr>
            <p:ph type="body" idx="8"/>
          </p:nvPr>
        </p:nvSpPr>
        <p:spPr>
          <a:xfrm>
            <a:off x="3216000" y="216422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9"/>
          </p:nvPr>
        </p:nvSpPr>
        <p:spPr>
          <a:xfrm>
            <a:off x="3216000" y="181240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>
            <a:spLocks noGrp="1"/>
          </p:cNvSpPr>
          <p:nvPr>
            <p:ph type="pic" idx="13"/>
          </p:nvPr>
        </p:nvSpPr>
        <p:spPr>
          <a:xfrm>
            <a:off x="3297975" y="318185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6" name="Google Shape;86;p17"/>
          <p:cNvSpPr txBox="1">
            <a:spLocks noGrp="1"/>
          </p:cNvSpPr>
          <p:nvPr>
            <p:ph type="body" idx="14"/>
          </p:nvPr>
        </p:nvSpPr>
        <p:spPr>
          <a:xfrm>
            <a:off x="3216000" y="402217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5"/>
          </p:nvPr>
        </p:nvSpPr>
        <p:spPr>
          <a:xfrm>
            <a:off x="3216000" y="367035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>
            <a:spLocks noGrp="1"/>
          </p:cNvSpPr>
          <p:nvPr>
            <p:ph type="pic" idx="16"/>
          </p:nvPr>
        </p:nvSpPr>
        <p:spPr>
          <a:xfrm>
            <a:off x="6202275" y="132390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9" name="Google Shape;89;p17"/>
          <p:cNvSpPr txBox="1">
            <a:spLocks noGrp="1"/>
          </p:cNvSpPr>
          <p:nvPr>
            <p:ph type="body" idx="17"/>
          </p:nvPr>
        </p:nvSpPr>
        <p:spPr>
          <a:xfrm>
            <a:off x="6120300" y="216422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8"/>
          </p:nvPr>
        </p:nvSpPr>
        <p:spPr>
          <a:xfrm>
            <a:off x="6120300" y="181240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>
            <a:spLocks noGrp="1"/>
          </p:cNvSpPr>
          <p:nvPr>
            <p:ph type="pic" idx="19"/>
          </p:nvPr>
        </p:nvSpPr>
        <p:spPr>
          <a:xfrm>
            <a:off x="6202275" y="318185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2" name="Google Shape;92;p17"/>
          <p:cNvSpPr txBox="1">
            <a:spLocks noGrp="1"/>
          </p:cNvSpPr>
          <p:nvPr>
            <p:ph type="body" idx="20"/>
          </p:nvPr>
        </p:nvSpPr>
        <p:spPr>
          <a:xfrm>
            <a:off x="6120300" y="402217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1"/>
          </p:nvPr>
        </p:nvSpPr>
        <p:spPr>
          <a:xfrm>
            <a:off x="6120300" y="367035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screen (Blue-green)">
  <p:cSld name="CUSTOM_2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311700" y="1226875"/>
            <a:ext cx="34044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5" name="Google Shape;17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6400" y="585088"/>
            <a:ext cx="6050099" cy="39733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176" name="Google Shape;176;p35"/>
          <p:cNvSpPr>
            <a:spLocks noGrp="1"/>
          </p:cNvSpPr>
          <p:nvPr>
            <p:ph type="pic" idx="2"/>
          </p:nvPr>
        </p:nvSpPr>
        <p:spPr>
          <a:xfrm>
            <a:off x="6081850" y="1420200"/>
            <a:ext cx="2119200" cy="21192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311700" y="2211775"/>
            <a:ext cx="34044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022562"/>
            <a:ext cx="9144003" cy="312092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Montserrat ExtraBold"/>
              <a:buNone/>
              <a:defRPr sz="5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344900"/>
            <a:ext cx="1486325" cy="2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2 rows">
  <p:cSld name="CUSTOM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9"/>
          <p:cNvSpPr>
            <a:spLocks noGrp="1"/>
          </p:cNvSpPr>
          <p:nvPr>
            <p:ph type="pic" idx="2"/>
          </p:nvPr>
        </p:nvSpPr>
        <p:spPr>
          <a:xfrm>
            <a:off x="393675" y="132390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93" name="Google Shape;193;p39"/>
          <p:cNvSpPr txBox="1">
            <a:spLocks noGrp="1"/>
          </p:cNvSpPr>
          <p:nvPr>
            <p:ph type="body" idx="1"/>
          </p:nvPr>
        </p:nvSpPr>
        <p:spPr>
          <a:xfrm>
            <a:off x="311700" y="216422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subTitle" idx="3"/>
          </p:nvPr>
        </p:nvSpPr>
        <p:spPr>
          <a:xfrm>
            <a:off x="311700" y="181240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9"/>
          <p:cNvSpPr>
            <a:spLocks noGrp="1"/>
          </p:cNvSpPr>
          <p:nvPr>
            <p:ph type="pic" idx="4"/>
          </p:nvPr>
        </p:nvSpPr>
        <p:spPr>
          <a:xfrm>
            <a:off x="393675" y="318185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96" name="Google Shape;196;p39"/>
          <p:cNvSpPr txBox="1">
            <a:spLocks noGrp="1"/>
          </p:cNvSpPr>
          <p:nvPr>
            <p:ph type="body" idx="5"/>
          </p:nvPr>
        </p:nvSpPr>
        <p:spPr>
          <a:xfrm>
            <a:off x="311700" y="402217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subTitle" idx="6"/>
          </p:nvPr>
        </p:nvSpPr>
        <p:spPr>
          <a:xfrm>
            <a:off x="311700" y="367035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9"/>
          <p:cNvSpPr>
            <a:spLocks noGrp="1"/>
          </p:cNvSpPr>
          <p:nvPr>
            <p:ph type="pic" idx="7"/>
          </p:nvPr>
        </p:nvSpPr>
        <p:spPr>
          <a:xfrm>
            <a:off x="3297975" y="132390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99" name="Google Shape;199;p39"/>
          <p:cNvSpPr txBox="1">
            <a:spLocks noGrp="1"/>
          </p:cNvSpPr>
          <p:nvPr>
            <p:ph type="body" idx="8"/>
          </p:nvPr>
        </p:nvSpPr>
        <p:spPr>
          <a:xfrm>
            <a:off x="3216000" y="216422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00" name="Google Shape;200;p39"/>
          <p:cNvSpPr txBox="1">
            <a:spLocks noGrp="1"/>
          </p:cNvSpPr>
          <p:nvPr>
            <p:ph type="subTitle" idx="9"/>
          </p:nvPr>
        </p:nvSpPr>
        <p:spPr>
          <a:xfrm>
            <a:off x="3216000" y="181240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9"/>
          <p:cNvSpPr>
            <a:spLocks noGrp="1"/>
          </p:cNvSpPr>
          <p:nvPr>
            <p:ph type="pic" idx="13"/>
          </p:nvPr>
        </p:nvSpPr>
        <p:spPr>
          <a:xfrm>
            <a:off x="3297975" y="318185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02" name="Google Shape;202;p39"/>
          <p:cNvSpPr txBox="1">
            <a:spLocks noGrp="1"/>
          </p:cNvSpPr>
          <p:nvPr>
            <p:ph type="body" idx="14"/>
          </p:nvPr>
        </p:nvSpPr>
        <p:spPr>
          <a:xfrm>
            <a:off x="3216000" y="402217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subTitle" idx="15"/>
          </p:nvPr>
        </p:nvSpPr>
        <p:spPr>
          <a:xfrm>
            <a:off x="3216000" y="367035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>
            <a:spLocks noGrp="1"/>
          </p:cNvSpPr>
          <p:nvPr>
            <p:ph type="pic" idx="16"/>
          </p:nvPr>
        </p:nvSpPr>
        <p:spPr>
          <a:xfrm>
            <a:off x="6202275" y="132390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05" name="Google Shape;205;p39"/>
          <p:cNvSpPr txBox="1">
            <a:spLocks noGrp="1"/>
          </p:cNvSpPr>
          <p:nvPr>
            <p:ph type="body" idx="17"/>
          </p:nvPr>
        </p:nvSpPr>
        <p:spPr>
          <a:xfrm>
            <a:off x="6120300" y="216422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subTitle" idx="18"/>
          </p:nvPr>
        </p:nvSpPr>
        <p:spPr>
          <a:xfrm>
            <a:off x="6120300" y="181240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9"/>
          <p:cNvSpPr>
            <a:spLocks noGrp="1"/>
          </p:cNvSpPr>
          <p:nvPr>
            <p:ph type="pic" idx="19"/>
          </p:nvPr>
        </p:nvSpPr>
        <p:spPr>
          <a:xfrm>
            <a:off x="6202275" y="3181850"/>
            <a:ext cx="428100" cy="42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08" name="Google Shape;208;p39"/>
          <p:cNvSpPr txBox="1">
            <a:spLocks noGrp="1"/>
          </p:cNvSpPr>
          <p:nvPr>
            <p:ph type="body" idx="20"/>
          </p:nvPr>
        </p:nvSpPr>
        <p:spPr>
          <a:xfrm>
            <a:off x="6120300" y="4022175"/>
            <a:ext cx="2712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ubTitle" idx="21"/>
          </p:nvPr>
        </p:nvSpPr>
        <p:spPr>
          <a:xfrm>
            <a:off x="6120300" y="3670350"/>
            <a:ext cx="27120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ExtraBold"/>
              <a:buNone/>
              <a:defRPr sz="1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ody">
  <p:cSld name="TITLE_AND_BODY_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ubTitle" idx="2"/>
          </p:nvPr>
        </p:nvSpPr>
        <p:spPr>
          <a:xfrm>
            <a:off x="311700" y="846200"/>
            <a:ext cx="81609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2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subTitle" idx="1"/>
          </p:nvPr>
        </p:nvSpPr>
        <p:spPr>
          <a:xfrm>
            <a:off x="311700" y="865325"/>
            <a:ext cx="81609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, title, body, image">
  <p:cSld name="TITLE_AND_BODY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 txBox="1">
            <a:spLocks noGrp="1"/>
          </p:cNvSpPr>
          <p:nvPr>
            <p:ph type="title"/>
          </p:nvPr>
        </p:nvSpPr>
        <p:spPr>
          <a:xfrm>
            <a:off x="311700" y="51829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7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6" name="Google Shape;22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subTitle" idx="2"/>
          </p:nvPr>
        </p:nvSpPr>
        <p:spPr>
          <a:xfrm>
            <a:off x="311700" y="338500"/>
            <a:ext cx="57294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Montserrat"/>
              <a:buNone/>
              <a:defRPr sz="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, title and body">
  <p:cSld name="TITLE_AND_BODY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>
            <a:spLocks noGrp="1"/>
          </p:cNvSpPr>
          <p:nvPr>
            <p:ph type="title"/>
          </p:nvPr>
        </p:nvSpPr>
        <p:spPr>
          <a:xfrm>
            <a:off x="311700" y="51829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subTitle" idx="2"/>
          </p:nvPr>
        </p:nvSpPr>
        <p:spPr>
          <a:xfrm>
            <a:off x="311700" y="338500"/>
            <a:ext cx="57294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Montserrat"/>
              <a:buNone/>
              <a:defRPr sz="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6" name="Google Shape;236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s">
  <p:cSld name="CUSTOM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7"/>
          <p:cNvSpPr txBox="1">
            <a:spLocks noGrp="1"/>
          </p:cNvSpPr>
          <p:nvPr>
            <p:ph type="title" idx="2"/>
          </p:nvPr>
        </p:nvSpPr>
        <p:spPr>
          <a:xfrm>
            <a:off x="311700" y="1851675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ntserrat ExtraBold"/>
              <a:buNone/>
              <a:defRPr sz="36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44" name="Google Shape;244;p47"/>
          <p:cNvSpPr txBox="1">
            <a:spLocks noGrp="1"/>
          </p:cNvSpPr>
          <p:nvPr>
            <p:ph type="subTitle" idx="1"/>
          </p:nvPr>
        </p:nvSpPr>
        <p:spPr>
          <a:xfrm>
            <a:off x="311700" y="2457350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title" idx="3"/>
          </p:nvPr>
        </p:nvSpPr>
        <p:spPr>
          <a:xfrm>
            <a:off x="3272188" y="1851675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ntserrat ExtraBold"/>
              <a:buNone/>
              <a:defRPr sz="36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46" name="Google Shape;246;p47"/>
          <p:cNvSpPr txBox="1">
            <a:spLocks noGrp="1"/>
          </p:cNvSpPr>
          <p:nvPr>
            <p:ph type="subTitle" idx="4"/>
          </p:nvPr>
        </p:nvSpPr>
        <p:spPr>
          <a:xfrm>
            <a:off x="3272188" y="2457350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7"/>
          <p:cNvSpPr txBox="1">
            <a:spLocks noGrp="1"/>
          </p:cNvSpPr>
          <p:nvPr>
            <p:ph type="title" idx="5"/>
          </p:nvPr>
        </p:nvSpPr>
        <p:spPr>
          <a:xfrm>
            <a:off x="6232675" y="1851675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Montserrat ExtraBold"/>
              <a:buNone/>
              <a:defRPr sz="36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48" name="Google Shape;248;p47"/>
          <p:cNvSpPr txBox="1">
            <a:spLocks noGrp="1"/>
          </p:cNvSpPr>
          <p:nvPr>
            <p:ph type="subTitle" idx="6"/>
          </p:nvPr>
        </p:nvSpPr>
        <p:spPr>
          <a:xfrm>
            <a:off x="6232675" y="2457350"/>
            <a:ext cx="2271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Light)">
  <p:cSld name="MAIN_POIN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8"/>
          <p:cNvPicPr preferRelativeResize="0"/>
          <p:nvPr/>
        </p:nvPicPr>
        <p:blipFill rotWithShape="1">
          <a:blip r:embed="rId2">
            <a:alphaModFix/>
          </a:blip>
          <a:srcRect l="48143"/>
          <a:stretch/>
        </p:blipFill>
        <p:spPr>
          <a:xfrm>
            <a:off x="4402201" y="0"/>
            <a:ext cx="47418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8"/>
          <p:cNvSpPr txBox="1">
            <a:spLocks noGrp="1"/>
          </p:cNvSpPr>
          <p:nvPr>
            <p:ph type="title"/>
          </p:nvPr>
        </p:nvSpPr>
        <p:spPr>
          <a:xfrm>
            <a:off x="340175" y="450150"/>
            <a:ext cx="3320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2" name="Google Shape;25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(Light) 1">
  <p:cSld name="MAIN_POINT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9"/>
          <p:cNvPicPr preferRelativeResize="0"/>
          <p:nvPr/>
        </p:nvPicPr>
        <p:blipFill rotWithShape="1">
          <a:blip r:embed="rId2">
            <a:alphaModFix/>
          </a:blip>
          <a:srcRect l="48427"/>
          <a:stretch/>
        </p:blipFill>
        <p:spPr>
          <a:xfrm>
            <a:off x="4427999" y="0"/>
            <a:ext cx="4716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9"/>
          <p:cNvSpPr txBox="1">
            <a:spLocks noGrp="1"/>
          </p:cNvSpPr>
          <p:nvPr>
            <p:ph type="title"/>
          </p:nvPr>
        </p:nvSpPr>
        <p:spPr>
          <a:xfrm>
            <a:off x="340175" y="450150"/>
            <a:ext cx="3320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6" name="Google Shape;25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MAIN_POINT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0"/>
          <p:cNvSpPr txBox="1">
            <a:spLocks noGrp="1"/>
          </p:cNvSpPr>
          <p:nvPr>
            <p:ph type="title"/>
          </p:nvPr>
        </p:nvSpPr>
        <p:spPr>
          <a:xfrm>
            <a:off x="340175" y="450150"/>
            <a:ext cx="3320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ExtraBold"/>
              <a:buNone/>
              <a:defRPr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60" name="Google Shape;26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25" y="450150"/>
            <a:ext cx="1502425" cy="3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51"/>
          <p:cNvSpPr txBox="1"/>
          <p:nvPr/>
        </p:nvSpPr>
        <p:spPr>
          <a:xfrm>
            <a:off x="245748" y="4851600"/>
            <a:ext cx="1253400" cy="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None/>
            </a:pPr>
            <a:r>
              <a:rPr lang="en" sz="500" b="0" i="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Copyright © Edge Impulse Inc.</a:t>
            </a:r>
            <a:endParaRPr sz="6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BLANK_2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232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52"/>
          <p:cNvSpPr txBox="1"/>
          <p:nvPr/>
        </p:nvSpPr>
        <p:spPr>
          <a:xfrm>
            <a:off x="245748" y="4851600"/>
            <a:ext cx="1253400" cy="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None/>
            </a:pPr>
            <a:r>
              <a:rPr lang="en" sz="500" b="0" i="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Copyright © Edge Impulse Inc.</a:t>
            </a:r>
            <a:endParaRPr sz="600"/>
          </a:p>
        </p:txBody>
      </p:sp>
      <p:pic>
        <p:nvPicPr>
          <p:cNvPr id="269" name="Google Shape;269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6738" y="3101675"/>
            <a:ext cx="1785701" cy="4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2"/>
          <p:cNvSpPr txBox="1"/>
          <p:nvPr/>
        </p:nvSpPr>
        <p:spPr>
          <a:xfrm>
            <a:off x="6686751" y="3531325"/>
            <a:ext cx="17856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hello@edgeimpulse.com</a:t>
            </a:r>
            <a:endParaRPr sz="95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3031 Tisch Way</a:t>
            </a:r>
            <a:endParaRPr sz="95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110 Plaza West</a:t>
            </a:r>
            <a:endParaRPr sz="95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San Jose, CA 95128</a:t>
            </a:r>
            <a:endParaRPr sz="95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USA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gradient">
  <p:cSld name="BLANK_1">
    <p:bg>
      <p:bgPr>
        <a:solidFill>
          <a:srgbClr val="A9B2D6">
            <a:alpha val="7260"/>
          </a:srgbClr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53"/>
          <p:cNvSpPr txBox="1"/>
          <p:nvPr/>
        </p:nvSpPr>
        <p:spPr>
          <a:xfrm>
            <a:off x="245748" y="4851600"/>
            <a:ext cx="1253400" cy="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None/>
            </a:pPr>
            <a:r>
              <a:rPr lang="en" sz="500" b="0" i="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Copyright © Edge Impulse Inc.</a:t>
            </a:r>
            <a:endParaRPr sz="6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screen (Blue-purple)">
  <p:cSld name="CUSTOM_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4"/>
          <p:cNvSpPr txBox="1">
            <a:spLocks noGrp="1"/>
          </p:cNvSpPr>
          <p:nvPr>
            <p:ph type="title"/>
          </p:nvPr>
        </p:nvSpPr>
        <p:spPr>
          <a:xfrm>
            <a:off x="311700" y="1226875"/>
            <a:ext cx="34044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76" name="Google Shape;276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6400" y="585088"/>
            <a:ext cx="6050099" cy="39733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277" name="Google Shape;277;p54"/>
          <p:cNvSpPr>
            <a:spLocks noGrp="1"/>
          </p:cNvSpPr>
          <p:nvPr>
            <p:ph type="pic" idx="2"/>
          </p:nvPr>
        </p:nvSpPr>
        <p:spPr>
          <a:xfrm>
            <a:off x="6081850" y="1420200"/>
            <a:ext cx="2119200" cy="21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54"/>
          <p:cNvSpPr txBox="1">
            <a:spLocks noGrp="1"/>
          </p:cNvSpPr>
          <p:nvPr>
            <p:ph type="body" idx="1"/>
          </p:nvPr>
        </p:nvSpPr>
        <p:spPr>
          <a:xfrm>
            <a:off x="311700" y="2211775"/>
            <a:ext cx="34044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screen (Purple-orange)">
  <p:cSld name="CUSTOM_2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5"/>
          <p:cNvSpPr txBox="1">
            <a:spLocks noGrp="1"/>
          </p:cNvSpPr>
          <p:nvPr>
            <p:ph type="title"/>
          </p:nvPr>
        </p:nvSpPr>
        <p:spPr>
          <a:xfrm>
            <a:off x="311700" y="1226875"/>
            <a:ext cx="34044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81" name="Google Shape;281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6400" y="585088"/>
            <a:ext cx="6050099" cy="39733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282" name="Google Shape;282;p55"/>
          <p:cNvSpPr>
            <a:spLocks noGrp="1"/>
          </p:cNvSpPr>
          <p:nvPr>
            <p:ph type="pic" idx="2"/>
          </p:nvPr>
        </p:nvSpPr>
        <p:spPr>
          <a:xfrm>
            <a:off x="6081850" y="1420200"/>
            <a:ext cx="2119200" cy="21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55"/>
          <p:cNvSpPr txBox="1">
            <a:spLocks noGrp="1"/>
          </p:cNvSpPr>
          <p:nvPr>
            <p:ph type="body" idx="1"/>
          </p:nvPr>
        </p:nvSpPr>
        <p:spPr>
          <a:xfrm>
            <a:off x="311700" y="2211775"/>
            <a:ext cx="34044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ody">
  <p:cSld name="TITLE_AND_BODY_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2"/>
          </p:nvPr>
        </p:nvSpPr>
        <p:spPr>
          <a:xfrm>
            <a:off x="311700" y="846200"/>
            <a:ext cx="81609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screen (Blue-teal)">
  <p:cSld name="CUSTOM_2_1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6"/>
          <p:cNvSpPr txBox="1">
            <a:spLocks noGrp="1"/>
          </p:cNvSpPr>
          <p:nvPr>
            <p:ph type="title"/>
          </p:nvPr>
        </p:nvSpPr>
        <p:spPr>
          <a:xfrm>
            <a:off x="311700" y="1226875"/>
            <a:ext cx="34044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86" name="Google Shape;286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6400" y="585088"/>
            <a:ext cx="6050099" cy="39733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287" name="Google Shape;287;p56"/>
          <p:cNvSpPr>
            <a:spLocks noGrp="1"/>
          </p:cNvSpPr>
          <p:nvPr>
            <p:ph type="pic" idx="2"/>
          </p:nvPr>
        </p:nvSpPr>
        <p:spPr>
          <a:xfrm>
            <a:off x="6081850" y="1420200"/>
            <a:ext cx="2119200" cy="21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56"/>
          <p:cNvSpPr txBox="1">
            <a:spLocks noGrp="1"/>
          </p:cNvSpPr>
          <p:nvPr>
            <p:ph type="body" idx="1"/>
          </p:nvPr>
        </p:nvSpPr>
        <p:spPr>
          <a:xfrm>
            <a:off x="311700" y="2211775"/>
            <a:ext cx="34044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screen (Blue-green)">
  <p:cSld name="CUSTOM_2_1_1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"/>
          <p:cNvSpPr txBox="1">
            <a:spLocks noGrp="1"/>
          </p:cNvSpPr>
          <p:nvPr>
            <p:ph type="title"/>
          </p:nvPr>
        </p:nvSpPr>
        <p:spPr>
          <a:xfrm>
            <a:off x="311700" y="1226875"/>
            <a:ext cx="34044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91" name="Google Shape;291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6400" y="585088"/>
            <a:ext cx="6050099" cy="3973325"/>
          </a:xfrm>
          <a:prstGeom prst="rect">
            <a:avLst/>
          </a:prstGeom>
          <a:noFill/>
          <a:ln>
            <a:noFill/>
          </a:ln>
          <a:effectLst>
            <a:outerShdw blurRad="200025" dist="1905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292" name="Google Shape;292;p57"/>
          <p:cNvSpPr>
            <a:spLocks noGrp="1"/>
          </p:cNvSpPr>
          <p:nvPr>
            <p:ph type="pic" idx="2"/>
          </p:nvPr>
        </p:nvSpPr>
        <p:spPr>
          <a:xfrm>
            <a:off x="6081850" y="1420200"/>
            <a:ext cx="2119200" cy="21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57"/>
          <p:cNvSpPr txBox="1">
            <a:spLocks noGrp="1"/>
          </p:cNvSpPr>
          <p:nvPr>
            <p:ph type="body" idx="1"/>
          </p:nvPr>
        </p:nvSpPr>
        <p:spPr>
          <a:xfrm>
            <a:off x="311700" y="2211775"/>
            <a:ext cx="34044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2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311700" y="865325"/>
            <a:ext cx="81609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, title, body, image">
  <p:cSld name="TITLE_AND_BODY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51829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7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2"/>
          </p:nvPr>
        </p:nvSpPr>
        <p:spPr>
          <a:xfrm>
            <a:off x="311700" y="338500"/>
            <a:ext cx="57294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Montserrat"/>
              <a:buNone/>
              <a:defRPr sz="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, title and body">
  <p:cSld name="TITLE_AND_BODY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51829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2"/>
          </p:nvPr>
        </p:nvSpPr>
        <p:spPr>
          <a:xfrm>
            <a:off x="311700" y="338500"/>
            <a:ext cx="57294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Montserrat"/>
              <a:buNone/>
              <a:defRPr sz="8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Montserrat"/>
              <a:buNone/>
              <a:defRPr sz="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245748" y="4851600"/>
            <a:ext cx="1253400" cy="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None/>
            </a:pPr>
            <a:r>
              <a:rPr lang="en" sz="500" b="0" i="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Copyright © Edge Impulse Inc.</a:t>
            </a:r>
            <a:endParaRPr sz="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37"/>
          <p:cNvSpPr txBox="1"/>
          <p:nvPr/>
        </p:nvSpPr>
        <p:spPr>
          <a:xfrm>
            <a:off x="245748" y="4851600"/>
            <a:ext cx="1253400" cy="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Montserrat Medium"/>
              <a:buNone/>
            </a:pPr>
            <a:r>
              <a:rPr lang="en" sz="500" b="0" i="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Copyright © Edge Impulse Inc.</a:t>
            </a:r>
            <a:endParaRPr sz="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1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Unsupervised Learning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61"/>
          <p:cNvSpPr txBox="1"/>
          <p:nvPr/>
        </p:nvSpPr>
        <p:spPr>
          <a:xfrm>
            <a:off x="382700" y="1364988"/>
            <a:ext cx="50655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●"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No labels!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●"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Model automatically discovers patterns in the data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●"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Uses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○"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Segmentation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○"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Clustering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○"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Dimensionality reduction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 Medium"/>
              <a:buChar char="○"/>
            </a:pPr>
            <a:r>
              <a:rPr lang="en" sz="2200">
                <a:latin typeface="Montserrat Medium"/>
                <a:ea typeface="Montserrat Medium"/>
                <a:cs typeface="Montserrat Medium"/>
                <a:sym typeface="Montserrat Medium"/>
              </a:rPr>
              <a:t>Anomaly detection</a:t>
            </a:r>
            <a:endParaRPr sz="2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3" name="Google Shape;323;p61" descr="C:\Users\sgmustadio\Downloads\42301616611_d33b1c01d4_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8325" y="1312638"/>
            <a:ext cx="2998476" cy="299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70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08" name="Google Shape;1008;p70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9" name="Google Shape;1009;p70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0" name="Google Shape;1010;p70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70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70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70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70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70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70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70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70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70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70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70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70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70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70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70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70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70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70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70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70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70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70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70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70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70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70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70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70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70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70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70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70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70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70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70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70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70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70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70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70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70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70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70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70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70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70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70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70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70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70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70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70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70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70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70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70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70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70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70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70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70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70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70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70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70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70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70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70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70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70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70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70"/>
          <p:cNvSpPr txBox="1"/>
          <p:nvPr/>
        </p:nvSpPr>
        <p:spPr>
          <a:xfrm>
            <a:off x="281975" y="1381100"/>
            <a:ext cx="3963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Randomly choose centroid for each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Assign every sample to nearest centroid based on Euclidean distance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Re-compute the centroid of the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Repeat steps 3-4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83" name="Google Shape;1083;p70"/>
          <p:cNvSpPr/>
          <p:nvPr/>
        </p:nvSpPr>
        <p:spPr>
          <a:xfrm>
            <a:off x="5442200" y="26927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70"/>
          <p:cNvSpPr/>
          <p:nvPr/>
        </p:nvSpPr>
        <p:spPr>
          <a:xfrm>
            <a:off x="6841950" y="33260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70"/>
          <p:cNvSpPr/>
          <p:nvPr/>
        </p:nvSpPr>
        <p:spPr>
          <a:xfrm>
            <a:off x="7121938" y="2069325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6" name="Google Shape;1086;p70"/>
          <p:cNvCxnSpPr/>
          <p:nvPr/>
        </p:nvCxnSpPr>
        <p:spPr>
          <a:xfrm rot="10800000" flipH="1">
            <a:off x="5344100" y="2732600"/>
            <a:ext cx="1211100" cy="156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87" name="Google Shape;1087;p70"/>
          <p:cNvCxnSpPr/>
          <p:nvPr/>
        </p:nvCxnSpPr>
        <p:spPr>
          <a:xfrm>
            <a:off x="6547650" y="2732600"/>
            <a:ext cx="1801500" cy="779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88" name="Google Shape;1088;p70"/>
          <p:cNvCxnSpPr/>
          <p:nvPr/>
        </p:nvCxnSpPr>
        <p:spPr>
          <a:xfrm>
            <a:off x="6207025" y="1468500"/>
            <a:ext cx="340500" cy="127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71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94" name="Google Shape;1094;p71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5" name="Google Shape;1095;p71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6" name="Google Shape;1096;p71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71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71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71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71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71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71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71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71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71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71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71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71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71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71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71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71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71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71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71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71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71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71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71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71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71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71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71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71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71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71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71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1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71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71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1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71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71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71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71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71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71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71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71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71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71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71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71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71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71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71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71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71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71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71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71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71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71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1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1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1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1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71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71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71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71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71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71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71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71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71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71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71"/>
          <p:cNvSpPr txBox="1"/>
          <p:nvPr/>
        </p:nvSpPr>
        <p:spPr>
          <a:xfrm>
            <a:off x="281975" y="1381100"/>
            <a:ext cx="39639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Randomly choose centroid for each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Assign every sample to nearest centroid based on Euclidean distance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Re-compute the centroid of the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Repeat steps 3-4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…until one of: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Sum of distances between data points and corresponding centroid is minimized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No change in centroids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Maximum iterations reached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9" name="Google Shape;1169;p71"/>
          <p:cNvSpPr/>
          <p:nvPr/>
        </p:nvSpPr>
        <p:spPr>
          <a:xfrm>
            <a:off x="5442200" y="26927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71"/>
          <p:cNvSpPr/>
          <p:nvPr/>
        </p:nvSpPr>
        <p:spPr>
          <a:xfrm>
            <a:off x="6841950" y="33260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71"/>
          <p:cNvSpPr/>
          <p:nvPr/>
        </p:nvSpPr>
        <p:spPr>
          <a:xfrm>
            <a:off x="7121938" y="2069325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2" name="Google Shape;1172;p71"/>
          <p:cNvCxnSpPr/>
          <p:nvPr/>
        </p:nvCxnSpPr>
        <p:spPr>
          <a:xfrm rot="10800000" flipH="1">
            <a:off x="5344100" y="2816000"/>
            <a:ext cx="1286700" cy="1483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73" name="Google Shape;1173;p71"/>
          <p:cNvCxnSpPr/>
          <p:nvPr/>
        </p:nvCxnSpPr>
        <p:spPr>
          <a:xfrm>
            <a:off x="6623350" y="2808300"/>
            <a:ext cx="1725900" cy="52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74" name="Google Shape;1174;p71"/>
          <p:cNvCxnSpPr/>
          <p:nvPr/>
        </p:nvCxnSpPr>
        <p:spPr>
          <a:xfrm>
            <a:off x="6207025" y="1468500"/>
            <a:ext cx="431400" cy="135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73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Anomaly Detection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0" name="Google Shape;1190;p73"/>
          <p:cNvCxnSpPr/>
          <p:nvPr/>
        </p:nvCxnSpPr>
        <p:spPr>
          <a:xfrm>
            <a:off x="3059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1" name="Google Shape;1191;p73"/>
          <p:cNvCxnSpPr/>
          <p:nvPr/>
        </p:nvCxnSpPr>
        <p:spPr>
          <a:xfrm>
            <a:off x="2893970" y="4350904"/>
            <a:ext cx="34497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2" name="Google Shape;1192;p73"/>
          <p:cNvSpPr/>
          <p:nvPr/>
        </p:nvSpPr>
        <p:spPr>
          <a:xfrm>
            <a:off x="3727299" y="224829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73"/>
          <p:cNvSpPr/>
          <p:nvPr/>
        </p:nvSpPr>
        <p:spPr>
          <a:xfrm>
            <a:off x="4161416" y="2347044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73"/>
          <p:cNvSpPr/>
          <p:nvPr/>
        </p:nvSpPr>
        <p:spPr>
          <a:xfrm>
            <a:off x="3924805" y="244579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73"/>
          <p:cNvSpPr/>
          <p:nvPr/>
        </p:nvSpPr>
        <p:spPr>
          <a:xfrm>
            <a:off x="3785521" y="3038314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73"/>
          <p:cNvSpPr/>
          <p:nvPr/>
        </p:nvSpPr>
        <p:spPr>
          <a:xfrm>
            <a:off x="4122310" y="264330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73"/>
          <p:cNvSpPr/>
          <p:nvPr/>
        </p:nvSpPr>
        <p:spPr>
          <a:xfrm>
            <a:off x="4517321" y="254999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73"/>
          <p:cNvSpPr/>
          <p:nvPr/>
        </p:nvSpPr>
        <p:spPr>
          <a:xfrm>
            <a:off x="4102045" y="30557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73"/>
          <p:cNvSpPr/>
          <p:nvPr/>
        </p:nvSpPr>
        <p:spPr>
          <a:xfrm>
            <a:off x="4364365" y="204534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73"/>
          <p:cNvSpPr/>
          <p:nvPr/>
        </p:nvSpPr>
        <p:spPr>
          <a:xfrm>
            <a:off x="4364365" y="275294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73"/>
          <p:cNvSpPr/>
          <p:nvPr/>
        </p:nvSpPr>
        <p:spPr>
          <a:xfrm>
            <a:off x="4161416" y="3468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73"/>
          <p:cNvSpPr/>
          <p:nvPr/>
        </p:nvSpPr>
        <p:spPr>
          <a:xfrm>
            <a:off x="4517321" y="264330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73"/>
          <p:cNvSpPr/>
          <p:nvPr/>
        </p:nvSpPr>
        <p:spPr>
          <a:xfrm>
            <a:off x="3686768" y="277106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73"/>
          <p:cNvSpPr/>
          <p:nvPr/>
        </p:nvSpPr>
        <p:spPr>
          <a:xfrm>
            <a:off x="3727299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73"/>
          <p:cNvSpPr/>
          <p:nvPr/>
        </p:nvSpPr>
        <p:spPr>
          <a:xfrm>
            <a:off x="4720270" y="214409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73"/>
          <p:cNvSpPr/>
          <p:nvPr/>
        </p:nvSpPr>
        <p:spPr>
          <a:xfrm>
            <a:off x="3683350" y="3285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73"/>
          <p:cNvSpPr/>
          <p:nvPr/>
        </p:nvSpPr>
        <p:spPr>
          <a:xfrm>
            <a:off x="3291757" y="337217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73"/>
          <p:cNvSpPr/>
          <p:nvPr/>
        </p:nvSpPr>
        <p:spPr>
          <a:xfrm>
            <a:off x="4923219" y="164091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73"/>
          <p:cNvSpPr/>
          <p:nvPr/>
        </p:nvSpPr>
        <p:spPr>
          <a:xfrm>
            <a:off x="3582572" y="277106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73"/>
          <p:cNvSpPr/>
          <p:nvPr/>
        </p:nvSpPr>
        <p:spPr>
          <a:xfrm>
            <a:off x="4672554" y="233071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73"/>
          <p:cNvSpPr/>
          <p:nvPr/>
        </p:nvSpPr>
        <p:spPr>
          <a:xfrm>
            <a:off x="4074943" y="316922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73"/>
          <p:cNvSpPr/>
          <p:nvPr/>
        </p:nvSpPr>
        <p:spPr>
          <a:xfrm>
            <a:off x="4912333" y="244579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73"/>
          <p:cNvSpPr/>
          <p:nvPr/>
        </p:nvSpPr>
        <p:spPr>
          <a:xfrm>
            <a:off x="3494706" y="383263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73"/>
          <p:cNvSpPr/>
          <p:nvPr/>
        </p:nvSpPr>
        <p:spPr>
          <a:xfrm>
            <a:off x="4102045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73"/>
          <p:cNvSpPr/>
          <p:nvPr/>
        </p:nvSpPr>
        <p:spPr>
          <a:xfrm>
            <a:off x="4626685" y="305576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73"/>
          <p:cNvSpPr/>
          <p:nvPr/>
        </p:nvSpPr>
        <p:spPr>
          <a:xfrm>
            <a:off x="4364365" y="311057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73"/>
          <p:cNvSpPr/>
          <p:nvPr/>
        </p:nvSpPr>
        <p:spPr>
          <a:xfrm>
            <a:off x="4780257" y="373142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73"/>
          <p:cNvSpPr/>
          <p:nvPr/>
        </p:nvSpPr>
        <p:spPr>
          <a:xfrm>
            <a:off x="4780257" y="373142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73"/>
          <p:cNvSpPr/>
          <p:nvPr/>
        </p:nvSpPr>
        <p:spPr>
          <a:xfrm>
            <a:off x="3973468" y="2742048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73"/>
          <p:cNvSpPr/>
          <p:nvPr/>
        </p:nvSpPr>
        <p:spPr>
          <a:xfrm>
            <a:off x="4151421" y="28702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73"/>
          <p:cNvSpPr/>
          <p:nvPr/>
        </p:nvSpPr>
        <p:spPr>
          <a:xfrm>
            <a:off x="4517321" y="280286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73"/>
          <p:cNvSpPr/>
          <p:nvPr/>
        </p:nvSpPr>
        <p:spPr>
          <a:xfrm>
            <a:off x="4221063" y="260863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73"/>
          <p:cNvSpPr/>
          <p:nvPr/>
        </p:nvSpPr>
        <p:spPr>
          <a:xfrm>
            <a:off x="3839725" y="313705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73"/>
          <p:cNvSpPr/>
          <p:nvPr/>
        </p:nvSpPr>
        <p:spPr>
          <a:xfrm rot="-3245092">
            <a:off x="2789945" y="2041895"/>
            <a:ext cx="3017459" cy="1514553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73"/>
          <p:cNvSpPr txBox="1"/>
          <p:nvPr/>
        </p:nvSpPr>
        <p:spPr>
          <a:xfrm>
            <a:off x="5604775" y="3433525"/>
            <a:ext cx="225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Outlier/anomaly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226" name="Google Shape;1226;p73"/>
          <p:cNvCxnSpPr>
            <a:stCxn id="1225" idx="1"/>
          </p:cNvCxnSpPr>
          <p:nvPr/>
        </p:nvCxnSpPr>
        <p:spPr>
          <a:xfrm flipH="1">
            <a:off x="5052175" y="3664375"/>
            <a:ext cx="552600" cy="122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7" name="Google Shape;1227;p73"/>
          <p:cNvSpPr txBox="1"/>
          <p:nvPr/>
        </p:nvSpPr>
        <p:spPr>
          <a:xfrm>
            <a:off x="164425" y="1786800"/>
            <a:ext cx="2686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Examples: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Email spam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Credit card fraud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Motion alarm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●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Fault detection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74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Dimensionality Reduction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33" name="Google Shape;1233;p74"/>
          <p:cNvCxnSpPr/>
          <p:nvPr/>
        </p:nvCxnSpPr>
        <p:spPr>
          <a:xfrm>
            <a:off x="10229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4" name="Google Shape;1234;p74"/>
          <p:cNvCxnSpPr/>
          <p:nvPr/>
        </p:nvCxnSpPr>
        <p:spPr>
          <a:xfrm>
            <a:off x="857770" y="4350904"/>
            <a:ext cx="34497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5" name="Google Shape;1235;p74"/>
          <p:cNvSpPr/>
          <p:nvPr/>
        </p:nvSpPr>
        <p:spPr>
          <a:xfrm>
            <a:off x="1691099" y="224829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74"/>
          <p:cNvSpPr/>
          <p:nvPr/>
        </p:nvSpPr>
        <p:spPr>
          <a:xfrm>
            <a:off x="2125216" y="234704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74"/>
          <p:cNvSpPr/>
          <p:nvPr/>
        </p:nvSpPr>
        <p:spPr>
          <a:xfrm>
            <a:off x="1888605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74"/>
          <p:cNvSpPr/>
          <p:nvPr/>
        </p:nvSpPr>
        <p:spPr>
          <a:xfrm>
            <a:off x="1749321" y="3038314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74"/>
          <p:cNvSpPr/>
          <p:nvPr/>
        </p:nvSpPr>
        <p:spPr>
          <a:xfrm>
            <a:off x="2086110" y="264330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74"/>
          <p:cNvSpPr/>
          <p:nvPr/>
        </p:nvSpPr>
        <p:spPr>
          <a:xfrm>
            <a:off x="2481121" y="254999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74"/>
          <p:cNvSpPr/>
          <p:nvPr/>
        </p:nvSpPr>
        <p:spPr>
          <a:xfrm>
            <a:off x="2065845" y="30557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74"/>
          <p:cNvSpPr/>
          <p:nvPr/>
        </p:nvSpPr>
        <p:spPr>
          <a:xfrm>
            <a:off x="2328165" y="204534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74"/>
          <p:cNvSpPr/>
          <p:nvPr/>
        </p:nvSpPr>
        <p:spPr>
          <a:xfrm>
            <a:off x="2328165" y="275294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74"/>
          <p:cNvSpPr/>
          <p:nvPr/>
        </p:nvSpPr>
        <p:spPr>
          <a:xfrm>
            <a:off x="2125216" y="3468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74"/>
          <p:cNvSpPr/>
          <p:nvPr/>
        </p:nvSpPr>
        <p:spPr>
          <a:xfrm>
            <a:off x="2481121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74"/>
          <p:cNvSpPr/>
          <p:nvPr/>
        </p:nvSpPr>
        <p:spPr>
          <a:xfrm>
            <a:off x="1650568" y="277106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74"/>
          <p:cNvSpPr/>
          <p:nvPr/>
        </p:nvSpPr>
        <p:spPr>
          <a:xfrm>
            <a:off x="1691099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74"/>
          <p:cNvSpPr/>
          <p:nvPr/>
        </p:nvSpPr>
        <p:spPr>
          <a:xfrm>
            <a:off x="2684070" y="214409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74"/>
          <p:cNvSpPr/>
          <p:nvPr/>
        </p:nvSpPr>
        <p:spPr>
          <a:xfrm>
            <a:off x="1647150" y="3285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74"/>
          <p:cNvSpPr/>
          <p:nvPr/>
        </p:nvSpPr>
        <p:spPr>
          <a:xfrm>
            <a:off x="1255557" y="337217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74"/>
          <p:cNvSpPr/>
          <p:nvPr/>
        </p:nvSpPr>
        <p:spPr>
          <a:xfrm>
            <a:off x="2887019" y="164091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74"/>
          <p:cNvSpPr/>
          <p:nvPr/>
        </p:nvSpPr>
        <p:spPr>
          <a:xfrm>
            <a:off x="1546372" y="277106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74"/>
          <p:cNvSpPr/>
          <p:nvPr/>
        </p:nvSpPr>
        <p:spPr>
          <a:xfrm>
            <a:off x="2636354" y="233071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74"/>
          <p:cNvSpPr/>
          <p:nvPr/>
        </p:nvSpPr>
        <p:spPr>
          <a:xfrm>
            <a:off x="2038743" y="316922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74"/>
          <p:cNvSpPr/>
          <p:nvPr/>
        </p:nvSpPr>
        <p:spPr>
          <a:xfrm>
            <a:off x="2876133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74"/>
          <p:cNvSpPr/>
          <p:nvPr/>
        </p:nvSpPr>
        <p:spPr>
          <a:xfrm>
            <a:off x="1458506" y="383263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74"/>
          <p:cNvSpPr/>
          <p:nvPr/>
        </p:nvSpPr>
        <p:spPr>
          <a:xfrm>
            <a:off x="2065845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74"/>
          <p:cNvSpPr/>
          <p:nvPr/>
        </p:nvSpPr>
        <p:spPr>
          <a:xfrm>
            <a:off x="2590485" y="305576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74"/>
          <p:cNvSpPr/>
          <p:nvPr/>
        </p:nvSpPr>
        <p:spPr>
          <a:xfrm>
            <a:off x="2328165" y="311057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74"/>
          <p:cNvSpPr/>
          <p:nvPr/>
        </p:nvSpPr>
        <p:spPr>
          <a:xfrm>
            <a:off x="1937268" y="2742048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74"/>
          <p:cNvSpPr/>
          <p:nvPr/>
        </p:nvSpPr>
        <p:spPr>
          <a:xfrm>
            <a:off x="2115221" y="28702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74"/>
          <p:cNvSpPr/>
          <p:nvPr/>
        </p:nvSpPr>
        <p:spPr>
          <a:xfrm>
            <a:off x="2481121" y="28028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74"/>
          <p:cNvSpPr/>
          <p:nvPr/>
        </p:nvSpPr>
        <p:spPr>
          <a:xfrm>
            <a:off x="2184863" y="260863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74"/>
          <p:cNvSpPr/>
          <p:nvPr/>
        </p:nvSpPr>
        <p:spPr>
          <a:xfrm>
            <a:off x="1803525" y="313705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5" name="Google Shape;1265;p74"/>
          <p:cNvCxnSpPr/>
          <p:nvPr/>
        </p:nvCxnSpPr>
        <p:spPr>
          <a:xfrm>
            <a:off x="5237095" y="2569279"/>
            <a:ext cx="34497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6" name="Google Shape;1266;p74"/>
          <p:cNvSpPr/>
          <p:nvPr/>
        </p:nvSpPr>
        <p:spPr>
          <a:xfrm rot="2700000">
            <a:off x="6936915" y="2467656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74"/>
          <p:cNvSpPr/>
          <p:nvPr/>
        </p:nvSpPr>
        <p:spPr>
          <a:xfrm rot="2700000">
            <a:off x="7174053" y="2467652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74"/>
          <p:cNvSpPr/>
          <p:nvPr/>
        </p:nvSpPr>
        <p:spPr>
          <a:xfrm rot="2700000">
            <a:off x="6936915" y="2467671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74"/>
          <p:cNvSpPr/>
          <p:nvPr/>
        </p:nvSpPr>
        <p:spPr>
          <a:xfrm rot="2700000">
            <a:off x="6419453" y="2467656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74"/>
          <p:cNvSpPr/>
          <p:nvPr/>
        </p:nvSpPr>
        <p:spPr>
          <a:xfrm rot="2700000">
            <a:off x="6936915" y="2467662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74"/>
          <p:cNvSpPr/>
          <p:nvPr/>
        </p:nvSpPr>
        <p:spPr>
          <a:xfrm rot="2700000">
            <a:off x="7282210" y="2472622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74"/>
          <p:cNvSpPr/>
          <p:nvPr/>
        </p:nvSpPr>
        <p:spPr>
          <a:xfrm rot="2700000">
            <a:off x="6630938" y="2472603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74"/>
          <p:cNvSpPr/>
          <p:nvPr/>
        </p:nvSpPr>
        <p:spPr>
          <a:xfrm rot="2700000">
            <a:off x="7530895" y="2467673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74"/>
          <p:cNvSpPr/>
          <p:nvPr/>
        </p:nvSpPr>
        <p:spPr>
          <a:xfrm rot="2700000">
            <a:off x="7030547" y="2467671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74"/>
          <p:cNvSpPr/>
          <p:nvPr/>
        </p:nvSpPr>
        <p:spPr>
          <a:xfrm rot="2700000">
            <a:off x="6381279" y="2467676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74"/>
          <p:cNvSpPr/>
          <p:nvPr/>
        </p:nvSpPr>
        <p:spPr>
          <a:xfrm rot="2700000">
            <a:off x="7216230" y="2472602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74"/>
          <p:cNvSpPr/>
          <p:nvPr/>
        </p:nvSpPr>
        <p:spPr>
          <a:xfrm rot="2700000">
            <a:off x="6538595" y="2467656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74"/>
          <p:cNvSpPr/>
          <p:nvPr/>
        </p:nvSpPr>
        <p:spPr>
          <a:xfrm rot="2700000">
            <a:off x="6029140" y="2467668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74"/>
          <p:cNvSpPr/>
          <p:nvPr/>
        </p:nvSpPr>
        <p:spPr>
          <a:xfrm rot="2700000">
            <a:off x="7712729" y="2467665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74"/>
          <p:cNvSpPr/>
          <p:nvPr/>
        </p:nvSpPr>
        <p:spPr>
          <a:xfrm rot="2700000">
            <a:off x="6172635" y="2472607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74"/>
          <p:cNvSpPr/>
          <p:nvPr/>
        </p:nvSpPr>
        <p:spPr>
          <a:xfrm rot="2700000">
            <a:off x="5839011" y="2472610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74"/>
          <p:cNvSpPr/>
          <p:nvPr/>
        </p:nvSpPr>
        <p:spPr>
          <a:xfrm rot="2700000">
            <a:off x="8297035" y="2467672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74"/>
          <p:cNvSpPr/>
          <p:nvPr/>
        </p:nvSpPr>
        <p:spPr>
          <a:xfrm rot="2700000">
            <a:off x="6464923" y="2467673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74"/>
          <p:cNvSpPr/>
          <p:nvPr/>
        </p:nvSpPr>
        <p:spPr>
          <a:xfrm rot="2700000">
            <a:off x="7547029" y="2467660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74"/>
          <p:cNvSpPr/>
          <p:nvPr/>
        </p:nvSpPr>
        <p:spPr>
          <a:xfrm rot="2700000">
            <a:off x="6531539" y="2467675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74"/>
          <p:cNvSpPr/>
          <p:nvPr/>
        </p:nvSpPr>
        <p:spPr>
          <a:xfrm rot="2700000">
            <a:off x="7635202" y="2467659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74"/>
          <p:cNvSpPr/>
          <p:nvPr/>
        </p:nvSpPr>
        <p:spPr>
          <a:xfrm rot="2700000">
            <a:off x="5652150" y="2467672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74"/>
          <p:cNvSpPr/>
          <p:nvPr/>
        </p:nvSpPr>
        <p:spPr>
          <a:xfrm rot="2700000">
            <a:off x="6294125" y="2467666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74"/>
          <p:cNvSpPr/>
          <p:nvPr/>
        </p:nvSpPr>
        <p:spPr>
          <a:xfrm rot="2700000">
            <a:off x="7001909" y="2472610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74"/>
          <p:cNvSpPr/>
          <p:nvPr/>
        </p:nvSpPr>
        <p:spPr>
          <a:xfrm rot="2700000">
            <a:off x="6777663" y="2467655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74"/>
          <p:cNvSpPr/>
          <p:nvPr/>
        </p:nvSpPr>
        <p:spPr>
          <a:xfrm rot="2700000">
            <a:off x="6761844" y="2467663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74"/>
          <p:cNvSpPr/>
          <p:nvPr/>
        </p:nvSpPr>
        <p:spPr>
          <a:xfrm rot="2700000">
            <a:off x="6797034" y="2467662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74"/>
          <p:cNvSpPr/>
          <p:nvPr/>
        </p:nvSpPr>
        <p:spPr>
          <a:xfrm rot="2700000">
            <a:off x="7103399" y="2472607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74"/>
          <p:cNvSpPr/>
          <p:nvPr/>
        </p:nvSpPr>
        <p:spPr>
          <a:xfrm rot="2700000">
            <a:off x="7031257" y="2467652"/>
            <a:ext cx="203222" cy="203222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74"/>
          <p:cNvSpPr/>
          <p:nvPr/>
        </p:nvSpPr>
        <p:spPr>
          <a:xfrm rot="2700000">
            <a:off x="6387958" y="2467657"/>
            <a:ext cx="203222" cy="203222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74"/>
          <p:cNvSpPr/>
          <p:nvPr/>
        </p:nvSpPr>
        <p:spPr>
          <a:xfrm rot="-3245092">
            <a:off x="718045" y="2041895"/>
            <a:ext cx="3017459" cy="1514553"/>
          </a:xfrm>
          <a:prstGeom prst="ellipse">
            <a:avLst/>
          </a:prstGeom>
          <a:noFill/>
          <a:ln w="19050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7" name="Google Shape;1297;p74"/>
          <p:cNvCxnSpPr/>
          <p:nvPr/>
        </p:nvCxnSpPr>
        <p:spPr>
          <a:xfrm rot="10800000" flipH="1">
            <a:off x="1050250" y="1390625"/>
            <a:ext cx="2180100" cy="30276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8" name="Google Shape;1298;p74"/>
          <p:cNvCxnSpPr/>
          <p:nvPr/>
        </p:nvCxnSpPr>
        <p:spPr>
          <a:xfrm rot="10800000" flipH="1">
            <a:off x="2164875" y="2488675"/>
            <a:ext cx="274200" cy="3726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1299" name="Google Shape;1299;p74"/>
          <p:cNvCxnSpPr/>
          <p:nvPr/>
        </p:nvCxnSpPr>
        <p:spPr>
          <a:xfrm rot="10800000">
            <a:off x="1982500" y="2723475"/>
            <a:ext cx="190800" cy="143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1300" name="Google Shape;1300;p74"/>
          <p:cNvSpPr/>
          <p:nvPr/>
        </p:nvSpPr>
        <p:spPr>
          <a:xfrm>
            <a:off x="4471753" y="2234625"/>
            <a:ext cx="632700" cy="6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74"/>
          <p:cNvSpPr txBox="1"/>
          <p:nvPr/>
        </p:nvSpPr>
        <p:spPr>
          <a:xfrm>
            <a:off x="2391900" y="940650"/>
            <a:ext cx="436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Example: principal component analysis (PCA)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2" name="Google Shape;1302;p74"/>
          <p:cNvSpPr txBox="1"/>
          <p:nvPr/>
        </p:nvSpPr>
        <p:spPr>
          <a:xfrm>
            <a:off x="5354925" y="2742650"/>
            <a:ext cx="336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Easier to visualize, less complexity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2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9" name="Google Shape;329;p62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62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1" name="Google Shape;331;p62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2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2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2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2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2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2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2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62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62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2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2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62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62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62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2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2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62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2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2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2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2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2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2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2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2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2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2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2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2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2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2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2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2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2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2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2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2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2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2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2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2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2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2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2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2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2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2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2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2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2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2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2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2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2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2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62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2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2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2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2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2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62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2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2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2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2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2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2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2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2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2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2"/>
          <p:cNvSpPr txBox="1"/>
          <p:nvPr/>
        </p:nvSpPr>
        <p:spPr>
          <a:xfrm>
            <a:off x="281975" y="1381100"/>
            <a:ext cx="396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9" name="Google Shape;409;p63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0" name="Google Shape;410;p63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Google Shape;411;p63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3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3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3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3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3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3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3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3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3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3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3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3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3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3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3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3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3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3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3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3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3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3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3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3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3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3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3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3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3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3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3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3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3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3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3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3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63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3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3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3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3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3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3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3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3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63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3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3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3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63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3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63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63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63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63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3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3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3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3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3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3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3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3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3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3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3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3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3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3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3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3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3"/>
          <p:cNvSpPr/>
          <p:nvPr/>
        </p:nvSpPr>
        <p:spPr>
          <a:xfrm>
            <a:off x="4980475" y="18449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3"/>
          <p:cNvSpPr/>
          <p:nvPr/>
        </p:nvSpPr>
        <p:spPr>
          <a:xfrm>
            <a:off x="5797375" y="3787738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3"/>
          <p:cNvSpPr/>
          <p:nvPr/>
        </p:nvSpPr>
        <p:spPr>
          <a:xfrm>
            <a:off x="6372563" y="1705975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3"/>
          <p:cNvSpPr txBox="1"/>
          <p:nvPr/>
        </p:nvSpPr>
        <p:spPr>
          <a:xfrm>
            <a:off x="281975" y="1381100"/>
            <a:ext cx="3963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Randomly choose centroid for each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2" name="Google Shape;492;p64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64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4" name="Google Shape;494;p64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4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4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4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4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4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4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4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4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4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4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4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4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64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64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4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4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4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4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4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4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4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4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4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4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4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4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4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4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4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4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4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4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4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4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4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4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4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4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4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4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64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64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64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4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4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4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64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4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64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4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64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64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64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4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4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4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4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4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4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4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4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4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4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4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64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4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64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64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64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64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4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4"/>
          <p:cNvSpPr txBox="1"/>
          <p:nvPr/>
        </p:nvSpPr>
        <p:spPr>
          <a:xfrm>
            <a:off x="281975" y="1381100"/>
            <a:ext cx="3963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Randomly choose centroid for each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Assign every sample to nearest centroid based on Euclidean distance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7" name="Google Shape;567;p64"/>
          <p:cNvSpPr/>
          <p:nvPr/>
        </p:nvSpPr>
        <p:spPr>
          <a:xfrm>
            <a:off x="4980475" y="18449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4"/>
          <p:cNvSpPr/>
          <p:nvPr/>
        </p:nvSpPr>
        <p:spPr>
          <a:xfrm>
            <a:off x="5797375" y="3787738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4"/>
          <p:cNvSpPr/>
          <p:nvPr/>
        </p:nvSpPr>
        <p:spPr>
          <a:xfrm>
            <a:off x="6372563" y="1705975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0" name="Google Shape;570;p64"/>
          <p:cNvCxnSpPr/>
          <p:nvPr/>
        </p:nvCxnSpPr>
        <p:spPr>
          <a:xfrm rot="10800000" flipH="1">
            <a:off x="4519025" y="2740150"/>
            <a:ext cx="1559400" cy="74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64"/>
          <p:cNvCxnSpPr/>
          <p:nvPr/>
        </p:nvCxnSpPr>
        <p:spPr>
          <a:xfrm>
            <a:off x="6032925" y="2770450"/>
            <a:ext cx="2278500" cy="84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64"/>
          <p:cNvCxnSpPr/>
          <p:nvPr/>
        </p:nvCxnSpPr>
        <p:spPr>
          <a:xfrm>
            <a:off x="5790700" y="1513900"/>
            <a:ext cx="242100" cy="124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8" name="Google Shape;578;p65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65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0" name="Google Shape;580;p65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5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5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5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5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65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5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5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65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65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65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65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65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65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65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65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5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65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65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5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65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65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65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65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65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65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65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65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5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65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65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5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65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65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65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65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65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5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5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5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65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65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65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65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5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65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5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5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65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65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65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65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65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65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65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5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65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5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65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5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5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65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65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5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65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5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5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65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65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65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65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65"/>
          <p:cNvSpPr txBox="1"/>
          <p:nvPr/>
        </p:nvSpPr>
        <p:spPr>
          <a:xfrm>
            <a:off x="281975" y="1381100"/>
            <a:ext cx="3963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Randomly choose centroid for each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Assign every sample to nearest centroid based on Euclidean distance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Re-compute the centroid of the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3" name="Google Shape;653;p65"/>
          <p:cNvSpPr/>
          <p:nvPr/>
        </p:nvSpPr>
        <p:spPr>
          <a:xfrm>
            <a:off x="5343800" y="238236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65"/>
          <p:cNvSpPr/>
          <p:nvPr/>
        </p:nvSpPr>
        <p:spPr>
          <a:xfrm>
            <a:off x="5956325" y="32730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65"/>
          <p:cNvSpPr/>
          <p:nvPr/>
        </p:nvSpPr>
        <p:spPr>
          <a:xfrm>
            <a:off x="6766163" y="2129875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6" name="Google Shape;656;p65"/>
          <p:cNvCxnSpPr/>
          <p:nvPr/>
        </p:nvCxnSpPr>
        <p:spPr>
          <a:xfrm rot="10800000" flipH="1">
            <a:off x="4519025" y="2740150"/>
            <a:ext cx="1559400" cy="74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57" name="Google Shape;657;p65"/>
          <p:cNvCxnSpPr/>
          <p:nvPr/>
        </p:nvCxnSpPr>
        <p:spPr>
          <a:xfrm>
            <a:off x="6032925" y="2770450"/>
            <a:ext cx="2278500" cy="84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65"/>
          <p:cNvCxnSpPr/>
          <p:nvPr/>
        </p:nvCxnSpPr>
        <p:spPr>
          <a:xfrm>
            <a:off x="5790700" y="1513900"/>
            <a:ext cx="242100" cy="124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6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64" name="Google Shape;664;p66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5" name="Google Shape;665;p66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6" name="Google Shape;666;p66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6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66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66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66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66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66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6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66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66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66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6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66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66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66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66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66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66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6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66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66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66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66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66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66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66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66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6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66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66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66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66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66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66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66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66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6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66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6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66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66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66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66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66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66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66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66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66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6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66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66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6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66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6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66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66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66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66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66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66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66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66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66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66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66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66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66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66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66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6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6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6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6"/>
          <p:cNvSpPr txBox="1"/>
          <p:nvPr/>
        </p:nvSpPr>
        <p:spPr>
          <a:xfrm>
            <a:off x="281975" y="1381100"/>
            <a:ext cx="3963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Randomly choose centroid for each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Assign every sample to nearest centroid based on Euclidean distance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Re-compute the centroid of the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Repeat steps 3-4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9" name="Google Shape;739;p66"/>
          <p:cNvSpPr/>
          <p:nvPr/>
        </p:nvSpPr>
        <p:spPr>
          <a:xfrm>
            <a:off x="5343800" y="238236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6"/>
          <p:cNvSpPr/>
          <p:nvPr/>
        </p:nvSpPr>
        <p:spPr>
          <a:xfrm>
            <a:off x="5956325" y="32730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6"/>
          <p:cNvSpPr/>
          <p:nvPr/>
        </p:nvSpPr>
        <p:spPr>
          <a:xfrm>
            <a:off x="6766163" y="2129875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2" name="Google Shape;742;p66"/>
          <p:cNvCxnSpPr/>
          <p:nvPr/>
        </p:nvCxnSpPr>
        <p:spPr>
          <a:xfrm rot="10800000" flipH="1">
            <a:off x="4519025" y="2793250"/>
            <a:ext cx="1839300" cy="112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66"/>
          <p:cNvCxnSpPr/>
          <p:nvPr/>
        </p:nvCxnSpPr>
        <p:spPr>
          <a:xfrm>
            <a:off x="6328125" y="2785600"/>
            <a:ext cx="2013600" cy="102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66"/>
          <p:cNvCxnSpPr/>
          <p:nvPr/>
        </p:nvCxnSpPr>
        <p:spPr>
          <a:xfrm>
            <a:off x="6207025" y="1468500"/>
            <a:ext cx="128700" cy="133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7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50" name="Google Shape;750;p67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1" name="Google Shape;751;p67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2" name="Google Shape;752;p67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67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67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67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7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67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7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67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7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7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67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67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7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67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67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67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67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67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67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67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7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67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67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67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67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67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67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67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67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7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7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7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7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67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67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67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7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67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67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67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67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67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67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67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67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67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67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67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67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67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67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67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7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7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67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67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67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67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67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67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67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67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67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67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67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67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67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67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67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67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67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7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67"/>
          <p:cNvSpPr txBox="1"/>
          <p:nvPr/>
        </p:nvSpPr>
        <p:spPr>
          <a:xfrm>
            <a:off x="281975" y="1381100"/>
            <a:ext cx="3963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Randomly choose centroid for each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Assign every sample to nearest centroid based on Euclidean distance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Re-compute the centroid of the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Repeat steps 3-4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5" name="Google Shape;825;p67"/>
          <p:cNvSpPr/>
          <p:nvPr/>
        </p:nvSpPr>
        <p:spPr>
          <a:xfrm>
            <a:off x="5548175" y="2488338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67"/>
          <p:cNvSpPr/>
          <p:nvPr/>
        </p:nvSpPr>
        <p:spPr>
          <a:xfrm>
            <a:off x="6387800" y="32200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67"/>
          <p:cNvSpPr/>
          <p:nvPr/>
        </p:nvSpPr>
        <p:spPr>
          <a:xfrm>
            <a:off x="7031088" y="2099600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8" name="Google Shape;828;p67"/>
          <p:cNvCxnSpPr/>
          <p:nvPr/>
        </p:nvCxnSpPr>
        <p:spPr>
          <a:xfrm rot="10800000" flipH="1">
            <a:off x="4519025" y="2793250"/>
            <a:ext cx="1839300" cy="112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29" name="Google Shape;829;p67"/>
          <p:cNvCxnSpPr/>
          <p:nvPr/>
        </p:nvCxnSpPr>
        <p:spPr>
          <a:xfrm>
            <a:off x="6328125" y="2785600"/>
            <a:ext cx="2013600" cy="102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30" name="Google Shape;830;p67"/>
          <p:cNvCxnSpPr/>
          <p:nvPr/>
        </p:nvCxnSpPr>
        <p:spPr>
          <a:xfrm>
            <a:off x="6207025" y="1468500"/>
            <a:ext cx="128700" cy="133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8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36" name="Google Shape;836;p68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7" name="Google Shape;837;p68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8" name="Google Shape;838;p68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68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68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68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8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68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68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68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68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68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68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68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68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68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8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68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68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8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68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68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68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68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68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68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68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68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68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68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68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68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68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68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68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68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68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68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68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68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68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8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68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68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68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68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68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68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68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68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68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68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68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68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68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68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68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68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68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68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8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68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68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68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8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8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68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68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68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68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8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8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8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8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68"/>
          <p:cNvSpPr txBox="1"/>
          <p:nvPr/>
        </p:nvSpPr>
        <p:spPr>
          <a:xfrm>
            <a:off x="281975" y="1381100"/>
            <a:ext cx="3963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Randomly choose centroid for each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Assign every sample to nearest centroid based on Euclidean distance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Re-compute the centroid of the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Repeat steps 3-4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1" name="Google Shape;911;p68"/>
          <p:cNvSpPr/>
          <p:nvPr/>
        </p:nvSpPr>
        <p:spPr>
          <a:xfrm>
            <a:off x="5548175" y="2488338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68"/>
          <p:cNvSpPr/>
          <p:nvPr/>
        </p:nvSpPr>
        <p:spPr>
          <a:xfrm>
            <a:off x="6387800" y="32200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68"/>
          <p:cNvSpPr/>
          <p:nvPr/>
        </p:nvSpPr>
        <p:spPr>
          <a:xfrm>
            <a:off x="7031088" y="2099600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4" name="Google Shape;914;p68"/>
          <p:cNvCxnSpPr/>
          <p:nvPr/>
        </p:nvCxnSpPr>
        <p:spPr>
          <a:xfrm rot="10800000" flipH="1">
            <a:off x="5344100" y="2732600"/>
            <a:ext cx="1211100" cy="156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68"/>
          <p:cNvCxnSpPr/>
          <p:nvPr/>
        </p:nvCxnSpPr>
        <p:spPr>
          <a:xfrm>
            <a:off x="6547650" y="2732600"/>
            <a:ext cx="1801500" cy="779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68"/>
          <p:cNvCxnSpPr/>
          <p:nvPr/>
        </p:nvCxnSpPr>
        <p:spPr>
          <a:xfrm>
            <a:off x="6207025" y="1468500"/>
            <a:ext cx="340500" cy="127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9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Montserrat"/>
                <a:ea typeface="Montserrat"/>
                <a:cs typeface="Montserrat"/>
                <a:sym typeface="Montserrat"/>
              </a:rPr>
              <a:t>K-means Clustering</a:t>
            </a:r>
            <a:endParaRPr sz="4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22" name="Google Shape;922;p69"/>
          <p:cNvCxnSpPr/>
          <p:nvPr/>
        </p:nvCxnSpPr>
        <p:spPr>
          <a:xfrm>
            <a:off x="4583163" y="1381093"/>
            <a:ext cx="0" cy="31233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3" name="Google Shape;923;p69"/>
          <p:cNvCxnSpPr/>
          <p:nvPr/>
        </p:nvCxnSpPr>
        <p:spPr>
          <a:xfrm>
            <a:off x="4417970" y="4350904"/>
            <a:ext cx="3963900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4" name="Google Shape;924;p69"/>
          <p:cNvSpPr/>
          <p:nvPr/>
        </p:nvSpPr>
        <p:spPr>
          <a:xfrm>
            <a:off x="5251299" y="224829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69"/>
          <p:cNvSpPr/>
          <p:nvPr/>
        </p:nvSpPr>
        <p:spPr>
          <a:xfrm>
            <a:off x="5685416" y="234704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69"/>
          <p:cNvSpPr/>
          <p:nvPr/>
        </p:nvSpPr>
        <p:spPr>
          <a:xfrm>
            <a:off x="5448805" y="2445797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69"/>
          <p:cNvSpPr/>
          <p:nvPr/>
        </p:nvSpPr>
        <p:spPr>
          <a:xfrm>
            <a:off x="5309521" y="3038314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69"/>
          <p:cNvSpPr/>
          <p:nvPr/>
        </p:nvSpPr>
        <p:spPr>
          <a:xfrm>
            <a:off x="5646310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69"/>
          <p:cNvSpPr/>
          <p:nvPr/>
        </p:nvSpPr>
        <p:spPr>
          <a:xfrm>
            <a:off x="6041321" y="254999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69"/>
          <p:cNvSpPr/>
          <p:nvPr/>
        </p:nvSpPr>
        <p:spPr>
          <a:xfrm>
            <a:off x="5626045" y="305575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69"/>
          <p:cNvSpPr/>
          <p:nvPr/>
        </p:nvSpPr>
        <p:spPr>
          <a:xfrm>
            <a:off x="5888365" y="204534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69"/>
          <p:cNvSpPr/>
          <p:nvPr/>
        </p:nvSpPr>
        <p:spPr>
          <a:xfrm>
            <a:off x="5888365" y="275294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69"/>
          <p:cNvSpPr/>
          <p:nvPr/>
        </p:nvSpPr>
        <p:spPr>
          <a:xfrm>
            <a:off x="5685416" y="346819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69"/>
          <p:cNvSpPr/>
          <p:nvPr/>
        </p:nvSpPr>
        <p:spPr>
          <a:xfrm>
            <a:off x="6041321" y="264330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69"/>
          <p:cNvSpPr/>
          <p:nvPr/>
        </p:nvSpPr>
        <p:spPr>
          <a:xfrm>
            <a:off x="5210768" y="27710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69"/>
          <p:cNvSpPr/>
          <p:nvPr/>
        </p:nvSpPr>
        <p:spPr>
          <a:xfrm>
            <a:off x="5251299" y="353207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69"/>
          <p:cNvSpPr/>
          <p:nvPr/>
        </p:nvSpPr>
        <p:spPr>
          <a:xfrm>
            <a:off x="6244270" y="214409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69"/>
          <p:cNvSpPr/>
          <p:nvPr/>
        </p:nvSpPr>
        <p:spPr>
          <a:xfrm>
            <a:off x="5207350" y="328519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69"/>
          <p:cNvSpPr/>
          <p:nvPr/>
        </p:nvSpPr>
        <p:spPr>
          <a:xfrm>
            <a:off x="4815757" y="3372172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69"/>
          <p:cNvSpPr/>
          <p:nvPr/>
        </p:nvSpPr>
        <p:spPr>
          <a:xfrm>
            <a:off x="5106572" y="277106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69"/>
          <p:cNvSpPr/>
          <p:nvPr/>
        </p:nvSpPr>
        <p:spPr>
          <a:xfrm>
            <a:off x="6196554" y="233071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69"/>
          <p:cNvSpPr/>
          <p:nvPr/>
        </p:nvSpPr>
        <p:spPr>
          <a:xfrm>
            <a:off x="5598943" y="316922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69"/>
          <p:cNvSpPr/>
          <p:nvPr/>
        </p:nvSpPr>
        <p:spPr>
          <a:xfrm>
            <a:off x="5018706" y="3832630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69"/>
          <p:cNvSpPr/>
          <p:nvPr/>
        </p:nvSpPr>
        <p:spPr>
          <a:xfrm>
            <a:off x="5626045" y="353207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9"/>
          <p:cNvSpPr/>
          <p:nvPr/>
        </p:nvSpPr>
        <p:spPr>
          <a:xfrm>
            <a:off x="6147672" y="2841211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9"/>
          <p:cNvSpPr/>
          <p:nvPr/>
        </p:nvSpPr>
        <p:spPr>
          <a:xfrm>
            <a:off x="5888365" y="3110573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9"/>
          <p:cNvSpPr/>
          <p:nvPr/>
        </p:nvSpPr>
        <p:spPr>
          <a:xfrm>
            <a:off x="5497468" y="2742048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69"/>
          <p:cNvSpPr/>
          <p:nvPr/>
        </p:nvSpPr>
        <p:spPr>
          <a:xfrm>
            <a:off x="5675421" y="2870235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69"/>
          <p:cNvSpPr/>
          <p:nvPr/>
        </p:nvSpPr>
        <p:spPr>
          <a:xfrm>
            <a:off x="6041321" y="280286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69"/>
          <p:cNvSpPr/>
          <p:nvPr/>
        </p:nvSpPr>
        <p:spPr>
          <a:xfrm>
            <a:off x="5745063" y="2608636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69"/>
          <p:cNvSpPr/>
          <p:nvPr/>
        </p:nvSpPr>
        <p:spPr>
          <a:xfrm>
            <a:off x="5363725" y="3137059"/>
            <a:ext cx="203100" cy="2031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69"/>
          <p:cNvSpPr/>
          <p:nvPr/>
        </p:nvSpPr>
        <p:spPr>
          <a:xfrm rot="5400000">
            <a:off x="7592256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69"/>
          <p:cNvSpPr/>
          <p:nvPr/>
        </p:nvSpPr>
        <p:spPr>
          <a:xfrm rot="5400000">
            <a:off x="7493503" y="335244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69"/>
          <p:cNvSpPr/>
          <p:nvPr/>
        </p:nvSpPr>
        <p:spPr>
          <a:xfrm rot="5400000">
            <a:off x="6900986" y="32131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69"/>
          <p:cNvSpPr/>
          <p:nvPr/>
        </p:nvSpPr>
        <p:spPr>
          <a:xfrm rot="5400000">
            <a:off x="7295997" y="354994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69"/>
          <p:cNvSpPr/>
          <p:nvPr/>
        </p:nvSpPr>
        <p:spPr>
          <a:xfrm rot="5400000">
            <a:off x="738930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69"/>
          <p:cNvSpPr/>
          <p:nvPr/>
        </p:nvSpPr>
        <p:spPr>
          <a:xfrm rot="5400000">
            <a:off x="6883546" y="352968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69"/>
          <p:cNvSpPr/>
          <p:nvPr/>
        </p:nvSpPr>
        <p:spPr>
          <a:xfrm rot="5400000">
            <a:off x="789395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69"/>
          <p:cNvSpPr/>
          <p:nvPr/>
        </p:nvSpPr>
        <p:spPr>
          <a:xfrm rot="5400000">
            <a:off x="7186358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69"/>
          <p:cNvSpPr/>
          <p:nvPr/>
        </p:nvSpPr>
        <p:spPr>
          <a:xfrm rot="5400000">
            <a:off x="6471104" y="358905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69"/>
          <p:cNvSpPr/>
          <p:nvPr/>
        </p:nvSpPr>
        <p:spPr>
          <a:xfrm rot="5400000">
            <a:off x="7295997" y="394495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69"/>
          <p:cNvSpPr/>
          <p:nvPr/>
        </p:nvSpPr>
        <p:spPr>
          <a:xfrm rot="5400000">
            <a:off x="7168231" y="311440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69"/>
          <p:cNvSpPr/>
          <p:nvPr/>
        </p:nvSpPr>
        <p:spPr>
          <a:xfrm rot="5400000">
            <a:off x="6407221" y="315493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69"/>
          <p:cNvSpPr/>
          <p:nvPr/>
        </p:nvSpPr>
        <p:spPr>
          <a:xfrm rot="5400000">
            <a:off x="6654103" y="3110985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69"/>
          <p:cNvSpPr/>
          <p:nvPr/>
        </p:nvSpPr>
        <p:spPr>
          <a:xfrm rot="5400000">
            <a:off x="7004638" y="2882082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69"/>
          <p:cNvSpPr/>
          <p:nvPr/>
        </p:nvSpPr>
        <p:spPr>
          <a:xfrm rot="5400000">
            <a:off x="6555376" y="3416253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69"/>
          <p:cNvSpPr/>
          <p:nvPr/>
        </p:nvSpPr>
        <p:spPr>
          <a:xfrm rot="5400000">
            <a:off x="6883539" y="405432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9"/>
          <p:cNvSpPr/>
          <p:nvPr/>
        </p:nvSpPr>
        <p:spPr>
          <a:xfrm rot="5400000">
            <a:off x="6828727" y="3792000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9"/>
          <p:cNvSpPr/>
          <p:nvPr/>
        </p:nvSpPr>
        <p:spPr>
          <a:xfrm rot="5400000">
            <a:off x="7049114" y="3346729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9"/>
          <p:cNvSpPr/>
          <p:nvPr/>
        </p:nvSpPr>
        <p:spPr>
          <a:xfrm rot="5400000">
            <a:off x="7069064" y="3579056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9"/>
          <p:cNvSpPr/>
          <p:nvPr/>
        </p:nvSpPr>
        <p:spPr>
          <a:xfrm rot="5400000">
            <a:off x="7015331" y="384620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9"/>
          <p:cNvSpPr/>
          <p:nvPr/>
        </p:nvSpPr>
        <p:spPr>
          <a:xfrm rot="5400000">
            <a:off x="7330664" y="3648698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69"/>
          <p:cNvSpPr/>
          <p:nvPr/>
        </p:nvSpPr>
        <p:spPr>
          <a:xfrm rot="5400000">
            <a:off x="6812215" y="3582647"/>
            <a:ext cx="203100" cy="2031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69"/>
          <p:cNvSpPr/>
          <p:nvPr/>
        </p:nvSpPr>
        <p:spPr>
          <a:xfrm rot="3599581">
            <a:off x="7806011" y="21034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69"/>
          <p:cNvSpPr/>
          <p:nvPr/>
        </p:nvSpPr>
        <p:spPr>
          <a:xfrm rot="3599581">
            <a:off x="7602182" y="19479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69"/>
          <p:cNvSpPr/>
          <p:nvPr/>
        </p:nvSpPr>
        <p:spPr>
          <a:xfrm rot="3599581">
            <a:off x="7019405" y="2123571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69"/>
          <p:cNvSpPr/>
          <p:nvPr/>
        </p:nvSpPr>
        <p:spPr>
          <a:xfrm rot="3599581">
            <a:off x="7529890" y="221773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69"/>
          <p:cNvSpPr/>
          <p:nvPr/>
        </p:nvSpPr>
        <p:spPr>
          <a:xfrm rot="3599581">
            <a:off x="8004129" y="235641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69"/>
          <p:cNvSpPr/>
          <p:nvPr/>
        </p:nvSpPr>
        <p:spPr>
          <a:xfrm rot="3599581">
            <a:off x="7162565" y="240640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69"/>
          <p:cNvSpPr/>
          <p:nvPr/>
        </p:nvSpPr>
        <p:spPr>
          <a:xfrm rot="3599581">
            <a:off x="7727391" y="20452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69"/>
          <p:cNvSpPr/>
          <p:nvPr/>
        </p:nvSpPr>
        <p:spPr>
          <a:xfrm rot="3599581">
            <a:off x="7555967" y="2482178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69"/>
          <p:cNvSpPr/>
          <p:nvPr/>
        </p:nvSpPr>
        <p:spPr>
          <a:xfrm rot="3599581">
            <a:off x="6835065" y="266404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69"/>
          <p:cNvSpPr/>
          <p:nvPr/>
        </p:nvSpPr>
        <p:spPr>
          <a:xfrm rot="3599581">
            <a:off x="7475196" y="2470073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69"/>
          <p:cNvSpPr/>
          <p:nvPr/>
        </p:nvSpPr>
        <p:spPr>
          <a:xfrm rot="3599581">
            <a:off x="7201470" y="190442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9"/>
          <p:cNvSpPr/>
          <p:nvPr/>
        </p:nvSpPr>
        <p:spPr>
          <a:xfrm rot="3599581">
            <a:off x="6562682" y="232003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69"/>
          <p:cNvSpPr/>
          <p:nvPr/>
        </p:nvSpPr>
        <p:spPr>
          <a:xfrm rot="3599581">
            <a:off x="6754514" y="215852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69"/>
          <p:cNvSpPr/>
          <p:nvPr/>
        </p:nvSpPr>
        <p:spPr>
          <a:xfrm rot="3599581">
            <a:off x="7142197" y="2204989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69"/>
          <p:cNvSpPr/>
          <p:nvPr/>
        </p:nvSpPr>
        <p:spPr>
          <a:xfrm rot="3599581">
            <a:off x="6821648" y="247226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69"/>
          <p:cNvSpPr/>
          <p:nvPr/>
        </p:nvSpPr>
        <p:spPr>
          <a:xfrm rot="3599581">
            <a:off x="7895853" y="284107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69"/>
          <p:cNvSpPr/>
          <p:nvPr/>
        </p:nvSpPr>
        <p:spPr>
          <a:xfrm rot="3599581">
            <a:off x="7246250" y="266099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69"/>
          <p:cNvSpPr/>
          <p:nvPr/>
        </p:nvSpPr>
        <p:spPr>
          <a:xfrm rot="3599581">
            <a:off x="7214475" y="2165184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69"/>
          <p:cNvSpPr/>
          <p:nvPr/>
        </p:nvSpPr>
        <p:spPr>
          <a:xfrm rot="3599581">
            <a:off x="7347916" y="2356410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69"/>
          <p:cNvSpPr/>
          <p:nvPr/>
        </p:nvSpPr>
        <p:spPr>
          <a:xfrm rot="3599581">
            <a:off x="7434957" y="2614636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69"/>
          <p:cNvSpPr/>
          <p:nvPr/>
        </p:nvSpPr>
        <p:spPr>
          <a:xfrm rot="3599581">
            <a:off x="7609289" y="2285922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69"/>
          <p:cNvSpPr/>
          <p:nvPr/>
        </p:nvSpPr>
        <p:spPr>
          <a:xfrm rot="3599581">
            <a:off x="6868349" y="1985507"/>
            <a:ext cx="203357" cy="203357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69"/>
          <p:cNvSpPr txBox="1"/>
          <p:nvPr/>
        </p:nvSpPr>
        <p:spPr>
          <a:xfrm>
            <a:off x="281975" y="1381100"/>
            <a:ext cx="3963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Define k (e.g. k=3)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Randomly choose centroid for each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Assign every sample to nearest centroid based on Euclidean distance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Re-compute the centroid of the cluster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Repeat steps 3-4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7" name="Google Shape;997;p69"/>
          <p:cNvSpPr/>
          <p:nvPr/>
        </p:nvSpPr>
        <p:spPr>
          <a:xfrm>
            <a:off x="5548175" y="2488338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69"/>
          <p:cNvSpPr/>
          <p:nvPr/>
        </p:nvSpPr>
        <p:spPr>
          <a:xfrm>
            <a:off x="6387800" y="3220013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69"/>
          <p:cNvSpPr/>
          <p:nvPr/>
        </p:nvSpPr>
        <p:spPr>
          <a:xfrm>
            <a:off x="7031088" y="2099600"/>
            <a:ext cx="510600" cy="510600"/>
          </a:xfrm>
          <a:prstGeom prst="mathPlus">
            <a:avLst>
              <a:gd name="adj1" fmla="val 11667"/>
            </a:avLst>
          </a:prstGeom>
          <a:solidFill>
            <a:srgbClr val="D9EAD3"/>
          </a:solidFill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0" name="Google Shape;1000;p69"/>
          <p:cNvCxnSpPr/>
          <p:nvPr/>
        </p:nvCxnSpPr>
        <p:spPr>
          <a:xfrm rot="10800000" flipH="1">
            <a:off x="5344100" y="2732600"/>
            <a:ext cx="1211100" cy="1566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69"/>
          <p:cNvCxnSpPr/>
          <p:nvPr/>
        </p:nvCxnSpPr>
        <p:spPr>
          <a:xfrm>
            <a:off x="6547650" y="2732600"/>
            <a:ext cx="1801500" cy="779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02" name="Google Shape;1002;p69"/>
          <p:cNvCxnSpPr/>
          <p:nvPr/>
        </p:nvCxnSpPr>
        <p:spPr>
          <a:xfrm>
            <a:off x="6207025" y="1468500"/>
            <a:ext cx="340500" cy="127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Edge Impulse GSlides Theme">
  <a:themeElements>
    <a:clrScheme name="Simple Light">
      <a:dk1>
        <a:srgbClr val="333333"/>
      </a:dk1>
      <a:lt1>
        <a:srgbClr val="FFFFFF"/>
      </a:lt1>
      <a:dk2>
        <a:srgbClr val="595959"/>
      </a:dk2>
      <a:lt2>
        <a:srgbClr val="EEEEEE"/>
      </a:lt2>
      <a:accent1>
        <a:srgbClr val="8359FB"/>
      </a:accent1>
      <a:accent2>
        <a:srgbClr val="4B61DA"/>
      </a:accent2>
      <a:accent3>
        <a:srgbClr val="009DAE"/>
      </a:accent3>
      <a:accent4>
        <a:srgbClr val="E7F5F6"/>
      </a:accent4>
      <a:accent5>
        <a:srgbClr val="16474D"/>
      </a:accent5>
      <a:accent6>
        <a:srgbClr val="3B47C2"/>
      </a:accent6>
      <a:hlink>
        <a:srgbClr val="3232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 Impulse GSlides Theme">
  <a:themeElements>
    <a:clrScheme name="Simple Light">
      <a:dk1>
        <a:srgbClr val="333333"/>
      </a:dk1>
      <a:lt1>
        <a:srgbClr val="FFFFFF"/>
      </a:lt1>
      <a:dk2>
        <a:srgbClr val="595959"/>
      </a:dk2>
      <a:lt2>
        <a:srgbClr val="EEEEEE"/>
      </a:lt2>
      <a:accent1>
        <a:srgbClr val="8359FB"/>
      </a:accent1>
      <a:accent2>
        <a:srgbClr val="4B61DA"/>
      </a:accent2>
      <a:accent3>
        <a:srgbClr val="009DAE"/>
      </a:accent3>
      <a:accent4>
        <a:srgbClr val="E7F5F6"/>
      </a:accent4>
      <a:accent5>
        <a:srgbClr val="16474D"/>
      </a:accent5>
      <a:accent6>
        <a:srgbClr val="3B47C2"/>
      </a:accent6>
      <a:hlink>
        <a:srgbClr val="3232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On-screen Show (16:9)</PresentationFormat>
  <Paragraphs>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Montserrat</vt:lpstr>
      <vt:lpstr>Montserrat Medium</vt:lpstr>
      <vt:lpstr>Arial</vt:lpstr>
      <vt:lpstr>Montserrat ExtraBold</vt:lpstr>
      <vt:lpstr>Edge Impulse GSlides Theme</vt:lpstr>
      <vt:lpstr>Edge Impulse GSlides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Shawn Hymel</cp:lastModifiedBy>
  <cp:revision>1</cp:revision>
  <dcterms:modified xsi:type="dcterms:W3CDTF">2022-04-25T14:50:14Z</dcterms:modified>
</cp:coreProperties>
</file>