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Google Sans"/>
      <p:regular r:id="rId33"/>
      <p:bold r:id="rId34"/>
      <p:italic r:id="rId35"/>
      <p:boldItalic r:id="rId36"/>
    </p:embeddedFont>
    <p:embeddedFont>
      <p:font typeface="Google Sans Medium"/>
      <p:regular r:id="rId37"/>
      <p:bold r:id="rId38"/>
      <p:italic r:id="rId39"/>
      <p:boldItalic r:id="rId40"/>
    </p:embeddedFont>
    <p:embeddedFont>
      <p:font typeface="Helvetica Neue Light"/>
      <p:regular r:id="rId41"/>
      <p:bold r:id="rId42"/>
      <p:italic r:id="rId43"/>
      <p:boldItalic r:id="rId44"/>
    </p:embeddedFont>
    <p:embeddedFont>
      <p:font typeface="Roboto Mon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oogleSansMedium-boldItalic.fntdata"/><Relationship Id="rId20" Type="http://schemas.openxmlformats.org/officeDocument/2006/relationships/slide" Target="slides/slide16.xml"/><Relationship Id="rId42" Type="http://schemas.openxmlformats.org/officeDocument/2006/relationships/font" Target="fonts/HelveticaNeueLight-bold.fntdata"/><Relationship Id="rId41" Type="http://schemas.openxmlformats.org/officeDocument/2006/relationships/font" Target="fonts/HelveticaNeueLight-regular.fntdata"/><Relationship Id="rId22" Type="http://schemas.openxmlformats.org/officeDocument/2006/relationships/slide" Target="slides/slide18.xml"/><Relationship Id="rId44" Type="http://schemas.openxmlformats.org/officeDocument/2006/relationships/font" Target="fonts/HelveticaNeueLight-boldItalic.fntdata"/><Relationship Id="rId21" Type="http://schemas.openxmlformats.org/officeDocument/2006/relationships/slide" Target="slides/slide17.xml"/><Relationship Id="rId43" Type="http://schemas.openxmlformats.org/officeDocument/2006/relationships/font" Target="fonts/HelveticaNeueLight-italic.fntdata"/><Relationship Id="rId24" Type="http://schemas.openxmlformats.org/officeDocument/2006/relationships/slide" Target="slides/slide20.xml"/><Relationship Id="rId46" Type="http://schemas.openxmlformats.org/officeDocument/2006/relationships/font" Target="fonts/RobotoMono-bold.fntdata"/><Relationship Id="rId23" Type="http://schemas.openxmlformats.org/officeDocument/2006/relationships/slide" Target="slides/slide19.xml"/><Relationship Id="rId45" Type="http://schemas.openxmlformats.org/officeDocument/2006/relationships/font" Target="fonts/RobotoMon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8" Type="http://schemas.openxmlformats.org/officeDocument/2006/relationships/font" Target="fonts/RobotoMono-boldItalic.fntdata"/><Relationship Id="rId25" Type="http://schemas.openxmlformats.org/officeDocument/2006/relationships/slide" Target="slides/slide21.xml"/><Relationship Id="rId47" Type="http://schemas.openxmlformats.org/officeDocument/2006/relationships/font" Target="fonts/RobotoMono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7.xml"/><Relationship Id="rId33" Type="http://schemas.openxmlformats.org/officeDocument/2006/relationships/font" Target="fonts/GoogleSans-regular.fntdata"/><Relationship Id="rId10" Type="http://schemas.openxmlformats.org/officeDocument/2006/relationships/slide" Target="slides/slide6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9.xml"/><Relationship Id="rId35" Type="http://schemas.openxmlformats.org/officeDocument/2006/relationships/font" Target="fonts/GoogleSans-italic.fntdata"/><Relationship Id="rId12" Type="http://schemas.openxmlformats.org/officeDocument/2006/relationships/slide" Target="slides/slide8.xml"/><Relationship Id="rId34" Type="http://schemas.openxmlformats.org/officeDocument/2006/relationships/font" Target="fonts/GoogleSans-bold.fntdata"/><Relationship Id="rId15" Type="http://schemas.openxmlformats.org/officeDocument/2006/relationships/slide" Target="slides/slide11.xml"/><Relationship Id="rId37" Type="http://schemas.openxmlformats.org/officeDocument/2006/relationships/font" Target="fonts/GoogleSansMedium-regular.fntdata"/><Relationship Id="rId14" Type="http://schemas.openxmlformats.org/officeDocument/2006/relationships/slide" Target="slides/slide10.xml"/><Relationship Id="rId36" Type="http://schemas.openxmlformats.org/officeDocument/2006/relationships/font" Target="fonts/GoogleSans-boldItalic.fntdata"/><Relationship Id="rId17" Type="http://schemas.openxmlformats.org/officeDocument/2006/relationships/slide" Target="slides/slide13.xml"/><Relationship Id="rId39" Type="http://schemas.openxmlformats.org/officeDocument/2006/relationships/font" Target="fonts/GoogleSansMedium-italic.fntdata"/><Relationship Id="rId16" Type="http://schemas.openxmlformats.org/officeDocument/2006/relationships/slide" Target="slides/slide12.xml"/><Relationship Id="rId38" Type="http://schemas.openxmlformats.org/officeDocument/2006/relationships/font" Target="fonts/GoogleSansMedium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4db9f9f7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4db9f9f7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a0c7e94f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a0c7e94f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a0c7e94fd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9a0c7e94fd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https://pixabay.com/photos/female-model-pose-casual-sky-5440736/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a0c7e94fd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9a0c7e94fd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https://pixabay.com/photos/female-model-pose-casual-sky-5440736/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a0c7e94f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9a0c7e94f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a0c7e94f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9a0c7e94f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 Image from Horses or Humans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image is from Pixabay Public Domain CC0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a0c7e94f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a0c7e94f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a0c7e94fd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a0c7e94f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a0c7e94f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a0c7e94f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Left Image from Horses or Humans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Right image is from Pixabay Public Domain CC0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a0c7e94f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a0c7e94f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9a0c7e94fd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9a0c7e94f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a0c7e94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a0c7e94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images are from Pixabay, public domain CC0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a0c7e94fd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a0c7e94fd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Left Image from Horses or Humans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Right image is from Pixabay Public Domain CC0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a0c7e94f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a0c7e94f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a0c7e94fd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a0c7e94f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a0c7e94f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9a0c7e94f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4f240be43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94f240be43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a0c7e94f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a0c7e94f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is public domain CC0 from Pixabay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a0c7e94f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a0c7e94f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is public domain CC0 from Pixabay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a0c7e94f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a0c7e94f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Cat </a:t>
            </a:r>
            <a:r>
              <a:rPr lang="en">
                <a:solidFill>
                  <a:schemeClr val="dk1"/>
                </a:solidFill>
              </a:rPr>
              <a:t>Image is public domain CC0 from Pixabay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Girl image from Horses or Humans dataset by lmoroney -- permission granted to use it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a0c7e94f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a0c7e94f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a0c7e94fd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a0c7e94fd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a0c7e94f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a0c7e94f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a0c7e94f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a0c7e94f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Crimson">
  <p:cSld name="CUSTOM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" name="Google Shape;10;p2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Orange">
  <p:cSld name="TITLE_2_3_1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" name="Google Shape;50;p11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1" name="Google Shape;51;p11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3" name="Google Shape;53;p11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">
  <p:cSld name="TITLE_2_2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8" name="Google Shape;58;p13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" name="Google Shape;60;p13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">
  <p:cSld name="TITLE_2_2_1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3445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4" name="Google Shape;64;p14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6" name="Google Shape;66;p14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Blank">
  <p:cSld name="Blank_3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Crimson">
  <p:cSld name="CUSTOM_2_1_1"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1" name="Google Shape;71;p16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A51C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73" name="Google Shape;73;p16"/>
          <p:cNvSpPr txBox="1"/>
          <p:nvPr>
            <p:ph idx="2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Orange">
  <p:cSld name="CUSTOM_2_1_1_1">
    <p:bg>
      <p:bgPr>
        <a:solidFill>
          <a:srgbClr val="FFFFFF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idx="1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7" name="Google Shape;77;p17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EA8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7"/>
          <p:cNvSpPr txBox="1"/>
          <p:nvPr>
            <p:ph idx="2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457200" y="1203480"/>
            <a:ext cx="8229300" cy="29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22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spcBef>
                <a:spcPts val="2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spcBef>
                <a:spcPts val="22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rtl="0" algn="l">
              <a:spcBef>
                <a:spcPts val="220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spcBef>
                <a:spcPts val="220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rtl="0" algn="l">
              <a:spcBef>
                <a:spcPts val="2200"/>
              </a:spcBef>
              <a:spcAft>
                <a:spcPts val="0"/>
              </a:spcAft>
              <a:buSzPts val="1800"/>
              <a:buNone/>
              <a:defRPr/>
            </a:lvl6pPr>
            <a:lvl7pPr indent="-228600" lvl="6" marL="3200400" rtl="0" algn="l">
              <a:spcBef>
                <a:spcPts val="220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spcBef>
                <a:spcPts val="220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spcBef>
                <a:spcPts val="22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Orange">
  <p:cSld name="CUSTOM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4" name="Google Shape;14;p3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" name="Google Shape;15;p3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9" name="Google Shape;89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3" name="Google Shape;93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rimson">
  <p:cSld name="TITLE_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" name="Google Shape;18;p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Orange">
  <p:cSld name="TITLE_2_4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" name="Google Shape;21;p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Crimson">
  <p:cSld name="TITLE_2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idx="1" type="body"/>
          </p:nvPr>
        </p:nvSpPr>
        <p:spPr>
          <a:xfrm>
            <a:off x="426300" y="17427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" name="Google Shape;24;p6"/>
          <p:cNvSpPr/>
          <p:nvPr/>
        </p:nvSpPr>
        <p:spPr>
          <a:xfrm>
            <a:off x="426300" y="264375"/>
            <a:ext cx="7797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" name="Google Shape;25;p6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" name="Google Shape;26;p6"/>
          <p:cNvSpPr txBox="1"/>
          <p:nvPr>
            <p:ph type="title"/>
          </p:nvPr>
        </p:nvSpPr>
        <p:spPr>
          <a:xfrm>
            <a:off x="344500" y="264375"/>
            <a:ext cx="7797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Orange">
  <p:cSld name="TITLE_2_3_4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body"/>
          </p:nvPr>
        </p:nvSpPr>
        <p:spPr>
          <a:xfrm>
            <a:off x="426300" y="17427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" name="Google Shape;29;p7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" name="Google Shape;30;p7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7"/>
          <p:cNvSpPr txBox="1"/>
          <p:nvPr>
            <p:ph type="title"/>
          </p:nvPr>
        </p:nvSpPr>
        <p:spPr>
          <a:xfrm>
            <a:off x="344500" y="264375"/>
            <a:ext cx="7797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Crimson 1">
  <p:cSld name="TITLE_2_3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" name="Google Shape;34;p8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Orange">
  <p:cSld name="TITLE_2_3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" name="Google Shape;39;p9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344500" y="264375"/>
            <a:ext cx="77970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Crimson">
  <p:cSld name="TITLE_2_3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" name="Google Shape;44;p10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344500" y="264375"/>
            <a:ext cx="77970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40663" y="1128663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95688" y="493663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idx="1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Artificially</a:t>
            </a:r>
            <a:r>
              <a:rPr lang="en"/>
              <a:t> expand your dataset</a:t>
            </a:r>
            <a:endParaRPr/>
          </a:p>
        </p:txBody>
      </p:sp>
      <p:sp>
        <p:nvSpPr>
          <p:cNvPr id="100" name="Google Shape;100;p23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Avoiding Overfitting</a:t>
            </a:r>
            <a:endParaRPr/>
          </a:p>
        </p:txBody>
      </p:sp>
      <p:sp>
        <p:nvSpPr>
          <p:cNvPr id="101" name="Google Shape;101;p23"/>
          <p:cNvSpPr txBox="1"/>
          <p:nvPr>
            <p:ph idx="2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Laurence Moroney, Google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 txBox="1"/>
          <p:nvPr/>
        </p:nvSpPr>
        <p:spPr>
          <a:xfrm>
            <a:off x="0" y="0"/>
            <a:ext cx="8988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07D8B"/>
                </a:solidFill>
                <a:latin typeface="Roboto Mono"/>
                <a:ea typeface="Roboto Mono"/>
                <a:cs typeface="Roboto Mono"/>
                <a:sym typeface="Roboto Mono"/>
              </a:rPr>
              <a:t># Updated to do image augmentation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train_datagen 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800">
                <a:solidFill>
                  <a:srgbClr val="FF8A80"/>
                </a:solidFill>
                <a:latin typeface="Roboto Mono"/>
                <a:ea typeface="Roboto Mono"/>
                <a:cs typeface="Roboto Mono"/>
                <a:sym typeface="Roboto Mono"/>
              </a:rPr>
              <a:t>ImageDataGenerator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rescale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1.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/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255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rotation_range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40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width_shift_range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height_shift_range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shear_range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zoom_range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horizontal_flip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26C6DA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fill_mode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00BFA4"/>
                </a:solidFill>
                <a:latin typeface="Roboto Mono"/>
                <a:ea typeface="Roboto Mono"/>
                <a:cs typeface="Roboto Mono"/>
                <a:sym typeface="Roboto Mono"/>
              </a:rPr>
              <a:t>'nearest'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800">
              <a:solidFill>
                <a:srgbClr val="90A4A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0" name="Google Shape;160;p32"/>
          <p:cNvSpPr/>
          <p:nvPr/>
        </p:nvSpPr>
        <p:spPr>
          <a:xfrm>
            <a:off x="887450" y="1199500"/>
            <a:ext cx="2483700" cy="4818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26" y="191325"/>
            <a:ext cx="3334550" cy="33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3"/>
          <p:cNvPicPr preferRelativeResize="0"/>
          <p:nvPr/>
        </p:nvPicPr>
        <p:blipFill rotWithShape="1">
          <a:blip r:embed="rId4">
            <a:alphaModFix/>
          </a:blip>
          <a:srcRect b="0" l="34206" r="0" t="41571"/>
          <a:stretch/>
        </p:blipFill>
        <p:spPr>
          <a:xfrm>
            <a:off x="3891175" y="191325"/>
            <a:ext cx="2879375" cy="33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4"/>
          <p:cNvPicPr preferRelativeResize="0"/>
          <p:nvPr/>
        </p:nvPicPr>
        <p:blipFill rotWithShape="1">
          <a:blip r:embed="rId3">
            <a:alphaModFix/>
          </a:blip>
          <a:srcRect b="0" l="28637" r="0" t="0"/>
          <a:stretch/>
        </p:blipFill>
        <p:spPr>
          <a:xfrm>
            <a:off x="198700" y="191325"/>
            <a:ext cx="2379650" cy="33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4"/>
          <p:cNvPicPr preferRelativeResize="0"/>
          <p:nvPr/>
        </p:nvPicPr>
        <p:blipFill rotWithShape="1">
          <a:blip r:embed="rId4">
            <a:alphaModFix/>
          </a:blip>
          <a:srcRect b="0" l="34206" r="0" t="41571"/>
          <a:stretch/>
        </p:blipFill>
        <p:spPr>
          <a:xfrm>
            <a:off x="3891175" y="191325"/>
            <a:ext cx="2879375" cy="33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4"/>
          <p:cNvPicPr preferRelativeResize="0"/>
          <p:nvPr/>
        </p:nvPicPr>
        <p:blipFill rotWithShape="1">
          <a:blip r:embed="rId3">
            <a:alphaModFix/>
          </a:blip>
          <a:srcRect b="0" l="0" r="73739" t="0"/>
          <a:stretch/>
        </p:blipFill>
        <p:spPr>
          <a:xfrm>
            <a:off x="2541726" y="191325"/>
            <a:ext cx="875675" cy="333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/>
          <p:nvPr/>
        </p:nvSpPr>
        <p:spPr>
          <a:xfrm>
            <a:off x="0" y="0"/>
            <a:ext cx="8988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07D8B"/>
                </a:solidFill>
                <a:latin typeface="Roboto Mono"/>
                <a:ea typeface="Roboto Mono"/>
                <a:cs typeface="Roboto Mono"/>
                <a:sym typeface="Roboto Mono"/>
              </a:rPr>
              <a:t># Updated to do image augmentation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train_datagen 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800">
                <a:solidFill>
                  <a:srgbClr val="FF8A80"/>
                </a:solidFill>
                <a:latin typeface="Roboto Mono"/>
                <a:ea typeface="Roboto Mono"/>
                <a:cs typeface="Roboto Mono"/>
                <a:sym typeface="Roboto Mono"/>
              </a:rPr>
              <a:t>ImageDataGenerator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rescale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1.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/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255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rotation_range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40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width_shift_range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height_shift_range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shear_range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zoom_range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horizontal_flip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26C6DA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fill_mode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00BFA4"/>
                </a:solidFill>
                <a:latin typeface="Roboto Mono"/>
                <a:ea typeface="Roboto Mono"/>
                <a:cs typeface="Roboto Mono"/>
                <a:sym typeface="Roboto Mono"/>
              </a:rPr>
              <a:t>'nearest'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800">
              <a:solidFill>
                <a:srgbClr val="90A4A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9" name="Google Shape;179;p35"/>
          <p:cNvSpPr/>
          <p:nvPr/>
        </p:nvSpPr>
        <p:spPr>
          <a:xfrm>
            <a:off x="815300" y="1623800"/>
            <a:ext cx="3254400" cy="9306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330" y="152400"/>
            <a:ext cx="4473270" cy="335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075" y="4011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330" y="152400"/>
            <a:ext cx="4473270" cy="335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650" y="4011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/>
          <p:nvPr/>
        </p:nvSpPr>
        <p:spPr>
          <a:xfrm>
            <a:off x="0" y="0"/>
            <a:ext cx="8988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07D8B"/>
                </a:solidFill>
                <a:latin typeface="Roboto Mono"/>
                <a:ea typeface="Roboto Mono"/>
                <a:cs typeface="Roboto Mono"/>
                <a:sym typeface="Roboto Mono"/>
              </a:rPr>
              <a:t># Updated to do image augmentation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train_datagen 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800">
                <a:solidFill>
                  <a:srgbClr val="FF8A80"/>
                </a:solidFill>
                <a:latin typeface="Roboto Mono"/>
                <a:ea typeface="Roboto Mono"/>
                <a:cs typeface="Roboto Mono"/>
                <a:sym typeface="Roboto Mono"/>
              </a:rPr>
              <a:t>ImageDataGenerator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rescale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1.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/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255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rotation_range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40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width_shift_range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height_shift_range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shear_range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zoom_range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horizontal_flip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26C6DA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fill_mode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00BFA4"/>
                </a:solidFill>
                <a:latin typeface="Roboto Mono"/>
                <a:ea typeface="Roboto Mono"/>
                <a:cs typeface="Roboto Mono"/>
                <a:sym typeface="Roboto Mono"/>
              </a:rPr>
              <a:t>'nearest'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800">
              <a:solidFill>
                <a:srgbClr val="90A4A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97" name="Google Shape;197;p38"/>
          <p:cNvSpPr/>
          <p:nvPr/>
        </p:nvSpPr>
        <p:spPr>
          <a:xfrm>
            <a:off x="862475" y="2496425"/>
            <a:ext cx="2265000" cy="4023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025" y="106950"/>
            <a:ext cx="721017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700" y="1143000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025" y="106950"/>
            <a:ext cx="721017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0"/>
          <p:cNvPicPr preferRelativeResize="0"/>
          <p:nvPr/>
        </p:nvPicPr>
        <p:blipFill rotWithShape="1">
          <a:blip r:embed="rId4">
            <a:alphaModFix/>
          </a:blip>
          <a:srcRect b="43768" l="22500" r="19176" t="2946"/>
          <a:stretch/>
        </p:blipFill>
        <p:spPr>
          <a:xfrm>
            <a:off x="-182225" y="390600"/>
            <a:ext cx="4907400" cy="44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1"/>
          <p:cNvSpPr txBox="1"/>
          <p:nvPr/>
        </p:nvSpPr>
        <p:spPr>
          <a:xfrm>
            <a:off x="0" y="0"/>
            <a:ext cx="8988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07D8B"/>
                </a:solidFill>
                <a:latin typeface="Roboto Mono"/>
                <a:ea typeface="Roboto Mono"/>
                <a:cs typeface="Roboto Mono"/>
                <a:sym typeface="Roboto Mono"/>
              </a:rPr>
              <a:t># Updated to do image augmentation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train_datagen 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800">
                <a:solidFill>
                  <a:srgbClr val="FF8A80"/>
                </a:solidFill>
                <a:latin typeface="Roboto Mono"/>
                <a:ea typeface="Roboto Mono"/>
                <a:cs typeface="Roboto Mono"/>
                <a:sym typeface="Roboto Mono"/>
              </a:rPr>
              <a:t>ImageDataGenerator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rescale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1.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/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255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rotation_range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40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width_shift_range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height_shift_range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shear_range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zoom_range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horizontal_flip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26C6DA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fill_mode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00BFA4"/>
                </a:solidFill>
                <a:latin typeface="Roboto Mono"/>
                <a:ea typeface="Roboto Mono"/>
                <a:cs typeface="Roboto Mono"/>
                <a:sym typeface="Roboto Mono"/>
              </a:rPr>
              <a:t>'nearest'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800">
              <a:solidFill>
                <a:srgbClr val="90A4A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15" name="Google Shape;215;p41"/>
          <p:cNvSpPr/>
          <p:nvPr/>
        </p:nvSpPr>
        <p:spPr>
          <a:xfrm>
            <a:off x="862350" y="2897225"/>
            <a:ext cx="2103600" cy="4023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355" y="-3700"/>
            <a:ext cx="3227651" cy="2150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iking Shoes, Boots, Leather, Alpine Boots, Outdoor" id="107" name="Google Shape;1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750" y="-12"/>
            <a:ext cx="3354599" cy="236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2050" y="370811"/>
            <a:ext cx="2765050" cy="16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775" y="2405049"/>
            <a:ext cx="3864566" cy="23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0952" y="485700"/>
            <a:ext cx="5550650" cy="370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875" y="965413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0952" y="485700"/>
            <a:ext cx="5550650" cy="370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3"/>
          <p:cNvPicPr preferRelativeResize="0"/>
          <p:nvPr/>
        </p:nvPicPr>
        <p:blipFill rotWithShape="1">
          <a:blip r:embed="rId4">
            <a:alphaModFix/>
          </a:blip>
          <a:srcRect b="0" l="0" r="3864" t="0"/>
          <a:stretch/>
        </p:blipFill>
        <p:spPr>
          <a:xfrm flipH="1">
            <a:off x="324875" y="9654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4"/>
          <p:cNvSpPr txBox="1"/>
          <p:nvPr/>
        </p:nvSpPr>
        <p:spPr>
          <a:xfrm>
            <a:off x="0" y="0"/>
            <a:ext cx="8988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07D8B"/>
                </a:solidFill>
                <a:latin typeface="Roboto Mono"/>
                <a:ea typeface="Roboto Mono"/>
                <a:cs typeface="Roboto Mono"/>
                <a:sym typeface="Roboto Mono"/>
              </a:rPr>
              <a:t># Updated to do image augmentation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train_datagen 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800">
                <a:solidFill>
                  <a:srgbClr val="FF8A80"/>
                </a:solidFill>
                <a:latin typeface="Roboto Mono"/>
                <a:ea typeface="Roboto Mono"/>
                <a:cs typeface="Roboto Mono"/>
                <a:sym typeface="Roboto Mono"/>
              </a:rPr>
              <a:t>ImageDataGenerator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rescale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1.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/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255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rotation_range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40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width_shift_range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height_shift_range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shear_range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zoom_range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horizontal_flip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26C6DA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fill_mode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00BFA4"/>
                </a:solidFill>
                <a:latin typeface="Roboto Mono"/>
                <a:ea typeface="Roboto Mono"/>
                <a:cs typeface="Roboto Mono"/>
                <a:sym typeface="Roboto Mono"/>
              </a:rPr>
              <a:t>'nearest'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800">
              <a:solidFill>
                <a:srgbClr val="90A4A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33" name="Google Shape;233;p44"/>
          <p:cNvSpPr/>
          <p:nvPr/>
        </p:nvSpPr>
        <p:spPr>
          <a:xfrm>
            <a:off x="862125" y="3299150"/>
            <a:ext cx="3011100" cy="4023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5"/>
          <p:cNvSpPr txBox="1"/>
          <p:nvPr/>
        </p:nvSpPr>
        <p:spPr>
          <a:xfrm>
            <a:off x="0" y="0"/>
            <a:ext cx="8988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07D8B"/>
                </a:solidFill>
                <a:latin typeface="Roboto Mono"/>
                <a:ea typeface="Roboto Mono"/>
                <a:cs typeface="Roboto Mono"/>
                <a:sym typeface="Roboto Mono"/>
              </a:rPr>
              <a:t># Updated to do image augmentation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train_datagen 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800">
                <a:solidFill>
                  <a:srgbClr val="FF8A80"/>
                </a:solidFill>
                <a:latin typeface="Roboto Mono"/>
                <a:ea typeface="Roboto Mono"/>
                <a:cs typeface="Roboto Mono"/>
                <a:sym typeface="Roboto Mono"/>
              </a:rPr>
              <a:t>ImageDataGenerator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rescale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1.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/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255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rotation_range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40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width_shift_range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height_shift_range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shear_range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zoom_range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FFBC00"/>
                </a:solidFill>
                <a:latin typeface="Roboto Mono"/>
                <a:ea typeface="Roboto Mono"/>
                <a:cs typeface="Roboto Mono"/>
                <a:sym typeface="Roboto Mono"/>
              </a:rPr>
              <a:t>0.2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horizontal_flip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26C6DA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     fill_mode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00BFA4"/>
                </a:solidFill>
                <a:latin typeface="Roboto Mono"/>
                <a:ea typeface="Roboto Mono"/>
                <a:cs typeface="Roboto Mono"/>
                <a:sym typeface="Roboto Mono"/>
              </a:rPr>
              <a:t>'nearest'</a:t>
            </a:r>
            <a:r>
              <a:rPr lang="en" sz="1800">
                <a:solidFill>
                  <a:srgbClr val="90A4AE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800">
              <a:solidFill>
                <a:srgbClr val="90A4A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39" name="Google Shape;239;p45"/>
          <p:cNvSpPr/>
          <p:nvPr/>
        </p:nvSpPr>
        <p:spPr>
          <a:xfrm>
            <a:off x="877625" y="3700625"/>
            <a:ext cx="2872500" cy="4023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6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turn!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622701" cy="441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1517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3078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/>
          <p:nvPr/>
        </p:nvSpPr>
        <p:spPr>
          <a:xfrm>
            <a:off x="1368125" y="242450"/>
            <a:ext cx="2597700" cy="12729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401" y="152400"/>
            <a:ext cx="3334550" cy="33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7"/>
          <p:cNvSpPr/>
          <p:nvPr/>
        </p:nvSpPr>
        <p:spPr>
          <a:xfrm>
            <a:off x="5409800" y="2173925"/>
            <a:ext cx="2597700" cy="12729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5588" y="152400"/>
            <a:ext cx="4056013" cy="304201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/>
          <p:nvPr/>
        </p:nvSpPr>
        <p:spPr>
          <a:xfrm rot="2130266">
            <a:off x="7292866" y="1257427"/>
            <a:ext cx="1923666" cy="1272842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63078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/>
          <p:nvPr/>
        </p:nvSpPr>
        <p:spPr>
          <a:xfrm>
            <a:off x="1368125" y="242450"/>
            <a:ext cx="2597700" cy="12729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78758">
            <a:off x="152400" y="152400"/>
            <a:ext cx="463078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5588" y="152400"/>
            <a:ext cx="4056013" cy="304201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9"/>
          <p:cNvSpPr/>
          <p:nvPr/>
        </p:nvSpPr>
        <p:spPr>
          <a:xfrm rot="2130322">
            <a:off x="2554421" y="744721"/>
            <a:ext cx="2597717" cy="1272842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9"/>
          <p:cNvSpPr/>
          <p:nvPr/>
        </p:nvSpPr>
        <p:spPr>
          <a:xfrm rot="2130266">
            <a:off x="7292866" y="1257427"/>
            <a:ext cx="1923666" cy="1272842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/>
        </p:nvSpPr>
        <p:spPr>
          <a:xfrm>
            <a:off x="53550" y="1456650"/>
            <a:ext cx="90369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CEFF1"/>
                </a:solidFill>
                <a:latin typeface="Roboto Mono"/>
                <a:ea typeface="Roboto Mono"/>
                <a:cs typeface="Roboto Mono"/>
                <a:sym typeface="Roboto Mono"/>
              </a:rPr>
              <a:t>train_datagen </a:t>
            </a:r>
            <a:r>
              <a:rPr lang="en" sz="1800">
                <a:solidFill>
                  <a:srgbClr val="FBC02D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ECEFF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800">
                <a:solidFill>
                  <a:srgbClr val="CE93D8"/>
                </a:solidFill>
                <a:latin typeface="Roboto Mono"/>
                <a:ea typeface="Roboto Mono"/>
                <a:cs typeface="Roboto Mono"/>
                <a:sym typeface="Roboto Mono"/>
              </a:rPr>
              <a:t>ImageDataGenerator</a:t>
            </a:r>
            <a:r>
              <a:rPr lang="en" sz="1800">
                <a:solidFill>
                  <a:srgbClr val="FBC02D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800">
                <a:solidFill>
                  <a:srgbClr val="ECEFF1"/>
                </a:solidFill>
                <a:latin typeface="Roboto Mono"/>
                <a:ea typeface="Roboto Mono"/>
                <a:cs typeface="Roboto Mono"/>
                <a:sym typeface="Roboto Mono"/>
              </a:rPr>
              <a:t>rescale</a:t>
            </a:r>
            <a:r>
              <a:rPr lang="en" sz="1800">
                <a:solidFill>
                  <a:srgbClr val="FBC02D"/>
                </a:solidFill>
                <a:latin typeface="Roboto Mono"/>
                <a:ea typeface="Roboto Mono"/>
                <a:cs typeface="Roboto Mono"/>
                <a:sym typeface="Roboto Mono"/>
              </a:rPr>
              <a:t>=1./255)</a:t>
            </a:r>
            <a:endParaRPr sz="1800">
              <a:solidFill>
                <a:srgbClr val="ECEFF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BC02D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/>
          <p:nvPr/>
        </p:nvSpPr>
        <p:spPr>
          <a:xfrm>
            <a:off x="53550" y="1456650"/>
            <a:ext cx="90369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CEFF1"/>
                </a:solidFill>
                <a:latin typeface="Roboto Mono"/>
                <a:ea typeface="Roboto Mono"/>
                <a:cs typeface="Roboto Mono"/>
                <a:sym typeface="Roboto Mono"/>
              </a:rPr>
              <a:t>train_datagen </a:t>
            </a:r>
            <a:r>
              <a:rPr lang="en" sz="1800">
                <a:solidFill>
                  <a:srgbClr val="FBC02D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1800">
                <a:solidFill>
                  <a:srgbClr val="ECEFF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800">
                <a:solidFill>
                  <a:srgbClr val="CE93D8"/>
                </a:solidFill>
                <a:latin typeface="Roboto Mono"/>
                <a:ea typeface="Roboto Mono"/>
                <a:cs typeface="Roboto Mono"/>
                <a:sym typeface="Roboto Mono"/>
              </a:rPr>
              <a:t>ImageDataGenerator</a:t>
            </a:r>
            <a:r>
              <a:rPr lang="en" sz="1800">
                <a:solidFill>
                  <a:srgbClr val="FBC02D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800">
                <a:solidFill>
                  <a:srgbClr val="ECEFF1"/>
                </a:solidFill>
                <a:latin typeface="Roboto Mono"/>
                <a:ea typeface="Roboto Mono"/>
                <a:cs typeface="Roboto Mono"/>
                <a:sym typeface="Roboto Mono"/>
              </a:rPr>
              <a:t>rescale</a:t>
            </a:r>
            <a:r>
              <a:rPr lang="en" sz="1800">
                <a:solidFill>
                  <a:srgbClr val="FBC02D"/>
                </a:solidFill>
                <a:latin typeface="Roboto Mono"/>
                <a:ea typeface="Roboto Mono"/>
                <a:cs typeface="Roboto Mono"/>
                <a:sym typeface="Roboto Mono"/>
              </a:rPr>
              <a:t>=1./255)</a:t>
            </a:r>
            <a:endParaRPr sz="1800">
              <a:solidFill>
                <a:srgbClr val="ECEFF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BC02D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4" name="Google Shape;154;p31"/>
          <p:cNvSpPr/>
          <p:nvPr/>
        </p:nvSpPr>
        <p:spPr>
          <a:xfrm>
            <a:off x="4802325" y="1456650"/>
            <a:ext cx="2249100" cy="4818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nyMLx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