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  <p:sldId id="265" r:id="rId9"/>
    <p:sldId id="270" r:id="rId10"/>
    <p:sldId id="268" r:id="rId11"/>
    <p:sldId id="269" r:id="rId12"/>
    <p:sldId id="272" r:id="rId13"/>
    <p:sldId id="271" r:id="rId14"/>
    <p:sldId id="266" r:id="rId15"/>
    <p:sldId id="273" r:id="rId16"/>
    <p:sldId id="275" r:id="rId17"/>
    <p:sldId id="276" r:id="rId18"/>
    <p:sldId id="277" r:id="rId19"/>
    <p:sldId id="278" r:id="rId20"/>
    <p:sldId id="267" r:id="rId2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32523"/>
    <a:srgbClr val="953735"/>
    <a:srgbClr val="000000"/>
    <a:srgbClr val="00B050"/>
    <a:srgbClr val="F2DCDB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1" y="-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3731F-789F-45CC-BEDF-7026F0EF2632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FA96DB-654D-4A5B-ABF6-26CBEBA8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96DB-654D-4A5B-ABF6-26CBEBA8AF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A96DB-654D-4A5B-ABF6-26CBEBA8AF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8F28-1296-4B6E-A887-0BA6B11CDFBD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D9FD-D2AB-4571-BC1C-EBFE281820CE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731D-CC12-4D02-9AF1-308BF620332F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178-EC35-43D5-B2DF-3E0C2AEDBE07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27D7-0362-4A69-A3FA-9E544595C2F5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816F-E415-4BDA-BBDD-5607685A2839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B38E-E636-4FBE-9089-A944661BA2F2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4708" y="1469231"/>
            <a:ext cx="7054585" cy="1102519"/>
          </a:xfrm>
        </p:spPr>
        <p:txBody>
          <a:bodyPr>
            <a:noAutofit/>
          </a:bodyPr>
          <a:lstStyle/>
          <a:p>
            <a:r>
              <a:rPr lang="en-US" dirty="0" smtClean="0"/>
              <a:t>Computer Vision with Embedded Machine Learning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 Detection Models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2021 </a:t>
            </a:r>
            <a:r>
              <a:rPr lang="en-US" dirty="0" err="1" smtClean="0"/>
              <a:t>EdgeImpulse</a:t>
            </a:r>
            <a:r>
              <a:rPr lang="en-US" dirty="0" smtClean="0"/>
              <a:t>, Inc.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93868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309082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24296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539510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654724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69938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885152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1000366" y="216850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193868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09082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424296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539510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654724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769938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885152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1000366" y="228371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193868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309082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424296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539510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654724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769938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885152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1000366" y="239892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193868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309082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424296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539510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654724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769938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885152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1000366" y="2514143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193868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309082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424296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539510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654724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769938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885152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1000366" y="2629357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193868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09082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424296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539510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654724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769938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885152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1000366" y="2744571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193868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309082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24296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539510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654724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769938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885152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1000366" y="2859785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193868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>
            <a:off x="309082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/>
          <p:cNvSpPr/>
          <p:nvPr/>
        </p:nvSpPr>
        <p:spPr>
          <a:xfrm>
            <a:off x="424296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539510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654724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769938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885152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1000366" y="2974999"/>
            <a:ext cx="115214" cy="1152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ooter Placeholder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415"/>
          <p:cNvSpPr/>
          <p:nvPr/>
        </p:nvSpPr>
        <p:spPr>
          <a:xfrm>
            <a:off x="193868" y="2168501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4296" y="2168501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54724" y="2168501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85152" y="2168501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93868" y="2398929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24296" y="2398929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54724" y="2398929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85152" y="2398929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868" y="2629357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24296" y="2629357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54724" y="2629357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885152" y="2629357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93868" y="2859785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24296" y="2859785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4724" y="2859785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85152" y="2859785"/>
            <a:ext cx="230428" cy="230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Rectangle 415"/>
          <p:cNvSpPr/>
          <p:nvPr/>
        </p:nvSpPr>
        <p:spPr>
          <a:xfrm>
            <a:off x="193868" y="2168501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4296" y="2168501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54724" y="2168501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85152" y="2168501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93868" y="2398929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54724" y="2398929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85152" y="2398929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868" y="2629357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24296" y="2629357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54724" y="2629357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885152" y="2629357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93868" y="2859785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24296" y="2859785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4724" y="2859785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85152" y="2859785"/>
            <a:ext cx="230428" cy="23042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24296" y="2398929"/>
            <a:ext cx="230428" cy="230428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9082" y="2226108"/>
            <a:ext cx="460856" cy="691284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66689" y="2341322"/>
            <a:ext cx="460856" cy="423670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35103" y="2374900"/>
            <a:ext cx="748891" cy="34564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Non-Maximum Suppression (NMS)</a:t>
            </a:r>
            <a:endParaRPr lang="en-US" dirty="0"/>
          </a:p>
        </p:txBody>
      </p:sp>
      <p:pic>
        <p:nvPicPr>
          <p:cNvPr id="3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55" y="1016361"/>
            <a:ext cx="3859669" cy="385966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6835" y="1993805"/>
            <a:ext cx="1901031" cy="1849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9432" y="1246789"/>
            <a:ext cx="1324961" cy="241949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9432" y="1246789"/>
            <a:ext cx="979319" cy="17282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0.85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039" y="1995680"/>
            <a:ext cx="979319" cy="17282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0.79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4218" y="1073968"/>
            <a:ext cx="1901031" cy="305317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4217" y="1073968"/>
            <a:ext cx="979319" cy="17282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0.92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Non-Maximum Suppression (NMS)</a:t>
            </a:r>
            <a:endParaRPr lang="en-US" dirty="0"/>
          </a:p>
        </p:txBody>
      </p:sp>
      <p:pic>
        <p:nvPicPr>
          <p:cNvPr id="3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55" y="1016361"/>
            <a:ext cx="3859669" cy="385966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6835" y="1993805"/>
            <a:ext cx="1901031" cy="18494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9432" y="1246789"/>
            <a:ext cx="1324961" cy="24194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9432" y="1246789"/>
            <a:ext cx="979319" cy="1728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0.85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039" y="1995680"/>
            <a:ext cx="979319" cy="1728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0.79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217" y="1073968"/>
            <a:ext cx="979319" cy="1728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0.92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4218" y="1073968"/>
            <a:ext cx="1901031" cy="30531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Non-Maximum Suppression (NMS)</a:t>
            </a:r>
            <a:endParaRPr lang="en-US" dirty="0"/>
          </a:p>
        </p:txBody>
      </p:sp>
      <p:pic>
        <p:nvPicPr>
          <p:cNvPr id="3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55" y="1016361"/>
            <a:ext cx="3859669" cy="385966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6835" y="1993805"/>
            <a:ext cx="1901031" cy="18494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9432" y="1246789"/>
            <a:ext cx="1324961" cy="24194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9432" y="1246789"/>
            <a:ext cx="979319" cy="1728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IoU</a:t>
            </a:r>
            <a:r>
              <a:rPr lang="en-US" sz="1400" dirty="0" smtClean="0">
                <a:solidFill>
                  <a:schemeClr val="bg1"/>
                </a:solidFill>
              </a:rPr>
              <a:t>: 0.77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039" y="1995680"/>
            <a:ext cx="979319" cy="1728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IoU</a:t>
            </a:r>
            <a:r>
              <a:rPr lang="en-US" sz="1400" dirty="0" smtClean="0">
                <a:solidFill>
                  <a:schemeClr val="bg1"/>
                </a:solidFill>
              </a:rPr>
              <a:t>: 0.68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4218" y="1073968"/>
            <a:ext cx="1901031" cy="30531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Non-Maximum Suppression (NMS)</a:t>
            </a:r>
            <a:endParaRPr lang="en-US" dirty="0"/>
          </a:p>
        </p:txBody>
      </p:sp>
      <p:pic>
        <p:nvPicPr>
          <p:cNvPr id="3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55" y="1016361"/>
            <a:ext cx="3859669" cy="385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236835" y="1993805"/>
            <a:ext cx="1901031" cy="1849425"/>
          </a:xfrm>
          <a:prstGeom prst="rect">
            <a:avLst/>
          </a:prstGeom>
          <a:noFill/>
          <a:ln w="38100">
            <a:solidFill>
              <a:srgbClr val="632523">
                <a:alpha val="4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9432" y="1246789"/>
            <a:ext cx="1324961" cy="2419494"/>
          </a:xfrm>
          <a:prstGeom prst="rect">
            <a:avLst/>
          </a:prstGeom>
          <a:noFill/>
          <a:ln w="38100">
            <a:solidFill>
              <a:srgbClr val="632523">
                <a:alpha val="4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4218" y="1073968"/>
            <a:ext cx="1901031" cy="30531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4217" y="1073968"/>
            <a:ext cx="979319" cy="1728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dog: 0.92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oogle Drive\Editing - Video\Course - Embedded Machine Learning Vision\3.2.2 - Object Detection Models\japan-2014616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927" y="179971"/>
            <a:ext cx="7226147" cy="47835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16611" y="2456535"/>
            <a:ext cx="1036926" cy="24194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2759" y="2514143"/>
            <a:ext cx="806498" cy="24194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9256" y="2802178"/>
            <a:ext cx="1036927" cy="57607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7214" y="2686964"/>
            <a:ext cx="1382568" cy="103692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1747" y="2744571"/>
            <a:ext cx="1036926" cy="633677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3459" y="2629356"/>
            <a:ext cx="1471277" cy="132496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6611" y="2283715"/>
            <a:ext cx="806498" cy="172821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person: 0.99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759" y="2341322"/>
            <a:ext cx="806498" cy="172821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person: 0.72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9257" y="2629357"/>
            <a:ext cx="633677" cy="172821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car: 0.95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7214" y="2514143"/>
            <a:ext cx="633677" cy="172821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car: 0.98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1747" y="2571750"/>
            <a:ext cx="633677" cy="172821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car: 0.87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3459" y="2456536"/>
            <a:ext cx="633677" cy="172821"/>
          </a:xfrm>
          <a:prstGeom prst="rect">
            <a:avLst/>
          </a:prstGeom>
          <a:solidFill>
            <a:srgbClr val="00FF00"/>
          </a:solidFill>
          <a:ln w="38100">
            <a:solidFill>
              <a:srgbClr val="00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car: 0.83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934" y="382684"/>
            <a:ext cx="4378132" cy="43781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59004" y="440291"/>
            <a:ext cx="2246673" cy="362924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9004" y="440291"/>
            <a:ext cx="518463" cy="1728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608" y="1650038"/>
            <a:ext cx="1497782" cy="109453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607" y="1477217"/>
            <a:ext cx="518463" cy="17282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572" y="4184746"/>
            <a:ext cx="460856" cy="4608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1573" y="4011925"/>
            <a:ext cx="460856" cy="17282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ball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01397" y="2802178"/>
            <a:ext cx="1555389" cy="1555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1825" y="2974999"/>
            <a:ext cx="1152140" cy="11521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16611" y="2456536"/>
            <a:ext cx="1152140" cy="21890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9004" y="3205427"/>
            <a:ext cx="1267354" cy="6336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3797" y="2954578"/>
            <a:ext cx="1555389" cy="1555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7214" y="1246789"/>
            <a:ext cx="633677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4821" y="1304396"/>
            <a:ext cx="633677" cy="4236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1189181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7214" y="2571750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9614" y="2724150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7214" y="2744570"/>
            <a:ext cx="1152140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93712" y="2456536"/>
            <a:ext cx="1152140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24140" y="2341322"/>
            <a:ext cx="654098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08925" y="2686964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7817" y="2629357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3031" y="2686964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15425" y="2629357"/>
            <a:ext cx="1267354" cy="1172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18673" y="2686964"/>
            <a:ext cx="728471" cy="1172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94899" y="2686965"/>
            <a:ext cx="633677" cy="5760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52506" y="2686963"/>
            <a:ext cx="806498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52506" y="2802178"/>
            <a:ext cx="806498" cy="382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61066" y="1246789"/>
            <a:ext cx="460856" cy="5184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92031" y="94649"/>
            <a:ext cx="515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Region-based </a:t>
            </a:r>
            <a:r>
              <a:rPr lang="en-US" dirty="0" err="1" smtClean="0"/>
              <a:t>Convolutional</a:t>
            </a:r>
            <a:r>
              <a:rPr lang="en-US" dirty="0" smtClean="0"/>
              <a:t> Neural Network (R-CNN)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222" y="901147"/>
            <a:ext cx="6221556" cy="380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Pyramid Network (FPN)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6250" y="4760816"/>
            <a:ext cx="6651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source: “Feature Pyramid Networks for Object Detection” (https://arxiv.org/pdf/1612.03144.pdf)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934" y="382684"/>
            <a:ext cx="4378132" cy="43781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59004" y="440291"/>
            <a:ext cx="2246673" cy="362924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9004" y="440291"/>
            <a:ext cx="518463" cy="1728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608" y="1650038"/>
            <a:ext cx="1497782" cy="109453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607" y="1477217"/>
            <a:ext cx="518463" cy="172821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572" y="4184746"/>
            <a:ext cx="460856" cy="4608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1573" y="4011925"/>
            <a:ext cx="460856" cy="17282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ball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mustadio\Downloads\box-2687558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31825" y="382684"/>
            <a:ext cx="2822743" cy="47608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1825" y="209863"/>
            <a:ext cx="806498" cy="17282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person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431" y="1592431"/>
            <a:ext cx="3283599" cy="322599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9432" y="1419610"/>
            <a:ext cx="806498" cy="17282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package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46008" y="2283715"/>
            <a:ext cx="1094533" cy="7488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 Proposal</a:t>
            </a:r>
            <a:endParaRPr lang="en-US" dirty="0"/>
          </a:p>
        </p:txBody>
      </p:sp>
      <p:pic>
        <p:nvPicPr>
          <p:cNvPr id="3074" name="Picture 2" descr="E:\Google Drive\Editing - Video\Course - Embedded Machine Learning Vision\3.2.1 - Object Detection Model\doggo_roi_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397" y="2917392"/>
            <a:ext cx="414338" cy="698500"/>
          </a:xfrm>
          <a:prstGeom prst="rect">
            <a:avLst/>
          </a:prstGeom>
          <a:noFill/>
        </p:spPr>
      </p:pic>
      <p:pic>
        <p:nvPicPr>
          <p:cNvPr id="3075" name="Picture 3" descr="E:\Google Drive\Editing - Video\Course - Embedded Machine Learning Vision\3.2.1 - Object Detection Model\doggo_roi_0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397" y="1304396"/>
            <a:ext cx="585788" cy="557212"/>
          </a:xfrm>
          <a:prstGeom prst="rect">
            <a:avLst/>
          </a:prstGeom>
          <a:noFill/>
        </p:spPr>
      </p:pic>
      <p:pic>
        <p:nvPicPr>
          <p:cNvPr id="3076" name="Picture 4" descr="E:\Google Drive\Editing - Video\Course - Embedded Machine Learning Vision\3.2.1 - Object Detection Model\doggo_roi_0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397" y="3723890"/>
            <a:ext cx="241300" cy="168275"/>
          </a:xfrm>
          <a:prstGeom prst="rect">
            <a:avLst/>
          </a:prstGeom>
          <a:noFill/>
        </p:spPr>
      </p:pic>
      <p:pic>
        <p:nvPicPr>
          <p:cNvPr id="3077" name="Picture 5" descr="E:\Google Drive\Editing - Video\Course - Embedded Machine Learning Vision\3.2.1 - Object Detection Model\doggo_roi_0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397" y="2514143"/>
            <a:ext cx="325438" cy="280988"/>
          </a:xfrm>
          <a:prstGeom prst="rect">
            <a:avLst/>
          </a:prstGeom>
          <a:noFill/>
        </p:spPr>
      </p:pic>
      <p:pic>
        <p:nvPicPr>
          <p:cNvPr id="3078" name="Picture 6" descr="E:\Google Drive\Editing - Video\Course - Embedded Machine Learning Vision\3.2.1 - Object Detection Model\doggo_roi_05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1397" y="1938073"/>
            <a:ext cx="131762" cy="4270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38323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75249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SVM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R-CNN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2175" y="2053287"/>
            <a:ext cx="1497783" cy="1267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predictions: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background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ball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dog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toy</a:t>
            </a:r>
          </a:p>
        </p:txBody>
      </p:sp>
      <p:cxnSp>
        <p:nvCxnSpPr>
          <p:cNvPr id="21" name="Straight Arrow Connector 20"/>
          <p:cNvCxnSpPr>
            <a:stCxn id="1026" idx="3"/>
            <a:endCxn id="11" idx="1"/>
          </p:cNvCxnSpPr>
          <p:nvPr/>
        </p:nvCxnSpPr>
        <p:spPr>
          <a:xfrm>
            <a:off x="1173187" y="265816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3075" idx="1"/>
          </p:cNvCxnSpPr>
          <p:nvPr/>
        </p:nvCxnSpPr>
        <p:spPr>
          <a:xfrm flipV="1">
            <a:off x="2440541" y="1583002"/>
            <a:ext cx="460856" cy="1075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  <a:endCxn id="3078" idx="1"/>
          </p:cNvCxnSpPr>
          <p:nvPr/>
        </p:nvCxnSpPr>
        <p:spPr>
          <a:xfrm flipV="1">
            <a:off x="2440541" y="2151592"/>
            <a:ext cx="460856" cy="506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  <a:endCxn id="3077" idx="1"/>
          </p:cNvCxnSpPr>
          <p:nvPr/>
        </p:nvCxnSpPr>
        <p:spPr>
          <a:xfrm flipV="1">
            <a:off x="2440541" y="2654637"/>
            <a:ext cx="460856" cy="3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3074" idx="1"/>
          </p:cNvCxnSpPr>
          <p:nvPr/>
        </p:nvCxnSpPr>
        <p:spPr>
          <a:xfrm>
            <a:off x="2440541" y="2658161"/>
            <a:ext cx="460856" cy="6084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3"/>
            <a:endCxn id="3076" idx="1"/>
          </p:cNvCxnSpPr>
          <p:nvPr/>
        </p:nvCxnSpPr>
        <p:spPr>
          <a:xfrm>
            <a:off x="2440541" y="2658161"/>
            <a:ext cx="460856" cy="1149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75" idx="3"/>
            <a:endCxn id="15" idx="1"/>
          </p:cNvCxnSpPr>
          <p:nvPr/>
        </p:nvCxnSpPr>
        <p:spPr>
          <a:xfrm>
            <a:off x="3487185" y="1583002"/>
            <a:ext cx="451138" cy="1075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8" idx="3"/>
            <a:endCxn id="15" idx="1"/>
          </p:cNvCxnSpPr>
          <p:nvPr/>
        </p:nvCxnSpPr>
        <p:spPr>
          <a:xfrm>
            <a:off x="3033159" y="2151592"/>
            <a:ext cx="905164" cy="506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77" idx="3"/>
            <a:endCxn id="15" idx="1"/>
          </p:cNvCxnSpPr>
          <p:nvPr/>
        </p:nvCxnSpPr>
        <p:spPr>
          <a:xfrm>
            <a:off x="3226835" y="2654637"/>
            <a:ext cx="711488" cy="3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74" idx="3"/>
            <a:endCxn id="15" idx="1"/>
          </p:cNvCxnSpPr>
          <p:nvPr/>
        </p:nvCxnSpPr>
        <p:spPr>
          <a:xfrm flipV="1">
            <a:off x="3315735" y="2658161"/>
            <a:ext cx="622588" cy="6084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76" idx="3"/>
            <a:endCxn id="15" idx="1"/>
          </p:cNvCxnSpPr>
          <p:nvPr/>
        </p:nvCxnSpPr>
        <p:spPr>
          <a:xfrm flipV="1">
            <a:off x="3142697" y="2658161"/>
            <a:ext cx="795626" cy="1149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3"/>
            <a:endCxn id="16" idx="1"/>
          </p:cNvCxnSpPr>
          <p:nvPr/>
        </p:nvCxnSpPr>
        <p:spPr>
          <a:xfrm>
            <a:off x="4802428" y="265816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839354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12175" y="3608676"/>
            <a:ext cx="1209747" cy="806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Regressor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645852" y="3315522"/>
            <a:ext cx="0" cy="29315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304646" y="3839104"/>
            <a:ext cx="270752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399179" y="3032606"/>
            <a:ext cx="0" cy="80649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21922" y="401192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394743" y="3781497"/>
            <a:ext cx="1382568" cy="460856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, d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61" y="2168501"/>
            <a:ext cx="979319" cy="97931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403615" y="3608676"/>
            <a:ext cx="1094533" cy="8064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 Proposal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38323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 Layers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Fast R-CNN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09956" y="2053287"/>
            <a:ext cx="1497783" cy="1267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predictions: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background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ball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dog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toy</a:t>
            </a:r>
          </a:p>
        </p:txBody>
      </p:sp>
      <p:cxnSp>
        <p:nvCxnSpPr>
          <p:cNvPr id="55" name="Straight Arrow Connector 54"/>
          <p:cNvCxnSpPr>
            <a:endCxn id="16" idx="1"/>
          </p:cNvCxnSpPr>
          <p:nvPr/>
        </p:nvCxnSpPr>
        <p:spPr>
          <a:xfrm>
            <a:off x="3765502" y="265816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02428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127389" y="3608676"/>
            <a:ext cx="1209747" cy="806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Regressor</a:t>
            </a:r>
            <a:endParaRPr lang="en-US" dirty="0" smtClean="0"/>
          </a:p>
          <a:p>
            <a:pPr algn="ctr"/>
            <a:r>
              <a:rPr lang="en-US" dirty="0" smtClean="0"/>
              <a:t>(FC Layer)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75" idx="3"/>
          </p:cNvCxnSpPr>
          <p:nvPr/>
        </p:nvCxnSpPr>
        <p:spPr>
          <a:xfrm>
            <a:off x="5839354" y="2658161"/>
            <a:ext cx="288035" cy="9505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337136" y="401192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509957" y="3781497"/>
            <a:ext cx="1382568" cy="460856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, d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2" name="Picture 2" descr="E:\Google Drive\Editing - Video\Course - Embedded Machine Learning Vision\3.2.2 - Object Detection Models\feature_map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396" y="3147820"/>
            <a:ext cx="748891" cy="752501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518829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86183" y="2283715"/>
            <a:ext cx="979320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ROI Pooling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026" idx="3"/>
          </p:cNvCxnSpPr>
          <p:nvPr/>
        </p:nvCxnSpPr>
        <p:spPr>
          <a:xfrm>
            <a:off x="1115580" y="2658161"/>
            <a:ext cx="288035" cy="950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26" idx="3"/>
            <a:endCxn id="34" idx="1"/>
          </p:cNvCxnSpPr>
          <p:nvPr/>
        </p:nvCxnSpPr>
        <p:spPr>
          <a:xfrm>
            <a:off x="1115580" y="2658161"/>
            <a:ext cx="4032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074218" y="3378249"/>
            <a:ext cx="230428" cy="23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04646" y="3435856"/>
            <a:ext cx="230428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89432" y="3608677"/>
            <a:ext cx="115214" cy="11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016611" y="3608676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34" idx="3"/>
            <a:endCxn id="36" idx="1"/>
          </p:cNvCxnSpPr>
          <p:nvPr/>
        </p:nvCxnSpPr>
        <p:spPr>
          <a:xfrm>
            <a:off x="2382934" y="2658161"/>
            <a:ext cx="4032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3"/>
          </p:cNvCxnSpPr>
          <p:nvPr/>
        </p:nvCxnSpPr>
        <p:spPr>
          <a:xfrm flipV="1">
            <a:off x="2498148" y="3032606"/>
            <a:ext cx="288035" cy="9793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300210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 Layer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975249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Flatten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5" idx="3"/>
            <a:endCxn id="73" idx="1"/>
          </p:cNvCxnSpPr>
          <p:nvPr/>
        </p:nvCxnSpPr>
        <p:spPr>
          <a:xfrm>
            <a:off x="5839354" y="2658161"/>
            <a:ext cx="4608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8" idx="1"/>
          </p:cNvCxnSpPr>
          <p:nvPr/>
        </p:nvCxnSpPr>
        <p:spPr>
          <a:xfrm>
            <a:off x="7164315" y="2686964"/>
            <a:ext cx="3456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61" y="843540"/>
            <a:ext cx="979319" cy="97931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46008" y="3493461"/>
            <a:ext cx="1094533" cy="8641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 Proposal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38323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 Layers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Faster R-CNN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09956" y="2053287"/>
            <a:ext cx="1497783" cy="1267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predictions: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background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ball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dog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 toy</a:t>
            </a:r>
          </a:p>
        </p:txBody>
      </p:sp>
      <p:cxnSp>
        <p:nvCxnSpPr>
          <p:cNvPr id="55" name="Straight Arrow Connector 54"/>
          <p:cNvCxnSpPr>
            <a:endCxn id="16" idx="1"/>
          </p:cNvCxnSpPr>
          <p:nvPr/>
        </p:nvCxnSpPr>
        <p:spPr>
          <a:xfrm>
            <a:off x="3765502" y="265816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02428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127389" y="3608676"/>
            <a:ext cx="1209747" cy="806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Regressor</a:t>
            </a:r>
            <a:endParaRPr lang="en-US" dirty="0" smtClean="0"/>
          </a:p>
          <a:p>
            <a:pPr algn="ctr"/>
            <a:r>
              <a:rPr lang="en-US" dirty="0" smtClean="0"/>
              <a:t>(FC Layer)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75" idx="3"/>
          </p:cNvCxnSpPr>
          <p:nvPr/>
        </p:nvCxnSpPr>
        <p:spPr>
          <a:xfrm>
            <a:off x="5839354" y="2658161"/>
            <a:ext cx="288035" cy="9505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337136" y="401192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509957" y="3781497"/>
            <a:ext cx="1382568" cy="460856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, d</a:t>
            </a:r>
            <a:r>
              <a:rPr lang="en-US" baseline="-25000" dirty="0" smtClean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2" name="Picture 2" descr="E:\Google Drive\Editing - Video\Course - Embedded Machine Learning Vision\3.2.2 - Object Detection Models\feature_map_01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13362" y="3547459"/>
            <a:ext cx="748891" cy="752501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93868" y="1992070"/>
            <a:ext cx="864105" cy="7488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86183" y="2283715"/>
            <a:ext cx="979320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ROI Pooling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43791" y="3781498"/>
            <a:ext cx="230428" cy="23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74219" y="3839105"/>
            <a:ext cx="230428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59005" y="4011926"/>
            <a:ext cx="115214" cy="11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86184" y="401192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300210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FC Layer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975249" y="2283715"/>
            <a:ext cx="864105" cy="74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Flatten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5" idx="3"/>
            <a:endCxn id="73" idx="1"/>
          </p:cNvCxnSpPr>
          <p:nvPr/>
        </p:nvCxnSpPr>
        <p:spPr>
          <a:xfrm>
            <a:off x="5839354" y="2658161"/>
            <a:ext cx="4608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8" idx="1"/>
          </p:cNvCxnSpPr>
          <p:nvPr/>
        </p:nvCxnSpPr>
        <p:spPr>
          <a:xfrm>
            <a:off x="7164315" y="2686964"/>
            <a:ext cx="34564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E:\Google Drive\Editing - Video\Course - Embedded Machine Learning Vision\3.2.2 - Object Detection Models\feature_map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2917392"/>
            <a:ext cx="802629" cy="806498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1026" idx="2"/>
            <a:endCxn id="34" idx="0"/>
          </p:cNvCxnSpPr>
          <p:nvPr/>
        </p:nvCxnSpPr>
        <p:spPr>
          <a:xfrm>
            <a:off x="625921" y="1822859"/>
            <a:ext cx="0" cy="1692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4724" y="2744571"/>
            <a:ext cx="0" cy="1692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3"/>
            <a:endCxn id="2" idx="1"/>
          </p:cNvCxnSpPr>
          <p:nvPr/>
        </p:nvCxnSpPr>
        <p:spPr>
          <a:xfrm flipV="1">
            <a:off x="2440541" y="3923710"/>
            <a:ext cx="172821" cy="18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3"/>
            <a:endCxn id="36" idx="1"/>
          </p:cNvCxnSpPr>
          <p:nvPr/>
        </p:nvCxnSpPr>
        <p:spPr>
          <a:xfrm flipV="1">
            <a:off x="1054104" y="2658161"/>
            <a:ext cx="1732079" cy="662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3"/>
          </p:cNvCxnSpPr>
          <p:nvPr/>
        </p:nvCxnSpPr>
        <p:spPr>
          <a:xfrm>
            <a:off x="1054104" y="3320641"/>
            <a:ext cx="291904" cy="172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959004" y="3032606"/>
            <a:ext cx="0" cy="518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00366" y="2110894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" name="Group 409"/>
          <p:cNvGrpSpPr/>
          <p:nvPr/>
        </p:nvGrpSpPr>
        <p:grpSpPr>
          <a:xfrm>
            <a:off x="193868" y="2168501"/>
            <a:ext cx="979319" cy="979319"/>
            <a:chOff x="193868" y="2168501"/>
            <a:chExt cx="979319" cy="979319"/>
          </a:xfrm>
        </p:grpSpPr>
        <p:sp>
          <p:nvSpPr>
            <p:cNvPr id="121" name="Rectangle 120"/>
            <p:cNvSpPr/>
            <p:nvPr/>
          </p:nvSpPr>
          <p:spPr>
            <a:xfrm>
              <a:off x="193868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475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9082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66689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24296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1903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39510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7117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4724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12331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69938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27545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85152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42759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000366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57973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15580" y="216850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3868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1475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9082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6689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24296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81903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39510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97117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54724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12331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69938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27545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85152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942759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000366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57973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115580" y="222610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93868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1475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9082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6689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24296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81903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39510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97117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54724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12331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69938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27545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885152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942759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000366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057973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15580" y="228371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93868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51475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09082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66689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4296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1903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39510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97117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54724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12331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69938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827545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85152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42759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00366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057973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115580" y="234132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93868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51475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9082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66689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24296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81903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39510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7117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54724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12331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69938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827545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885152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42759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000366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057973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115580" y="239892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93868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51475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9082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66689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24296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1903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9510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97117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54724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12331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769938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827545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885152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942759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000366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057973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115580" y="245653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93868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51475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09082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66689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24296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81903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539510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97117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54724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12331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69938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27545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885152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942759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000366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057973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115580" y="251414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93868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51475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09082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66689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24296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81903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39510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97117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54724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12331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69938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27545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85152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942759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000366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057973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115580" y="2571750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93868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51475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09082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66689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24296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1903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39510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97117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54724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12331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69938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27545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85152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942759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000366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057973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115580" y="2629357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93868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51475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09082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66689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24296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81903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39510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97117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654724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712331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69938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27545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885152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942759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1000366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057973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115580" y="2686964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93868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51475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09082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66689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24296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81903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39510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97117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54724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12331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69938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827545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885152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942759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00366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057973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115580" y="2744571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93868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51475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09082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66689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24296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81903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9510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97117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54724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12331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69938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27545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85152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942759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000366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057973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115580" y="2802178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93868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251475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09082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366689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24296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81903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39510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7117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54724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12331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69938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827545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885152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942759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000366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057973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1115580" y="2859785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93868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51475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309082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366689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24296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81903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39510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597117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654724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712331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769938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27545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85152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942759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000366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057973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115580" y="2917392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193868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51475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09082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66689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24296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81903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9510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97117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54724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712331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69938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827545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885152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942759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1000366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1057973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1115580" y="2974999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93868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51475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309082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366689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24296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81903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539510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97117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654724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712331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769938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827545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885152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942759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1000366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1057973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1115580" y="3032606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193868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251475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09082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66689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24296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81903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39510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97117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654724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712331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769938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827545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885152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942759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1000366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1057973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1115580" y="3090213"/>
              <a:ext cx="57607" cy="5760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" name="Footer Placeholder 4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Single Shot </a:t>
            </a:r>
            <a:r>
              <a:rPr lang="en-US" dirty="0" err="1" smtClean="0"/>
              <a:t>MultiBox</a:t>
            </a:r>
            <a:r>
              <a:rPr lang="en-US" dirty="0" smtClean="0"/>
              <a:t> Detector (SSD)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4743" y="3723890"/>
            <a:ext cx="1497783" cy="633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Class predictions + boundary boxes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46008" y="1650038"/>
            <a:ext cx="1094533" cy="1843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 backbone</a:t>
            </a:r>
            <a:endParaRPr lang="en-US" dirty="0"/>
          </a:p>
        </p:txBody>
      </p:sp>
      <p:pic>
        <p:nvPicPr>
          <p:cNvPr id="35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168501"/>
            <a:ext cx="979319" cy="9793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346008" y="3493462"/>
            <a:ext cx="109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e.g. VGG19, </a:t>
            </a:r>
            <a:r>
              <a:rPr lang="en-US" sz="1400" dirty="0" err="1" smtClean="0"/>
              <a:t>MobileNet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613361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0541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62252" y="1938073"/>
            <a:ext cx="576071" cy="155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189432" y="274457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11144" y="2226108"/>
            <a:ext cx="576071" cy="1267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38323" y="2859785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860035" y="2514143"/>
            <a:ext cx="576071" cy="97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687214" y="3032606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08926" y="2802178"/>
            <a:ext cx="576071" cy="691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436105" y="3147820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57817" y="3147820"/>
            <a:ext cx="576071" cy="34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184996" y="3320641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06708" y="3205427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933887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2" name="Rectangle 71"/>
          <p:cNvSpPr/>
          <p:nvPr/>
        </p:nvSpPr>
        <p:spPr>
          <a:xfrm>
            <a:off x="7106708" y="268696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184996" y="2802178"/>
            <a:ext cx="921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9" idx="1"/>
          </p:cNvCxnSpPr>
          <p:nvPr/>
        </p:nvCxnSpPr>
        <p:spPr>
          <a:xfrm>
            <a:off x="5436105" y="2514143"/>
            <a:ext cx="16706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06708" y="239892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7106708" y="211089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687214" y="2226108"/>
            <a:ext cx="24194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3938323" y="1938074"/>
            <a:ext cx="31683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106708" y="1822859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95" name="Straight Arrow Connector 94"/>
          <p:cNvCxnSpPr>
            <a:endCxn id="96" idx="1"/>
          </p:cNvCxnSpPr>
          <p:nvPr/>
        </p:nvCxnSpPr>
        <p:spPr>
          <a:xfrm>
            <a:off x="2440541" y="1650039"/>
            <a:ext cx="4666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106708" y="1534824"/>
            <a:ext cx="576071" cy="230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Conv.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173187" y="2686964"/>
            <a:ext cx="172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rot="16200000">
            <a:off x="7193120" y="2197304"/>
            <a:ext cx="1901030" cy="57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Non-Maximum Suppression (NMS)</a:t>
            </a:r>
            <a:endParaRPr lang="en-US" sz="1400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682778" y="3320641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82778" y="280217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682778" y="251414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682778" y="222610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682778" y="1938073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682778" y="1650038"/>
            <a:ext cx="172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>
            <a:stCxn id="101" idx="1"/>
            <a:endCxn id="18" idx="0"/>
          </p:cNvCxnSpPr>
          <p:nvPr/>
        </p:nvCxnSpPr>
        <p:spPr>
          <a:xfrm>
            <a:off x="8143635" y="3435855"/>
            <a:ext cx="0" cy="2880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93868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51475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09082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66689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24296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81903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39510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7117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54724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12331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69938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27545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85152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942759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000366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57973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115580" y="216850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93868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51475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09082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66689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24296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81903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39510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7117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54724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12331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69938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27545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885152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942759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00366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057973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115580" y="222610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93868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51475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09082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66689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24296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81903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39510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97117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54724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12331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69938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827545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85152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942759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000366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057973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115580" y="228371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93868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51475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09082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6689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24296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81903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39510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597117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54724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12331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69938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827545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885152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942759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1000366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057973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115580" y="234132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93868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251475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09082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66689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424296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481903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539510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97117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54724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712331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769938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827545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885152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942759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000366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057973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115580" y="239892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93868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51475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09082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66689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24296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481903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539510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97117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654724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712331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769938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827545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885152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942759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000366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057973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1115580" y="245653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93868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51475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09082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366689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24296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81903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39510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97117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54724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12331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769938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827545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885152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942759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000366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057973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115580" y="251414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193868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51475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09082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66689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24296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81903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539510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597117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54724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712331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769938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827545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885152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942759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1000366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057973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115580" y="2571750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193868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51475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09082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66689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424296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81903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539510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597117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54724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712331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769938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827545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885152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942759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1000366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57973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115580" y="2629357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93868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51475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09082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66689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424296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81903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539510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597117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654724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712331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769938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827545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885152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942759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1000366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1057973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1115580" y="2686964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93868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51475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309082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366689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424296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481903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39510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97117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654724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712331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769938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827545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885152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942759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1000366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1057973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1115580" y="2744571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193868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251475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09082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66689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424296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481903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539510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597117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54724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712331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769938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827545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885152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942759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1000366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1057973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115580" y="2802178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193868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251475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09082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366689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424296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481903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539510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97117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54724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712331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769938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827545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885152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942759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1000366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1057973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1115580" y="2859785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193868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251475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309082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366689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424296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481903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539510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597117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654724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712331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769938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827545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885152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942759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1000366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1057973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1115580" y="2917392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193868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251475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09082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366689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424296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81903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539510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597117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654724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712331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769938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827545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885152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942759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1000366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1057973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1115580" y="2974999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193868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251475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09082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366689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424296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481903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539510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597117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654724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712331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769938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827545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885152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942759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1000366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1057973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1115580" y="3032606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193868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251475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309082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366689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4296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481903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539510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597117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654724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712331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769938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827545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885152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942759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1000366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1057973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1115580" y="3090213"/>
            <a:ext cx="57607" cy="576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827545" y="2514143"/>
            <a:ext cx="57607" cy="57607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742493" y="2377440"/>
            <a:ext cx="190182" cy="268071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58482" y="2439848"/>
            <a:ext cx="274777" cy="157581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15417" y="2409826"/>
            <a:ext cx="274777" cy="249098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ooter Placeholder 4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621</Words>
  <Application>Microsoft Office PowerPoint</Application>
  <PresentationFormat>On-screen Show (16:9)</PresentationFormat>
  <Paragraphs>199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Computer Vision with Embedded Machine Learning</vt:lpstr>
      <vt:lpstr>Slide 2</vt:lpstr>
      <vt:lpstr>Slide 3</vt:lpstr>
      <vt:lpstr>Slide 4</vt:lpstr>
      <vt:lpstr>R-CNN</vt:lpstr>
      <vt:lpstr>Fast R-CNN</vt:lpstr>
      <vt:lpstr>Faster R-CNN</vt:lpstr>
      <vt:lpstr>Single Shot MultiBox Detector (SSD)</vt:lpstr>
      <vt:lpstr>Single Shot MultiBox Detector (SSD)</vt:lpstr>
      <vt:lpstr>Single Shot MultiBox Detector (SSD)</vt:lpstr>
      <vt:lpstr>Single Shot MultiBox Detector (SSD)</vt:lpstr>
      <vt:lpstr>Single Shot MultiBox Detector (SSD)</vt:lpstr>
      <vt:lpstr>Single Shot MultiBox Detector (SSD)</vt:lpstr>
      <vt:lpstr>Non-Maximum Suppression (NMS)</vt:lpstr>
      <vt:lpstr>Non-Maximum Suppression (NMS)</vt:lpstr>
      <vt:lpstr>Non-Maximum Suppression (NMS)</vt:lpstr>
      <vt:lpstr>Non-Maximum Suppression (NMS)</vt:lpstr>
      <vt:lpstr>Slide 18</vt:lpstr>
      <vt:lpstr>Slide 19</vt:lpstr>
      <vt:lpstr>Feature Pyramid Network (FPN)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sgmustadio</cp:lastModifiedBy>
  <cp:revision>63</cp:revision>
  <dcterms:created xsi:type="dcterms:W3CDTF">2006-08-16T00:00:00Z</dcterms:created>
  <dcterms:modified xsi:type="dcterms:W3CDTF">2021-08-14T23:58:24Z</dcterms:modified>
</cp:coreProperties>
</file>