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oboto Thin"/>
      <p:regular r:id="rId19"/>
      <p:bold r:id="rId20"/>
      <p:italic r:id="rId21"/>
      <p:boldItalic r:id="rId22"/>
    </p:embeddedFont>
    <p:embeddedFont>
      <p:font typeface="Google Sans"/>
      <p:regular r:id="rId23"/>
      <p:bold r:id="rId24"/>
      <p:italic r:id="rId25"/>
      <p:boldItalic r:id="rId26"/>
    </p:embeddedFont>
    <p:embeddedFont>
      <p:font typeface="Google Sans Medium"/>
      <p:regular r:id="rId27"/>
      <p:bold r:id="rId28"/>
      <p:italic r:id="rId29"/>
      <p:boldItalic r:id="rId30"/>
    </p:embeddedFont>
    <p:embeddedFont>
      <p:font typeface="Helvetica Neue Light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Vijay Janapa Redd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Thin-bold.fntdata"/><Relationship Id="rId22" Type="http://schemas.openxmlformats.org/officeDocument/2006/relationships/font" Target="fonts/RobotoThin-boldItalic.fntdata"/><Relationship Id="rId21" Type="http://schemas.openxmlformats.org/officeDocument/2006/relationships/font" Target="fonts/RobotoThin-italic.fntdata"/><Relationship Id="rId24" Type="http://schemas.openxmlformats.org/officeDocument/2006/relationships/font" Target="fonts/GoogleSans-bold.fntdata"/><Relationship Id="rId23" Type="http://schemas.openxmlformats.org/officeDocument/2006/relationships/font" Target="fonts/GoogleSans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GoogleSans-boldItalic.fntdata"/><Relationship Id="rId25" Type="http://schemas.openxmlformats.org/officeDocument/2006/relationships/font" Target="fonts/GoogleSans-italic.fntdata"/><Relationship Id="rId28" Type="http://schemas.openxmlformats.org/officeDocument/2006/relationships/font" Target="fonts/GoogleSansMedium-bold.fntdata"/><Relationship Id="rId27" Type="http://schemas.openxmlformats.org/officeDocument/2006/relationships/font" Target="fonts/GoogleSansMediu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GoogleSansMedium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Light-regular.fntdata"/><Relationship Id="rId30" Type="http://schemas.openxmlformats.org/officeDocument/2006/relationships/font" Target="fonts/GoogleSansMedium-boldItalic.fntdata"/><Relationship Id="rId11" Type="http://schemas.openxmlformats.org/officeDocument/2006/relationships/slide" Target="slides/slide6.xml"/><Relationship Id="rId33" Type="http://schemas.openxmlformats.org/officeDocument/2006/relationships/font" Target="fonts/HelveticaNeueLight-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Light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HelveticaNeueLight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Thin-regular.fntdata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0-11-27T13:54:38.436">
    <p:pos x="6000" y="0"/>
    <p:text>@dhilanramaprasad@college.harvard.edu I made this image, as I wanted to give it to Rupert. Links for icons are in presenter notes.
_Assigned to Dhilan Ramaprasad_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atic.googleusercontent.com/media/research.google.com/en//pubs/archive/46522.pdf" TargetMode="External"/><Relationship Id="rId3" Type="http://schemas.openxmlformats.org/officeDocument/2006/relationships/hyperlink" Target="https://thenounproject.com/search/?q=music+note&amp;i=2271177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term/challenge/2484190/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term/challenge/2484190/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term/challenge/2484190/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ixabay.com/vectors/icon-infographic-key-lock-mechanics-1296022/" TargetMode="External"/><Relationship Id="rId3" Type="http://schemas.openxmlformats.org/officeDocument/2006/relationships/hyperlink" Target="https://pixabay.com/vectors/mic-microphone-icon-vector-images-1418319/" TargetMode="External"/><Relationship Id="rId4" Type="http://schemas.openxmlformats.org/officeDocument/2006/relationships/hyperlink" Target="https://pixabay.com/vectors/acoustic-audio-balance-burn-1294298/" TargetMode="External"/><Relationship Id="rId5" Type="http://schemas.openxmlformats.org/officeDocument/2006/relationships/hyperlink" Target="https://pixabay.com/vectors/weather-sun-sunshine-clouds-cloudy-160922/" TargetMode="External"/><Relationship Id="rId6" Type="http://schemas.openxmlformats.org/officeDocument/2006/relationships/hyperlink" Target="https://pixabay.com/vectors/note-sound-music-melody-concert-24074/" TargetMode="External"/><Relationship Id="rId7" Type="http://schemas.openxmlformats.org/officeDocument/2006/relationships/hyperlink" Target="https://pixabay.com/illustrations/cooking-utensils-pots-and-pans-5761063/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4ca29c69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4ca29c69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4ca29c69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4ca29c69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Always on music recognition by Google: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https://static.googleusercontent.com/media/research.google.com/en//pubs/archive/46522.pdf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Music note: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https://thenounproject.com/search/?q=music+note&amp;i=2271177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4ca29c69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4ca29c69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= Cloud+Edge implications for Security, Privacy, </a:t>
            </a:r>
            <a:r>
              <a:rPr lang="en"/>
              <a:t>Bandwidth</a:t>
            </a:r>
            <a:r>
              <a:rPr lang="en"/>
              <a:t>, Battery, Latency, Accuracy, Datasets/Personalization -&gt; how this leads to CONSTRAINTS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Wake Words ML Pipeline = Hands on example drive case study of how to map a TinyML application to the pipeline in light of the previous CONSTRAINTS (pre-processing, model, data, testing etc.)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Hands-on training of a wake words model in Colab! = You’ll train a real TinyML model from scratch to recognize wake words -- and in course 3 we’ll deploy your custom model to your own device!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https://thenounproject.com/term/challenge/2484190/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Diagram: by Dhilan (prof-owned)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Colab Logo: by Brian (prof-owned)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c3fb6ff2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ac3fb6ff2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= Cloud+Edge implications for Security, Privacy, Bandwidth, Battery, Latency, Accuracy, Datasets/Personalization -&gt; how this leads to CONSTRAINTS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Wake Words ML Pipeline = Hands on example drive case study of how to map a TinyML application to the pipeline in light of the previous CONSTRAINTS (pre-processing, model, data, testing etc.)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Hands-on training of a wake words model in Colab! = You’ll train a real TinyML model from scratch to recognize wake words -- and in course 3 we’ll deploy your custom model to your own device!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https://thenounproject.com/term/challenge/2484190/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Diagram: by Dhilan (prof-owned)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Colab Logo: by Brian (prof-owned)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ac3fb6ff20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ac3fb6ff20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= Cloud+Edge implications for Security, Privacy, Bandwidth, Battery, Latency, Accuracy, Datasets/Personalization -&gt; how this leads to CONSTRAINTS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Wake Words ML Pipeline = Hands on example drive case study of how to map a TinyML application to the pipeline in light of the previous CONSTRAINTS (pre-processing, model, data, testing etc.)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Hands-on training of a wake words model in Colab! = You’ll train a real TinyML model from scratch to recognize wake words -- and in course 3 we’ll deploy your custom model to your own device!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https://thenounproject.com/term/challenge/2484190/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Diagram: by Dhilan (prof-owned)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Colab Logo: by Brian (prof-owned)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c7e0c9ad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c7e0c9ad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c7e0c9add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c7e0c9add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d8a006b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ad8a006b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https://pixabay.com/vectors/icon-infographic-key-lock-mechanics-1296022/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https://pixabay.com/vectors/mic-microphone-icon-vector-images-1418319/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https://pixabay.com/vectors/acoustic-audio-balance-burn-1294298/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https://pixabay.com/vectors/weather-sun-sunshine-clouds-cloudy-160922/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https://pixabay.com/vectors/note-sound-music-melody-concert-24074/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https://pixabay.com/illustrations/cooking-utensils-pots-and-pans-5761063/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a8d81ecb7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a8d81ecb7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 [note for dhilan, UNUSED]: </a:t>
            </a:r>
            <a:r>
              <a:rPr lang="en"/>
              <a:t>https://pixabay.com/photos/voice-control-voice-commands-2598422/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a8d81ecb7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a8d81ecb7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 [note for dhilan, UNUSED]: </a:t>
            </a:r>
            <a:r>
              <a:rPr lang="en"/>
              <a:t>https://pixabay.com/photos/alexa-echo-smart-home-box-4758340/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403221f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403221f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https://pixabay.com/ru/illustrations/%D1%83%D0%BC%D0%BD%D1%8B%D0%B9-%D0%B4%D0%BE%D0%BC-%D0%B4%D0%BE%D0%BC-%D1%82%D0%B5%D1%85%D0%BD%D0%BE%D0%BB%D0%BE%D0%B3%D0%B8%D0%B8-2005993/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8d81ecb7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a8d81ecb7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https://pixabay.com/ru/photos/%D0%B0%D0%B2%D1%82%D0%BE%D0%BC%D0%BE%D0%B1%D0%B8%D0%BB%D1%8C-bmw-%D0%B8%D0%BD%D1%82%D0%B5%D1%80%D1%8C%D0%B5%D1%80-%D0%B0%D0%B2%D1%82%D0%BE%D0%BC%D0%BE%D0%B1%D0%B8%D0%BB%D1%8F-1834279/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8d81ecb7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a8d81ecb7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https://pixabay.com/photos/google-glasses-high-tech-modern-4294418/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Crimson">
  <p:cSld name="CUSTOM">
    <p:bg>
      <p:bgPr>
        <a:solidFill>
          <a:srgbClr val="A51C30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4524000"/>
            <a:ext cx="9144000" cy="61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" name="Google Shape;10;p2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Orange">
  <p:cSld name="TITLE_2_3_1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50" name="Google Shape;50;p11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51" name="Google Shape;51;p11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" name="Google Shape;52;p11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3" name="Google Shape;53;p11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screen">
  <p:cSld name="Blank_4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/>
        </p:nvSpPr>
        <p:spPr>
          <a:xfrm>
            <a:off x="6627000" y="3606900"/>
            <a:ext cx="2517000" cy="153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Leave space for headshot</a:t>
            </a:r>
            <a:endParaRPr b="1" sz="1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-18050" y="0"/>
            <a:ext cx="91620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3000"/>
              <a:t>Fullscreen</a:t>
            </a:r>
            <a:endParaRPr b="1" sz="3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3000"/>
              <a:t>Show Presenter</a:t>
            </a:r>
            <a:endParaRPr b="1" i="0" sz="30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">
  <p:cSld name="TITLE_2_2_1">
    <p:bg>
      <p:bgPr>
        <a:solidFill>
          <a:srgbClr val="F1F3F4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2" name="Google Shape;62;p1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3" name="Google Shape;63;p14"/>
          <p:cNvSpPr txBox="1"/>
          <p:nvPr>
            <p:ph idx="2" type="body"/>
          </p:nvPr>
        </p:nvSpPr>
        <p:spPr>
          <a:xfrm>
            <a:off x="344501" y="4743625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 Flip">
  <p:cSld name="TITLE_2_2_1_2">
    <p:bg>
      <p:bgPr>
        <a:solidFill>
          <a:srgbClr val="F1F3F4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49927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type="title"/>
          </p:nvPr>
        </p:nvSpPr>
        <p:spPr>
          <a:xfrm>
            <a:off x="49927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8" name="Google Shape;68;p15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Orange">
  <p:cSld name="TITLE_2_2_1_1">
    <p:bg>
      <p:bgPr>
        <a:solidFill>
          <a:srgbClr val="F1F3F4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344500" y="603900"/>
            <a:ext cx="38646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3" name="Google Shape;73;p16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344501" y="4743625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Orange Flip">
  <p:cSld name="TITLE_2_2_1_1_1">
    <p:bg>
      <p:bgPr>
        <a:solidFill>
          <a:srgbClr val="F1F3F4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49927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type="title"/>
          </p:nvPr>
        </p:nvSpPr>
        <p:spPr>
          <a:xfrm>
            <a:off x="4992700" y="603900"/>
            <a:ext cx="38646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9" name="Google Shape;79;p17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Blank">
  <p:cSld name="Blank_3">
    <p:bg>
      <p:bgPr>
        <a:solidFill>
          <a:srgbClr val="F1F3F4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Crimson">
  <p:cSld name="CUSTOM_2_1_1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" name="Google Shape;84;p19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A51C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9"/>
          <p:cNvSpPr txBox="1"/>
          <p:nvPr>
            <p:ph idx="1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86" name="Google Shape;86;p19"/>
          <p:cNvSpPr txBox="1"/>
          <p:nvPr>
            <p:ph idx="2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Orange">
  <p:cSld name="CUSTOM_2_1_1_1"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idx="1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0" name="Google Shape;90;p20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EA8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0"/>
          <p:cNvSpPr txBox="1"/>
          <p:nvPr>
            <p:ph idx="2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Orange">
  <p:cSld name="CUSTOM_1">
    <p:bg>
      <p:bgPr>
        <a:solidFill>
          <a:srgbClr val="EA8600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50" y="4524000"/>
            <a:ext cx="9144000" cy="61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4" name="Google Shape;14;p3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" name="Google Shape;15;p3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rimson">
  <p:cSld name="TITLE_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" name="Google Shape;18;p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Orange">
  <p:cSld name="TITLE_2_4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" name="Google Shape;21;p5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Crimson">
  <p:cSld name="TITLE_2_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426300" y="264375"/>
            <a:ext cx="7797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4" name="Google Shape;24;p6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" name="Google Shape;25;p6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" type="body"/>
          </p:nvPr>
        </p:nvSpPr>
        <p:spPr>
          <a:xfrm>
            <a:off x="344500" y="15565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Orange">
  <p:cSld name="TITLE_2_3_4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idx="1" type="body"/>
          </p:nvPr>
        </p:nvSpPr>
        <p:spPr>
          <a:xfrm>
            <a:off x="344500" y="15565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9" name="Google Shape;29;p7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" name="Google Shape;30;p7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Google Shape;31;p7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Crimson 1">
  <p:cSld name="TITLE_2_3_3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4" name="Google Shape;34;p8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" name="Google Shape;35;p8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" name="Google Shape;36;p8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Orange">
  <p:cSld name="TITLE_2_3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9" name="Google Shape;39;p9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Crimson">
  <p:cSld name="TITLE_2_3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44" name="Google Shape;44;p10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5" name="Google Shape;45;p10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" name="Google Shape;46;p10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40663" y="1128663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95688" y="493663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gif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12.png"/><Relationship Id="rId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>
            <p:ph idx="2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1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Keyword Spotting?</a:t>
            </a:r>
            <a:endParaRPr/>
          </a:p>
        </p:txBody>
      </p:sp>
      <p:sp>
        <p:nvSpPr>
          <p:cNvPr id="98" name="Google Shape;98;p21"/>
          <p:cNvSpPr txBox="1"/>
          <p:nvPr>
            <p:ph idx="1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344500" y="603900"/>
            <a:ext cx="43824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else can </a:t>
            </a:r>
            <a:r>
              <a:rPr b="1" lang="en">
                <a:solidFill>
                  <a:schemeClr val="accent6"/>
                </a:solidFill>
              </a:rPr>
              <a:t>TinyML</a:t>
            </a:r>
            <a:r>
              <a:rPr lang="en">
                <a:solidFill>
                  <a:schemeClr val="dk1"/>
                </a:solidFill>
              </a:rPr>
              <a:t> do with audio data?</a:t>
            </a:r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24890" y="676038"/>
            <a:ext cx="1956843" cy="379141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/>
          <p:nvPr/>
        </p:nvSpPr>
        <p:spPr>
          <a:xfrm>
            <a:off x="5349364" y="-2118121"/>
            <a:ext cx="2792100" cy="5679300"/>
          </a:xfrm>
          <a:prstGeom prst="rect">
            <a:avLst/>
          </a:prstGeom>
          <a:solidFill>
            <a:srgbClr val="1E1D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0"/>
          <p:cNvPicPr preferRelativeResize="0"/>
          <p:nvPr/>
        </p:nvPicPr>
        <p:blipFill rotWithShape="1">
          <a:blip r:embed="rId4">
            <a:alphaModFix/>
          </a:blip>
          <a:srcRect b="0" l="21094" r="21723" t="0"/>
          <a:stretch/>
        </p:blipFill>
        <p:spPr>
          <a:xfrm>
            <a:off x="4958925" y="-2402800"/>
            <a:ext cx="3573126" cy="62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4662" y="2566671"/>
            <a:ext cx="261589" cy="26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/>
        </p:nvSpPr>
        <p:spPr>
          <a:xfrm>
            <a:off x="5667160" y="2721563"/>
            <a:ext cx="21567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New Rules by Dua Lipa</a:t>
            </a:r>
            <a:endParaRPr sz="9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91" name="Google Shape;191;p30"/>
          <p:cNvSpPr txBox="1"/>
          <p:nvPr/>
        </p:nvSpPr>
        <p:spPr>
          <a:xfrm>
            <a:off x="1210250" y="2168975"/>
            <a:ext cx="2436600" cy="15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Now Playing</a:t>
            </a:r>
            <a:endParaRPr sz="3000">
              <a:solidFill>
                <a:schemeClr val="lt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by</a:t>
            </a:r>
            <a:r>
              <a:rPr lang="en" sz="3000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 Google</a:t>
            </a:r>
            <a:endParaRPr sz="3000"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are we going to learn?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7" name="Google Shape;197;p31"/>
          <p:cNvSpPr/>
          <p:nvPr/>
        </p:nvSpPr>
        <p:spPr>
          <a:xfrm>
            <a:off x="221947" y="3165430"/>
            <a:ext cx="22803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Google Sans"/>
                <a:ea typeface="Google Sans"/>
                <a:cs typeface="Google Sans"/>
                <a:sym typeface="Google Sans"/>
              </a:rPr>
              <a:t>Challenges</a:t>
            </a:r>
            <a:r>
              <a:rPr lang="en" sz="2100">
                <a:latin typeface="Google Sans"/>
                <a:ea typeface="Google Sans"/>
                <a:cs typeface="Google Sans"/>
                <a:sym typeface="Google Sans"/>
              </a:rPr>
              <a:t> with  Keyword Spotting</a:t>
            </a:r>
            <a:endParaRPr sz="21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8" name="Google Shape;198;p31"/>
          <p:cNvSpPr/>
          <p:nvPr/>
        </p:nvSpPr>
        <p:spPr>
          <a:xfrm>
            <a:off x="3443222" y="3165427"/>
            <a:ext cx="21171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Google Sans"/>
                <a:ea typeface="Google Sans"/>
                <a:cs typeface="Google Sans"/>
                <a:sym typeface="Google Sans"/>
              </a:rPr>
              <a:t>The </a:t>
            </a:r>
            <a:r>
              <a:rPr lang="en" sz="2100">
                <a:latin typeface="Google Sans"/>
                <a:ea typeface="Google Sans"/>
                <a:cs typeface="Google Sans"/>
                <a:sym typeface="Google Sans"/>
              </a:rPr>
              <a:t>Keyword Spotting ML </a:t>
            </a:r>
            <a:r>
              <a:rPr b="1" lang="en" sz="2100">
                <a:latin typeface="Google Sans"/>
                <a:ea typeface="Google Sans"/>
                <a:cs typeface="Google Sans"/>
                <a:sym typeface="Google Sans"/>
              </a:rPr>
              <a:t>Pipeline</a:t>
            </a:r>
            <a:endParaRPr b="1" sz="21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9" name="Google Shape;199;p31"/>
          <p:cNvSpPr/>
          <p:nvPr/>
        </p:nvSpPr>
        <p:spPr>
          <a:xfrm>
            <a:off x="6295097" y="3165423"/>
            <a:ext cx="27450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Google Sans"/>
                <a:ea typeface="Google Sans"/>
                <a:cs typeface="Google Sans"/>
                <a:sym typeface="Google Sans"/>
              </a:rPr>
              <a:t>Hands-on training</a:t>
            </a:r>
            <a:r>
              <a:rPr lang="en" sz="2100">
                <a:latin typeface="Google Sans"/>
                <a:ea typeface="Google Sans"/>
                <a:cs typeface="Google Sans"/>
                <a:sym typeface="Google Sans"/>
              </a:rPr>
              <a:t> of a Keyword Spotting Model</a:t>
            </a:r>
            <a:endParaRPr sz="2100"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200" name="Google Shape;200;p31"/>
          <p:cNvGrpSpPr/>
          <p:nvPr/>
        </p:nvGrpSpPr>
        <p:grpSpPr>
          <a:xfrm>
            <a:off x="6986954" y="1910531"/>
            <a:ext cx="1361308" cy="802435"/>
            <a:chOff x="657363" y="2284129"/>
            <a:chExt cx="1110637" cy="654675"/>
          </a:xfrm>
        </p:grpSpPr>
        <p:sp>
          <p:nvSpPr>
            <p:cNvPr id="201" name="Google Shape;201;p31"/>
            <p:cNvSpPr/>
            <p:nvPr/>
          </p:nvSpPr>
          <p:spPr>
            <a:xfrm>
              <a:off x="1150000" y="2302125"/>
              <a:ext cx="618000" cy="618000"/>
            </a:xfrm>
            <a:prstGeom prst="ellipse">
              <a:avLst/>
            </a:prstGeom>
            <a:solidFill>
              <a:srgbClr val="F8F9FA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1"/>
            <p:cNvSpPr/>
            <p:nvPr/>
          </p:nvSpPr>
          <p:spPr>
            <a:xfrm>
              <a:off x="1150000" y="2302200"/>
              <a:ext cx="618000" cy="618000"/>
            </a:xfrm>
            <a:prstGeom prst="pie">
              <a:avLst>
                <a:gd fmla="val 18878269" name="adj1"/>
                <a:gd fmla="val 8053418" name="adj2"/>
              </a:avLst>
            </a:prstGeom>
            <a:solidFill>
              <a:srgbClr val="D9D9D9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1"/>
            <p:cNvSpPr/>
            <p:nvPr/>
          </p:nvSpPr>
          <p:spPr>
            <a:xfrm>
              <a:off x="1297275" y="2450400"/>
              <a:ext cx="322500" cy="322500"/>
            </a:xfrm>
            <a:prstGeom prst="ellipse">
              <a:avLst/>
            </a:prstGeom>
            <a:solidFill>
              <a:srgbClr val="F8F9FA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1"/>
            <p:cNvSpPr/>
            <p:nvPr/>
          </p:nvSpPr>
          <p:spPr>
            <a:xfrm rot="10591250">
              <a:off x="675543" y="2302310"/>
              <a:ext cx="617939" cy="617939"/>
            </a:xfrm>
            <a:prstGeom prst="pie">
              <a:avLst>
                <a:gd fmla="val 13919535" name="adj1"/>
                <a:gd fmla="val 8053418" name="adj2"/>
              </a:avLst>
            </a:prstGeom>
            <a:solidFill>
              <a:srgbClr val="D9D9D9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1"/>
            <p:cNvSpPr/>
            <p:nvPr/>
          </p:nvSpPr>
          <p:spPr>
            <a:xfrm rot="10591250">
              <a:off x="675543" y="2302685"/>
              <a:ext cx="617939" cy="617939"/>
            </a:xfrm>
            <a:prstGeom prst="pie">
              <a:avLst>
                <a:gd fmla="val 3319488" name="adj1"/>
                <a:gd fmla="val 8053418" name="adj2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1"/>
            <p:cNvSpPr/>
            <p:nvPr/>
          </p:nvSpPr>
          <p:spPr>
            <a:xfrm rot="10591250">
              <a:off x="675543" y="2302310"/>
              <a:ext cx="617939" cy="617939"/>
            </a:xfrm>
            <a:prstGeom prst="pie">
              <a:avLst>
                <a:gd fmla="val 13919535" name="adj1"/>
                <a:gd fmla="val 18701963" name="adj2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1"/>
            <p:cNvSpPr/>
            <p:nvPr/>
          </p:nvSpPr>
          <p:spPr>
            <a:xfrm>
              <a:off x="823275" y="2449875"/>
              <a:ext cx="322500" cy="322500"/>
            </a:xfrm>
            <a:prstGeom prst="pie">
              <a:avLst>
                <a:gd fmla="val 2941892" name="adj1"/>
                <a:gd fmla="val 18618120" name="adj2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1"/>
            <p:cNvSpPr/>
            <p:nvPr/>
          </p:nvSpPr>
          <p:spPr>
            <a:xfrm rot="2302753">
              <a:off x="988629" y="2481464"/>
              <a:ext cx="47837" cy="208821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1"/>
            <p:cNvSpPr/>
            <p:nvPr/>
          </p:nvSpPr>
          <p:spPr>
            <a:xfrm rot="-2354726">
              <a:off x="981868" y="2537543"/>
              <a:ext cx="82511" cy="196557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" name="Google Shape;210;p31"/>
          <p:cNvSpPr/>
          <p:nvPr/>
        </p:nvSpPr>
        <p:spPr>
          <a:xfrm>
            <a:off x="5217002" y="2043850"/>
            <a:ext cx="936300" cy="312600"/>
          </a:xfrm>
          <a:prstGeom prst="chevron">
            <a:avLst>
              <a:gd fmla="val 50000" name="adj"/>
            </a:avLst>
          </a:prstGeom>
          <a:solidFill>
            <a:srgbClr val="EA43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5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1" name="Google Shape;211;p31"/>
          <p:cNvSpPr/>
          <p:nvPr/>
        </p:nvSpPr>
        <p:spPr>
          <a:xfrm>
            <a:off x="2845502" y="2043850"/>
            <a:ext cx="792000" cy="312600"/>
          </a:xfrm>
          <a:prstGeom prst="chevron">
            <a:avLst>
              <a:gd fmla="val 50000" name="adj"/>
            </a:avLst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4240491" y="2043850"/>
            <a:ext cx="1085400" cy="312600"/>
          </a:xfrm>
          <a:prstGeom prst="chevron">
            <a:avLst>
              <a:gd fmla="val 50000" name="adj"/>
            </a:avLst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5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3" name="Google Shape;213;p31"/>
          <p:cNvSpPr/>
          <p:nvPr/>
        </p:nvSpPr>
        <p:spPr>
          <a:xfrm>
            <a:off x="3526207" y="2043850"/>
            <a:ext cx="820800" cy="312600"/>
          </a:xfrm>
          <a:prstGeom prst="chevron">
            <a:avLst>
              <a:gd fmla="val 50000" name="adj"/>
            </a:avLst>
          </a:prstGeom>
          <a:solidFill>
            <a:srgbClr val="FBB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2930332" y="2079250"/>
            <a:ext cx="6447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Collect and Preprocess Data</a:t>
            </a:r>
            <a:endParaRPr b="1" sz="5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3623961" y="2079253"/>
            <a:ext cx="6447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Design 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and Train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Model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4346900" y="2079253"/>
            <a:ext cx="9363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Evaluate, Optimize, Convert, Deploy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5317446" y="2079259"/>
            <a:ext cx="7233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Make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Inferences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8" name="Google Shape;218;p31"/>
          <p:cNvSpPr/>
          <p:nvPr/>
        </p:nvSpPr>
        <p:spPr>
          <a:xfrm>
            <a:off x="2843745" y="2401420"/>
            <a:ext cx="1455900" cy="280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57150" rotWithShape="0" algn="bl" dir="27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 b="13934" l="17159" r="17570" t="15404"/>
          <a:stretch/>
        </p:blipFill>
        <p:spPr>
          <a:xfrm>
            <a:off x="3368502" y="2421999"/>
            <a:ext cx="406422" cy="24749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/>
          <p:nvPr/>
        </p:nvSpPr>
        <p:spPr>
          <a:xfrm>
            <a:off x="4346900" y="2401420"/>
            <a:ext cx="979200" cy="280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57150" rotWithShape="0" algn="bl" dir="27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4">
            <a:alphaModFix/>
          </a:blip>
          <a:srcRect b="11417" l="5992" r="6018" t="15252"/>
          <a:stretch/>
        </p:blipFill>
        <p:spPr>
          <a:xfrm>
            <a:off x="4549526" y="2436183"/>
            <a:ext cx="467484" cy="21913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/>
          <p:nvPr/>
        </p:nvSpPr>
        <p:spPr>
          <a:xfrm>
            <a:off x="5373285" y="2401430"/>
            <a:ext cx="740100" cy="280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57150" rotWithShape="0" algn="bl" dir="27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1"/>
          <p:cNvPicPr preferRelativeResize="0"/>
          <p:nvPr/>
        </p:nvPicPr>
        <p:blipFill rotWithShape="1">
          <a:blip r:embed="rId4">
            <a:alphaModFix/>
          </a:blip>
          <a:srcRect b="11419" l="5992" r="6018" t="60195"/>
          <a:stretch/>
        </p:blipFill>
        <p:spPr>
          <a:xfrm>
            <a:off x="5414123" y="2569703"/>
            <a:ext cx="467484" cy="8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/>
          <p:cNvPicPr preferRelativeResize="0"/>
          <p:nvPr/>
        </p:nvPicPr>
        <p:blipFill rotWithShape="1">
          <a:blip r:embed="rId4">
            <a:alphaModFix/>
          </a:blip>
          <a:srcRect b="38405" l="34518" r="33909" t="14319"/>
          <a:stretch/>
        </p:blipFill>
        <p:spPr>
          <a:xfrm>
            <a:off x="5667042" y="2428425"/>
            <a:ext cx="167748" cy="14127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1"/>
          <p:cNvSpPr txBox="1"/>
          <p:nvPr/>
        </p:nvSpPr>
        <p:spPr>
          <a:xfrm>
            <a:off x="5796830" y="2557856"/>
            <a:ext cx="390600" cy="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535F69"/>
                </a:solidFill>
                <a:latin typeface="Roboto Thin"/>
                <a:ea typeface="Roboto Thin"/>
                <a:cs typeface="Roboto Thin"/>
                <a:sym typeface="Roboto Thin"/>
              </a:rPr>
              <a:t>Micro</a:t>
            </a:r>
            <a:endParaRPr sz="550">
              <a:solidFill>
                <a:srgbClr val="535F6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980" y="1589114"/>
            <a:ext cx="1374224" cy="137506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/>
          <p:nvPr/>
        </p:nvSpPr>
        <p:spPr>
          <a:xfrm>
            <a:off x="2703400" y="1439475"/>
            <a:ext cx="6440700" cy="3352800"/>
          </a:xfrm>
          <a:prstGeom prst="rect">
            <a:avLst/>
          </a:prstGeom>
          <a:solidFill>
            <a:srgbClr val="FFFFFF">
              <a:alpha val="715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are we going to learn?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" name="Google Shape;233;p32"/>
          <p:cNvSpPr/>
          <p:nvPr/>
        </p:nvSpPr>
        <p:spPr>
          <a:xfrm>
            <a:off x="221947" y="3165430"/>
            <a:ext cx="22803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Google Sans"/>
                <a:ea typeface="Google Sans"/>
                <a:cs typeface="Google Sans"/>
                <a:sym typeface="Google Sans"/>
              </a:rPr>
              <a:t>Challenges</a:t>
            </a:r>
            <a:r>
              <a:rPr lang="en" sz="2100">
                <a:latin typeface="Google Sans"/>
                <a:ea typeface="Google Sans"/>
                <a:cs typeface="Google Sans"/>
                <a:sym typeface="Google Sans"/>
              </a:rPr>
              <a:t> with a Wake Words Application</a:t>
            </a:r>
            <a:endParaRPr sz="21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34" name="Google Shape;234;p32"/>
          <p:cNvSpPr/>
          <p:nvPr/>
        </p:nvSpPr>
        <p:spPr>
          <a:xfrm>
            <a:off x="3443222" y="3165427"/>
            <a:ext cx="21171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Google Sans"/>
                <a:ea typeface="Google Sans"/>
                <a:cs typeface="Google Sans"/>
                <a:sym typeface="Google Sans"/>
              </a:rPr>
              <a:t>The Keyword Spotting ML </a:t>
            </a:r>
            <a:r>
              <a:rPr b="1" lang="en" sz="2100">
                <a:latin typeface="Google Sans"/>
                <a:ea typeface="Google Sans"/>
                <a:cs typeface="Google Sans"/>
                <a:sym typeface="Google Sans"/>
              </a:rPr>
              <a:t>Pipeline</a:t>
            </a:r>
            <a:endParaRPr sz="21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35" name="Google Shape;235;p32"/>
          <p:cNvSpPr/>
          <p:nvPr/>
        </p:nvSpPr>
        <p:spPr>
          <a:xfrm>
            <a:off x="6295097" y="3165423"/>
            <a:ext cx="27450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Google Sans"/>
                <a:ea typeface="Google Sans"/>
                <a:cs typeface="Google Sans"/>
                <a:sym typeface="Google Sans"/>
              </a:rPr>
              <a:t>Hands-on training</a:t>
            </a:r>
            <a:r>
              <a:rPr lang="en" sz="2100">
                <a:latin typeface="Google Sans"/>
                <a:ea typeface="Google Sans"/>
                <a:cs typeface="Google Sans"/>
                <a:sym typeface="Google Sans"/>
              </a:rPr>
              <a:t> of a wake words model in Colab!</a:t>
            </a:r>
            <a:endParaRPr sz="2100"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236" name="Google Shape;236;p32"/>
          <p:cNvGrpSpPr/>
          <p:nvPr/>
        </p:nvGrpSpPr>
        <p:grpSpPr>
          <a:xfrm>
            <a:off x="6986954" y="1910531"/>
            <a:ext cx="1361308" cy="802435"/>
            <a:chOff x="657363" y="2284129"/>
            <a:chExt cx="1110637" cy="654675"/>
          </a:xfrm>
        </p:grpSpPr>
        <p:sp>
          <p:nvSpPr>
            <p:cNvPr id="237" name="Google Shape;237;p32"/>
            <p:cNvSpPr/>
            <p:nvPr/>
          </p:nvSpPr>
          <p:spPr>
            <a:xfrm>
              <a:off x="1150000" y="2302125"/>
              <a:ext cx="618000" cy="618000"/>
            </a:xfrm>
            <a:prstGeom prst="ellipse">
              <a:avLst/>
            </a:prstGeom>
            <a:solidFill>
              <a:srgbClr val="F8F9FA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1150000" y="2302200"/>
              <a:ext cx="618000" cy="618000"/>
            </a:xfrm>
            <a:prstGeom prst="pie">
              <a:avLst>
                <a:gd fmla="val 18878269" name="adj1"/>
                <a:gd fmla="val 8053418" name="adj2"/>
              </a:avLst>
            </a:prstGeom>
            <a:solidFill>
              <a:srgbClr val="D9D9D9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1297275" y="2450400"/>
              <a:ext cx="322500" cy="322500"/>
            </a:xfrm>
            <a:prstGeom prst="ellipse">
              <a:avLst/>
            </a:prstGeom>
            <a:solidFill>
              <a:srgbClr val="F8F9FA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 rot="10591250">
              <a:off x="675543" y="2302310"/>
              <a:ext cx="617939" cy="617939"/>
            </a:xfrm>
            <a:prstGeom prst="pie">
              <a:avLst>
                <a:gd fmla="val 13919535" name="adj1"/>
                <a:gd fmla="val 8053418" name="adj2"/>
              </a:avLst>
            </a:prstGeom>
            <a:solidFill>
              <a:srgbClr val="D9D9D9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 rot="10591250">
              <a:off x="675543" y="2302685"/>
              <a:ext cx="617939" cy="617939"/>
            </a:xfrm>
            <a:prstGeom prst="pie">
              <a:avLst>
                <a:gd fmla="val 3319488" name="adj1"/>
                <a:gd fmla="val 8053418" name="adj2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 rot="10591250">
              <a:off x="675543" y="2302310"/>
              <a:ext cx="617939" cy="617939"/>
            </a:xfrm>
            <a:prstGeom prst="pie">
              <a:avLst>
                <a:gd fmla="val 13919535" name="adj1"/>
                <a:gd fmla="val 18701963" name="adj2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823275" y="2449875"/>
              <a:ext cx="322500" cy="322500"/>
            </a:xfrm>
            <a:prstGeom prst="pie">
              <a:avLst>
                <a:gd fmla="val 2941892" name="adj1"/>
                <a:gd fmla="val 18618120" name="adj2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 rot="2302753">
              <a:off x="988629" y="2481464"/>
              <a:ext cx="47837" cy="208821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 rot="-2354726">
              <a:off x="981868" y="2537543"/>
              <a:ext cx="82511" cy="196557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6" name="Google Shape;246;p32"/>
          <p:cNvSpPr/>
          <p:nvPr/>
        </p:nvSpPr>
        <p:spPr>
          <a:xfrm>
            <a:off x="5217002" y="2043850"/>
            <a:ext cx="936300" cy="312600"/>
          </a:xfrm>
          <a:prstGeom prst="chevron">
            <a:avLst>
              <a:gd fmla="val 50000" name="adj"/>
            </a:avLst>
          </a:prstGeom>
          <a:solidFill>
            <a:srgbClr val="EA43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5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47" name="Google Shape;247;p32"/>
          <p:cNvSpPr/>
          <p:nvPr/>
        </p:nvSpPr>
        <p:spPr>
          <a:xfrm>
            <a:off x="2845502" y="2043850"/>
            <a:ext cx="792000" cy="312600"/>
          </a:xfrm>
          <a:prstGeom prst="chevron">
            <a:avLst>
              <a:gd fmla="val 50000" name="adj"/>
            </a:avLst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48" name="Google Shape;248;p32"/>
          <p:cNvSpPr/>
          <p:nvPr/>
        </p:nvSpPr>
        <p:spPr>
          <a:xfrm>
            <a:off x="4240491" y="2043850"/>
            <a:ext cx="1085400" cy="312600"/>
          </a:xfrm>
          <a:prstGeom prst="chevron">
            <a:avLst>
              <a:gd fmla="val 50000" name="adj"/>
            </a:avLst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5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49" name="Google Shape;249;p32"/>
          <p:cNvSpPr/>
          <p:nvPr/>
        </p:nvSpPr>
        <p:spPr>
          <a:xfrm>
            <a:off x="3526207" y="2043850"/>
            <a:ext cx="820800" cy="312600"/>
          </a:xfrm>
          <a:prstGeom prst="chevron">
            <a:avLst>
              <a:gd fmla="val 50000" name="adj"/>
            </a:avLst>
          </a:prstGeom>
          <a:solidFill>
            <a:srgbClr val="FBB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2930332" y="2079250"/>
            <a:ext cx="6447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Collect and Preprocess Data</a:t>
            </a:r>
            <a:endParaRPr b="1" sz="5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3623961" y="2079253"/>
            <a:ext cx="6447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Design 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and Train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Model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4346900" y="2079253"/>
            <a:ext cx="9363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Evaluate, Optimize, Convert, Deploy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5317446" y="2079259"/>
            <a:ext cx="7233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Make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Inferences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2843745" y="2401420"/>
            <a:ext cx="1455900" cy="280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57150" rotWithShape="0" algn="bl" dir="27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32"/>
          <p:cNvPicPr preferRelativeResize="0"/>
          <p:nvPr/>
        </p:nvPicPr>
        <p:blipFill rotWithShape="1">
          <a:blip r:embed="rId3">
            <a:alphaModFix/>
          </a:blip>
          <a:srcRect b="13934" l="17159" r="17570" t="15404"/>
          <a:stretch/>
        </p:blipFill>
        <p:spPr>
          <a:xfrm>
            <a:off x="3368502" y="2421999"/>
            <a:ext cx="406422" cy="24749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/>
          <p:nvPr/>
        </p:nvSpPr>
        <p:spPr>
          <a:xfrm>
            <a:off x="4346900" y="2401420"/>
            <a:ext cx="979200" cy="280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57150" rotWithShape="0" algn="bl" dir="27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32"/>
          <p:cNvPicPr preferRelativeResize="0"/>
          <p:nvPr/>
        </p:nvPicPr>
        <p:blipFill rotWithShape="1">
          <a:blip r:embed="rId4">
            <a:alphaModFix/>
          </a:blip>
          <a:srcRect b="11417" l="5992" r="6018" t="15252"/>
          <a:stretch/>
        </p:blipFill>
        <p:spPr>
          <a:xfrm>
            <a:off x="4549526" y="2436183"/>
            <a:ext cx="467484" cy="21913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2"/>
          <p:cNvSpPr/>
          <p:nvPr/>
        </p:nvSpPr>
        <p:spPr>
          <a:xfrm>
            <a:off x="5373285" y="2401430"/>
            <a:ext cx="740100" cy="280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57150" rotWithShape="0" algn="bl" dir="27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2"/>
          <p:cNvPicPr preferRelativeResize="0"/>
          <p:nvPr/>
        </p:nvPicPr>
        <p:blipFill rotWithShape="1">
          <a:blip r:embed="rId4">
            <a:alphaModFix/>
          </a:blip>
          <a:srcRect b="11419" l="5992" r="6018" t="60195"/>
          <a:stretch/>
        </p:blipFill>
        <p:spPr>
          <a:xfrm>
            <a:off x="5414123" y="2569703"/>
            <a:ext cx="467484" cy="8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2"/>
          <p:cNvPicPr preferRelativeResize="0"/>
          <p:nvPr/>
        </p:nvPicPr>
        <p:blipFill rotWithShape="1">
          <a:blip r:embed="rId4">
            <a:alphaModFix/>
          </a:blip>
          <a:srcRect b="38405" l="34518" r="33909" t="14319"/>
          <a:stretch/>
        </p:blipFill>
        <p:spPr>
          <a:xfrm>
            <a:off x="5667042" y="2428425"/>
            <a:ext cx="167748" cy="1412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2"/>
          <p:cNvSpPr txBox="1"/>
          <p:nvPr/>
        </p:nvSpPr>
        <p:spPr>
          <a:xfrm>
            <a:off x="5796830" y="2557856"/>
            <a:ext cx="390600" cy="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535F69"/>
                </a:solidFill>
                <a:latin typeface="Roboto Thin"/>
                <a:ea typeface="Roboto Thin"/>
                <a:cs typeface="Roboto Thin"/>
                <a:sym typeface="Roboto Thin"/>
              </a:rPr>
              <a:t>Micro</a:t>
            </a:r>
            <a:endParaRPr sz="550">
              <a:solidFill>
                <a:srgbClr val="535F6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262" name="Google Shape;26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980" y="1589114"/>
            <a:ext cx="1374224" cy="137506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2"/>
          <p:cNvSpPr/>
          <p:nvPr/>
        </p:nvSpPr>
        <p:spPr>
          <a:xfrm>
            <a:off x="6399100" y="1439475"/>
            <a:ext cx="2745000" cy="3352800"/>
          </a:xfrm>
          <a:prstGeom prst="rect">
            <a:avLst/>
          </a:prstGeom>
          <a:solidFill>
            <a:srgbClr val="FFFFFF">
              <a:alpha val="715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2"/>
          <p:cNvSpPr/>
          <p:nvPr/>
        </p:nvSpPr>
        <p:spPr>
          <a:xfrm>
            <a:off x="141975" y="1439475"/>
            <a:ext cx="2451900" cy="3352800"/>
          </a:xfrm>
          <a:prstGeom prst="rect">
            <a:avLst/>
          </a:prstGeom>
          <a:solidFill>
            <a:srgbClr val="FFFFFF">
              <a:alpha val="715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are we going to learn?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0" name="Google Shape;270;p33"/>
          <p:cNvSpPr/>
          <p:nvPr/>
        </p:nvSpPr>
        <p:spPr>
          <a:xfrm>
            <a:off x="221947" y="3165430"/>
            <a:ext cx="22803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Google Sans"/>
                <a:ea typeface="Google Sans"/>
                <a:cs typeface="Google Sans"/>
                <a:sym typeface="Google Sans"/>
              </a:rPr>
              <a:t>Challenges</a:t>
            </a:r>
            <a:r>
              <a:rPr lang="en" sz="2100">
                <a:latin typeface="Google Sans"/>
                <a:ea typeface="Google Sans"/>
                <a:cs typeface="Google Sans"/>
                <a:sym typeface="Google Sans"/>
              </a:rPr>
              <a:t> with a Wake Words Application</a:t>
            </a:r>
            <a:endParaRPr sz="21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71" name="Google Shape;271;p33"/>
          <p:cNvSpPr/>
          <p:nvPr/>
        </p:nvSpPr>
        <p:spPr>
          <a:xfrm>
            <a:off x="3443222" y="3165427"/>
            <a:ext cx="21171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Google Sans"/>
                <a:ea typeface="Google Sans"/>
                <a:cs typeface="Google Sans"/>
                <a:sym typeface="Google Sans"/>
              </a:rPr>
              <a:t>The Wake Words ML </a:t>
            </a:r>
            <a:r>
              <a:rPr b="1" lang="en" sz="2100">
                <a:latin typeface="Google Sans"/>
                <a:ea typeface="Google Sans"/>
                <a:cs typeface="Google Sans"/>
                <a:sym typeface="Google Sans"/>
              </a:rPr>
              <a:t>Pipeline</a:t>
            </a:r>
            <a:endParaRPr b="1" sz="21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72" name="Google Shape;272;p33"/>
          <p:cNvSpPr/>
          <p:nvPr/>
        </p:nvSpPr>
        <p:spPr>
          <a:xfrm>
            <a:off x="6295097" y="3165423"/>
            <a:ext cx="27450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Google Sans"/>
                <a:ea typeface="Google Sans"/>
                <a:cs typeface="Google Sans"/>
                <a:sym typeface="Google Sans"/>
              </a:rPr>
              <a:t>Hands-on training</a:t>
            </a:r>
            <a:r>
              <a:rPr lang="en" sz="2100">
                <a:latin typeface="Google Sans"/>
                <a:ea typeface="Google Sans"/>
                <a:cs typeface="Google Sans"/>
                <a:sym typeface="Google Sans"/>
              </a:rPr>
              <a:t> of a Keyword Spotting Model</a:t>
            </a:r>
            <a:endParaRPr b="1" sz="2100"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273" name="Google Shape;273;p33"/>
          <p:cNvGrpSpPr/>
          <p:nvPr/>
        </p:nvGrpSpPr>
        <p:grpSpPr>
          <a:xfrm>
            <a:off x="6986954" y="1910531"/>
            <a:ext cx="1361308" cy="802435"/>
            <a:chOff x="657363" y="2284129"/>
            <a:chExt cx="1110637" cy="654675"/>
          </a:xfrm>
        </p:grpSpPr>
        <p:sp>
          <p:nvSpPr>
            <p:cNvPr id="274" name="Google Shape;274;p33"/>
            <p:cNvSpPr/>
            <p:nvPr/>
          </p:nvSpPr>
          <p:spPr>
            <a:xfrm>
              <a:off x="1150000" y="2302125"/>
              <a:ext cx="618000" cy="618000"/>
            </a:xfrm>
            <a:prstGeom prst="ellipse">
              <a:avLst/>
            </a:prstGeom>
            <a:solidFill>
              <a:srgbClr val="F8F9FA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1150000" y="2302200"/>
              <a:ext cx="618000" cy="618000"/>
            </a:xfrm>
            <a:prstGeom prst="pie">
              <a:avLst>
                <a:gd fmla="val 18878269" name="adj1"/>
                <a:gd fmla="val 8053418" name="adj2"/>
              </a:avLst>
            </a:prstGeom>
            <a:solidFill>
              <a:srgbClr val="D9D9D9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3"/>
            <p:cNvSpPr/>
            <p:nvPr/>
          </p:nvSpPr>
          <p:spPr>
            <a:xfrm>
              <a:off x="1297275" y="2450400"/>
              <a:ext cx="322500" cy="322500"/>
            </a:xfrm>
            <a:prstGeom prst="ellipse">
              <a:avLst/>
            </a:prstGeom>
            <a:solidFill>
              <a:srgbClr val="F8F9FA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3"/>
            <p:cNvSpPr/>
            <p:nvPr/>
          </p:nvSpPr>
          <p:spPr>
            <a:xfrm rot="10591250">
              <a:off x="675543" y="2302310"/>
              <a:ext cx="617939" cy="617939"/>
            </a:xfrm>
            <a:prstGeom prst="pie">
              <a:avLst>
                <a:gd fmla="val 13919535" name="adj1"/>
                <a:gd fmla="val 8053418" name="adj2"/>
              </a:avLst>
            </a:prstGeom>
            <a:solidFill>
              <a:srgbClr val="D9D9D9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3"/>
            <p:cNvSpPr/>
            <p:nvPr/>
          </p:nvSpPr>
          <p:spPr>
            <a:xfrm rot="10591250">
              <a:off x="675543" y="2302685"/>
              <a:ext cx="617939" cy="617939"/>
            </a:xfrm>
            <a:prstGeom prst="pie">
              <a:avLst>
                <a:gd fmla="val 3319488" name="adj1"/>
                <a:gd fmla="val 8053418" name="adj2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3"/>
            <p:cNvSpPr/>
            <p:nvPr/>
          </p:nvSpPr>
          <p:spPr>
            <a:xfrm rot="10591250">
              <a:off x="675543" y="2302310"/>
              <a:ext cx="617939" cy="617939"/>
            </a:xfrm>
            <a:prstGeom prst="pie">
              <a:avLst>
                <a:gd fmla="val 13919535" name="adj1"/>
                <a:gd fmla="val 18701963" name="adj2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3"/>
            <p:cNvSpPr/>
            <p:nvPr/>
          </p:nvSpPr>
          <p:spPr>
            <a:xfrm>
              <a:off x="823275" y="2449875"/>
              <a:ext cx="322500" cy="322500"/>
            </a:xfrm>
            <a:prstGeom prst="pie">
              <a:avLst>
                <a:gd fmla="val 2941892" name="adj1"/>
                <a:gd fmla="val 18618120" name="adj2"/>
              </a:avLst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3"/>
            <p:cNvSpPr/>
            <p:nvPr/>
          </p:nvSpPr>
          <p:spPr>
            <a:xfrm rot="2302753">
              <a:off x="988629" y="2481464"/>
              <a:ext cx="47837" cy="208821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3"/>
            <p:cNvSpPr/>
            <p:nvPr/>
          </p:nvSpPr>
          <p:spPr>
            <a:xfrm rot="-2354726">
              <a:off x="981868" y="2537543"/>
              <a:ext cx="82511" cy="196557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3" name="Google Shape;283;p33"/>
          <p:cNvSpPr/>
          <p:nvPr/>
        </p:nvSpPr>
        <p:spPr>
          <a:xfrm>
            <a:off x="5217002" y="2043850"/>
            <a:ext cx="936300" cy="312600"/>
          </a:xfrm>
          <a:prstGeom prst="chevron">
            <a:avLst>
              <a:gd fmla="val 50000" name="adj"/>
            </a:avLst>
          </a:prstGeom>
          <a:solidFill>
            <a:srgbClr val="EA43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5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84" name="Google Shape;284;p33"/>
          <p:cNvSpPr/>
          <p:nvPr/>
        </p:nvSpPr>
        <p:spPr>
          <a:xfrm>
            <a:off x="2845502" y="2043850"/>
            <a:ext cx="792000" cy="312600"/>
          </a:xfrm>
          <a:prstGeom prst="chevron">
            <a:avLst>
              <a:gd fmla="val 50000" name="adj"/>
            </a:avLst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85" name="Google Shape;285;p33"/>
          <p:cNvSpPr/>
          <p:nvPr/>
        </p:nvSpPr>
        <p:spPr>
          <a:xfrm>
            <a:off x="4240491" y="2043850"/>
            <a:ext cx="1085400" cy="312600"/>
          </a:xfrm>
          <a:prstGeom prst="chevron">
            <a:avLst>
              <a:gd fmla="val 50000" name="adj"/>
            </a:avLst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5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86" name="Google Shape;286;p33"/>
          <p:cNvSpPr/>
          <p:nvPr/>
        </p:nvSpPr>
        <p:spPr>
          <a:xfrm>
            <a:off x="3526207" y="2043850"/>
            <a:ext cx="820800" cy="312600"/>
          </a:xfrm>
          <a:prstGeom prst="chevron">
            <a:avLst>
              <a:gd fmla="val 50000" name="adj"/>
            </a:avLst>
          </a:prstGeom>
          <a:solidFill>
            <a:srgbClr val="FBBC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87" name="Google Shape;287;p33"/>
          <p:cNvSpPr txBox="1"/>
          <p:nvPr/>
        </p:nvSpPr>
        <p:spPr>
          <a:xfrm>
            <a:off x="2930332" y="2079250"/>
            <a:ext cx="6447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Collect and Preprocess Data</a:t>
            </a:r>
            <a:endParaRPr b="1" sz="5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88" name="Google Shape;288;p33"/>
          <p:cNvSpPr txBox="1"/>
          <p:nvPr/>
        </p:nvSpPr>
        <p:spPr>
          <a:xfrm>
            <a:off x="3623961" y="2079253"/>
            <a:ext cx="6447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Design 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and Train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Model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89" name="Google Shape;289;p33"/>
          <p:cNvSpPr txBox="1"/>
          <p:nvPr/>
        </p:nvSpPr>
        <p:spPr>
          <a:xfrm>
            <a:off x="4346900" y="2079253"/>
            <a:ext cx="9363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Evaluate, Optimize, Convert, Deploy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90" name="Google Shape;290;p33"/>
          <p:cNvSpPr txBox="1"/>
          <p:nvPr/>
        </p:nvSpPr>
        <p:spPr>
          <a:xfrm>
            <a:off x="5317446" y="2079259"/>
            <a:ext cx="7233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Make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Inferences</a:t>
            </a:r>
            <a:endParaRPr b="1" sz="65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91" name="Google Shape;291;p33"/>
          <p:cNvSpPr/>
          <p:nvPr/>
        </p:nvSpPr>
        <p:spPr>
          <a:xfrm>
            <a:off x="2843745" y="2401420"/>
            <a:ext cx="1455900" cy="280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57150" rotWithShape="0" algn="bl" dir="27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33"/>
          <p:cNvPicPr preferRelativeResize="0"/>
          <p:nvPr/>
        </p:nvPicPr>
        <p:blipFill rotWithShape="1">
          <a:blip r:embed="rId3">
            <a:alphaModFix/>
          </a:blip>
          <a:srcRect b="13934" l="17159" r="17570" t="15404"/>
          <a:stretch/>
        </p:blipFill>
        <p:spPr>
          <a:xfrm>
            <a:off x="3368502" y="2421999"/>
            <a:ext cx="406422" cy="24749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3"/>
          <p:cNvSpPr/>
          <p:nvPr/>
        </p:nvSpPr>
        <p:spPr>
          <a:xfrm>
            <a:off x="4346900" y="2401420"/>
            <a:ext cx="979200" cy="280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57150" rotWithShape="0" algn="bl" dir="27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33"/>
          <p:cNvPicPr preferRelativeResize="0"/>
          <p:nvPr/>
        </p:nvPicPr>
        <p:blipFill rotWithShape="1">
          <a:blip r:embed="rId4">
            <a:alphaModFix/>
          </a:blip>
          <a:srcRect b="11417" l="5992" r="6018" t="15252"/>
          <a:stretch/>
        </p:blipFill>
        <p:spPr>
          <a:xfrm>
            <a:off x="4549526" y="2436183"/>
            <a:ext cx="467484" cy="21913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3"/>
          <p:cNvSpPr/>
          <p:nvPr/>
        </p:nvSpPr>
        <p:spPr>
          <a:xfrm>
            <a:off x="5373285" y="2401430"/>
            <a:ext cx="740100" cy="280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57150" rotWithShape="0" algn="bl" dir="27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33"/>
          <p:cNvPicPr preferRelativeResize="0"/>
          <p:nvPr/>
        </p:nvPicPr>
        <p:blipFill rotWithShape="1">
          <a:blip r:embed="rId4">
            <a:alphaModFix/>
          </a:blip>
          <a:srcRect b="11419" l="5992" r="6018" t="60195"/>
          <a:stretch/>
        </p:blipFill>
        <p:spPr>
          <a:xfrm>
            <a:off x="5414123" y="2569703"/>
            <a:ext cx="467484" cy="8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3"/>
          <p:cNvPicPr preferRelativeResize="0"/>
          <p:nvPr/>
        </p:nvPicPr>
        <p:blipFill rotWithShape="1">
          <a:blip r:embed="rId4">
            <a:alphaModFix/>
          </a:blip>
          <a:srcRect b="38405" l="34518" r="33909" t="14319"/>
          <a:stretch/>
        </p:blipFill>
        <p:spPr>
          <a:xfrm>
            <a:off x="5667042" y="2428425"/>
            <a:ext cx="167748" cy="14127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3"/>
          <p:cNvSpPr txBox="1"/>
          <p:nvPr/>
        </p:nvSpPr>
        <p:spPr>
          <a:xfrm>
            <a:off x="5796830" y="2557856"/>
            <a:ext cx="390600" cy="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535F69"/>
                </a:solidFill>
                <a:latin typeface="Roboto Thin"/>
                <a:ea typeface="Roboto Thin"/>
                <a:cs typeface="Roboto Thin"/>
                <a:sym typeface="Roboto Thin"/>
              </a:rPr>
              <a:t>Micro</a:t>
            </a:r>
            <a:endParaRPr sz="550">
              <a:solidFill>
                <a:srgbClr val="535F6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299" name="Google Shape;29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980" y="1589114"/>
            <a:ext cx="1374224" cy="1375063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3"/>
          <p:cNvSpPr/>
          <p:nvPr/>
        </p:nvSpPr>
        <p:spPr>
          <a:xfrm>
            <a:off x="141975" y="1439475"/>
            <a:ext cx="6153000" cy="3352800"/>
          </a:xfrm>
          <a:prstGeom prst="rect">
            <a:avLst/>
          </a:prstGeom>
          <a:solidFill>
            <a:srgbClr val="FFFFFF">
              <a:alpha val="715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</a:rPr>
              <a:t>Keyword Spotting</a:t>
            </a:r>
            <a:r>
              <a:rPr lang="en">
                <a:solidFill>
                  <a:schemeClr val="dk1"/>
                </a:solidFill>
              </a:rPr>
              <a:t> v.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General Speech Recognition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04" name="Google Shape;104;p22"/>
          <p:cNvSpPr txBox="1"/>
          <p:nvPr>
            <p:ph idx="1" type="body"/>
          </p:nvPr>
        </p:nvSpPr>
        <p:spPr>
          <a:xfrm>
            <a:off x="344500" y="1862425"/>
            <a:ext cx="8152800" cy="30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>
                <a:solidFill>
                  <a:schemeClr val="accent4"/>
                </a:solidFill>
              </a:rPr>
              <a:t>Keyword spotting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is one of the most successful examples of </a:t>
            </a:r>
            <a:r>
              <a:rPr b="1" lang="en">
                <a:solidFill>
                  <a:srgbClr val="A51C30"/>
                </a:solidFill>
              </a:rPr>
              <a:t>TinyML</a:t>
            </a:r>
            <a:endParaRPr b="1">
              <a:solidFill>
                <a:srgbClr val="A51C3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Low-power, continuous, on-device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Common Voice SWTS expands keyword spotting to more languages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/>
          <p:nvPr>
            <p:ph idx="1" type="body"/>
          </p:nvPr>
        </p:nvSpPr>
        <p:spPr>
          <a:xfrm>
            <a:off x="344500" y="1862425"/>
            <a:ext cx="8152800" cy="30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>
                <a:solidFill>
                  <a:schemeClr val="accent4"/>
                </a:solidFill>
              </a:rPr>
              <a:t>Keyword spotting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is one of the most successful examples of </a:t>
            </a:r>
            <a:r>
              <a:rPr b="1" lang="en">
                <a:solidFill>
                  <a:srgbClr val="A51C30"/>
                </a:solidFill>
              </a:rPr>
              <a:t>TinyML</a:t>
            </a:r>
            <a:endParaRPr b="1">
              <a:solidFill>
                <a:srgbClr val="A51C3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Low-power, continuous, on-device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Common Voice SWTS expands keyword spotting to more languages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>
                <a:solidFill>
                  <a:schemeClr val="accent1"/>
                </a:solidFill>
              </a:rPr>
              <a:t>General ASR</a:t>
            </a:r>
            <a:r>
              <a:rPr lang="en">
                <a:solidFill>
                  <a:schemeClr val="dk1"/>
                </a:solidFill>
              </a:rPr>
              <a:t> still requires </a:t>
            </a:r>
            <a:r>
              <a:rPr b="1" lang="en">
                <a:solidFill>
                  <a:schemeClr val="accent3"/>
                </a:solidFill>
              </a:rPr>
              <a:t>larger, power-hungry models</a:t>
            </a:r>
            <a:endParaRPr b="1">
              <a:solidFill>
                <a:schemeClr val="accent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But it can run on mobile devices (offline dictation on smartphones)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0" name="Google Shape;110;p23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</a:rPr>
              <a:t>Keyword Spotting</a:t>
            </a:r>
            <a:r>
              <a:rPr lang="en">
                <a:solidFill>
                  <a:schemeClr val="dk1"/>
                </a:solidFill>
              </a:rPr>
              <a:t> v.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General Speech Recognition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/>
          <p:nvPr/>
        </p:nvSpPr>
        <p:spPr>
          <a:xfrm>
            <a:off x="1774222" y="1818328"/>
            <a:ext cx="764100" cy="764100"/>
          </a:xfrm>
          <a:prstGeom prst="ellipse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6" name="Google Shape;116;p24"/>
          <p:cNvSpPr/>
          <p:nvPr/>
        </p:nvSpPr>
        <p:spPr>
          <a:xfrm>
            <a:off x="3347514" y="1818328"/>
            <a:ext cx="764100" cy="764100"/>
          </a:xfrm>
          <a:prstGeom prst="ellipse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STT</a:t>
            </a:r>
            <a:endParaRPr b="1" sz="1200"/>
          </a:p>
        </p:txBody>
      </p:sp>
      <p:sp>
        <p:nvSpPr>
          <p:cNvPr id="117" name="Google Shape;117;p24"/>
          <p:cNvSpPr/>
          <p:nvPr/>
        </p:nvSpPr>
        <p:spPr>
          <a:xfrm>
            <a:off x="4920799" y="1818328"/>
            <a:ext cx="764100" cy="764100"/>
          </a:xfrm>
          <a:prstGeom prst="ellipse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NLP</a:t>
            </a:r>
            <a:endParaRPr b="1" sz="1200"/>
          </a:p>
        </p:txBody>
      </p:sp>
      <p:sp>
        <p:nvSpPr>
          <p:cNvPr id="118" name="Google Shape;118;p24"/>
          <p:cNvSpPr/>
          <p:nvPr/>
        </p:nvSpPr>
        <p:spPr>
          <a:xfrm>
            <a:off x="6481692" y="2419063"/>
            <a:ext cx="764100" cy="764100"/>
          </a:xfrm>
          <a:prstGeom prst="ellipse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Skill</a:t>
            </a:r>
            <a:endParaRPr b="1" sz="1200"/>
          </a:p>
        </p:txBody>
      </p:sp>
      <p:sp>
        <p:nvSpPr>
          <p:cNvPr id="119" name="Google Shape;119;p24"/>
          <p:cNvSpPr/>
          <p:nvPr/>
        </p:nvSpPr>
        <p:spPr>
          <a:xfrm>
            <a:off x="4920799" y="3146626"/>
            <a:ext cx="764100" cy="764100"/>
          </a:xfrm>
          <a:prstGeom prst="ellipse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TTS</a:t>
            </a:r>
            <a:endParaRPr b="1" sz="1200"/>
          </a:p>
        </p:txBody>
      </p:sp>
      <p:sp>
        <p:nvSpPr>
          <p:cNvPr id="120" name="Google Shape;120;p24"/>
          <p:cNvSpPr/>
          <p:nvPr/>
        </p:nvSpPr>
        <p:spPr>
          <a:xfrm>
            <a:off x="1774222" y="3146626"/>
            <a:ext cx="764100" cy="764100"/>
          </a:xfrm>
          <a:prstGeom prst="ellipse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1" name="Google Shape;121;p24"/>
          <p:cNvSpPr/>
          <p:nvPr/>
        </p:nvSpPr>
        <p:spPr>
          <a:xfrm>
            <a:off x="7821304" y="1818318"/>
            <a:ext cx="764100" cy="764100"/>
          </a:xfrm>
          <a:prstGeom prst="ellipse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2" name="Google Shape;122;p24"/>
          <p:cNvSpPr/>
          <p:nvPr/>
        </p:nvSpPr>
        <p:spPr>
          <a:xfrm>
            <a:off x="7821304" y="3146615"/>
            <a:ext cx="764100" cy="764100"/>
          </a:xfrm>
          <a:prstGeom prst="ellipse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3" name="Google Shape;123;p24"/>
          <p:cNvSpPr/>
          <p:nvPr/>
        </p:nvSpPr>
        <p:spPr>
          <a:xfrm>
            <a:off x="6989001" y="3798312"/>
            <a:ext cx="764100" cy="764100"/>
          </a:xfrm>
          <a:prstGeom prst="ellipse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...</a:t>
            </a:r>
            <a:endParaRPr b="1" sz="1200"/>
          </a:p>
        </p:txBody>
      </p:sp>
      <p:sp>
        <p:nvSpPr>
          <p:cNvPr id="124" name="Google Shape;124;p24"/>
          <p:cNvSpPr/>
          <p:nvPr/>
        </p:nvSpPr>
        <p:spPr>
          <a:xfrm>
            <a:off x="6989001" y="1054108"/>
            <a:ext cx="764100" cy="764100"/>
          </a:xfrm>
          <a:prstGeom prst="ellipse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5" name="Google Shape;125;p24"/>
          <p:cNvSpPr/>
          <p:nvPr/>
        </p:nvSpPr>
        <p:spPr>
          <a:xfrm>
            <a:off x="558588" y="581098"/>
            <a:ext cx="764100" cy="7641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126" name="Google Shape;126;p24"/>
          <p:cNvCxnSpPr>
            <a:stCxn id="125" idx="5"/>
            <a:endCxn id="115" idx="1"/>
          </p:cNvCxnSpPr>
          <p:nvPr/>
        </p:nvCxnSpPr>
        <p:spPr>
          <a:xfrm>
            <a:off x="1210788" y="1233298"/>
            <a:ext cx="675300" cy="69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7" name="Google Shape;1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450" y="1971775"/>
            <a:ext cx="231648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24"/>
          <p:cNvCxnSpPr>
            <a:stCxn id="117" idx="6"/>
            <a:endCxn id="118" idx="1"/>
          </p:cNvCxnSpPr>
          <p:nvPr/>
        </p:nvCxnSpPr>
        <p:spPr>
          <a:xfrm>
            <a:off x="5684899" y="2200378"/>
            <a:ext cx="908700" cy="33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9" name="Google Shape;129;p24"/>
          <p:cNvCxnSpPr>
            <a:stCxn id="118" idx="3"/>
            <a:endCxn id="119" idx="6"/>
          </p:cNvCxnSpPr>
          <p:nvPr/>
        </p:nvCxnSpPr>
        <p:spPr>
          <a:xfrm flipH="1">
            <a:off x="5684892" y="3071264"/>
            <a:ext cx="908700" cy="45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0" name="Google Shape;130;p24"/>
          <p:cNvCxnSpPr>
            <a:stCxn id="118" idx="0"/>
            <a:endCxn id="124" idx="3"/>
          </p:cNvCxnSpPr>
          <p:nvPr/>
        </p:nvCxnSpPr>
        <p:spPr>
          <a:xfrm flipH="1" rot="10800000">
            <a:off x="6863742" y="1706263"/>
            <a:ext cx="237300" cy="71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24"/>
          <p:cNvCxnSpPr>
            <a:stCxn id="118" idx="7"/>
            <a:endCxn id="121" idx="2"/>
          </p:cNvCxnSpPr>
          <p:nvPr/>
        </p:nvCxnSpPr>
        <p:spPr>
          <a:xfrm flipH="1" rot="10800000">
            <a:off x="7133892" y="2200363"/>
            <a:ext cx="687300" cy="33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" name="Google Shape;132;p24"/>
          <p:cNvCxnSpPr>
            <a:stCxn id="118" idx="5"/>
            <a:endCxn id="122" idx="1"/>
          </p:cNvCxnSpPr>
          <p:nvPr/>
        </p:nvCxnSpPr>
        <p:spPr>
          <a:xfrm>
            <a:off x="7133892" y="3071264"/>
            <a:ext cx="799200" cy="18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3" name="Google Shape;133;p24"/>
          <p:cNvCxnSpPr>
            <a:stCxn id="118" idx="4"/>
            <a:endCxn id="123" idx="1"/>
          </p:cNvCxnSpPr>
          <p:nvPr/>
        </p:nvCxnSpPr>
        <p:spPr>
          <a:xfrm>
            <a:off x="6863742" y="3183163"/>
            <a:ext cx="237300" cy="72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4" name="Google Shape;1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981213" y="3345148"/>
            <a:ext cx="350124" cy="367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24"/>
          <p:cNvCxnSpPr>
            <a:stCxn id="116" idx="6"/>
            <a:endCxn id="117" idx="2"/>
          </p:cNvCxnSpPr>
          <p:nvPr/>
        </p:nvCxnSpPr>
        <p:spPr>
          <a:xfrm>
            <a:off x="4111614" y="2200378"/>
            <a:ext cx="809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" name="Google Shape;136;p24"/>
          <p:cNvCxnSpPr>
            <a:stCxn id="115" idx="6"/>
            <a:endCxn id="116" idx="2"/>
          </p:cNvCxnSpPr>
          <p:nvPr/>
        </p:nvCxnSpPr>
        <p:spPr>
          <a:xfrm>
            <a:off x="2538322" y="2200378"/>
            <a:ext cx="809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" name="Google Shape;137;p24"/>
          <p:cNvSpPr txBox="1"/>
          <p:nvPr/>
        </p:nvSpPr>
        <p:spPr>
          <a:xfrm>
            <a:off x="2846075" y="1269388"/>
            <a:ext cx="17670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Speech To</a:t>
            </a:r>
            <a:b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Text (STT)</a:t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38" name="Google Shape;138;p24"/>
          <p:cNvSpPr txBox="1"/>
          <p:nvPr/>
        </p:nvSpPr>
        <p:spPr>
          <a:xfrm>
            <a:off x="3940099" y="1268268"/>
            <a:ext cx="27255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Natural Language</a:t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Processing (NLP)</a:t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>
            <a:off x="2548250" y="1872563"/>
            <a:ext cx="7992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Speech</a:t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40" name="Google Shape;140;p24"/>
          <p:cNvSpPr txBox="1"/>
          <p:nvPr/>
        </p:nvSpPr>
        <p:spPr>
          <a:xfrm>
            <a:off x="3329963" y="3221275"/>
            <a:ext cx="7992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Speech</a:t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41" name="Google Shape;141;p24"/>
          <p:cNvCxnSpPr>
            <a:stCxn id="119" idx="2"/>
          </p:cNvCxnSpPr>
          <p:nvPr/>
        </p:nvCxnSpPr>
        <p:spPr>
          <a:xfrm rot="10800000">
            <a:off x="2538199" y="3528676"/>
            <a:ext cx="238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" name="Google Shape;142;p24"/>
          <p:cNvSpPr txBox="1"/>
          <p:nvPr/>
        </p:nvSpPr>
        <p:spPr>
          <a:xfrm>
            <a:off x="4116575" y="1872563"/>
            <a:ext cx="7992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Text</a:t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43" name="Google Shape;143;p24"/>
          <p:cNvSpPr txBox="1"/>
          <p:nvPr/>
        </p:nvSpPr>
        <p:spPr>
          <a:xfrm rot="-1607521">
            <a:off x="5631060" y="3026913"/>
            <a:ext cx="914470" cy="33044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Response</a:t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44" name="Google Shape;144;p24"/>
          <p:cNvSpPr txBox="1"/>
          <p:nvPr/>
        </p:nvSpPr>
        <p:spPr>
          <a:xfrm rot="1156391">
            <a:off x="5710153" y="2086897"/>
            <a:ext cx="914344" cy="330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Request</a:t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7365" y="1971775"/>
            <a:ext cx="29559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6674" y="1252663"/>
            <a:ext cx="288749" cy="366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 rotWithShape="1">
          <a:blip r:embed="rId8">
            <a:alphaModFix/>
          </a:blip>
          <a:srcRect b="24582" l="63020" r="24962" t="37503"/>
          <a:stretch/>
        </p:blipFill>
        <p:spPr>
          <a:xfrm>
            <a:off x="8067363" y="3300075"/>
            <a:ext cx="288758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/>
          <p:nvPr/>
        </p:nvSpPr>
        <p:spPr>
          <a:xfrm>
            <a:off x="4428043" y="4017637"/>
            <a:ext cx="17496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Text To </a:t>
            </a:r>
            <a:b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Speech (TTS)</a:t>
            </a:r>
            <a:endParaRPr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49" name="Google Shape;149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5576" y="787725"/>
            <a:ext cx="350125" cy="35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4"/>
          <p:cNvSpPr txBox="1"/>
          <p:nvPr/>
        </p:nvSpPr>
        <p:spPr>
          <a:xfrm>
            <a:off x="1332000" y="581100"/>
            <a:ext cx="12063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Keyword </a:t>
            </a:r>
            <a:br>
              <a:rPr b="1"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b="1"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Spotting (KWS)</a:t>
            </a:r>
            <a:endParaRPr b="1" sz="12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lexa, Echo, Smart Home, Box, Music Box, Echodot"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900" y="3260700"/>
            <a:ext cx="2659400" cy="17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65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7"/>
          <p:cNvPicPr preferRelativeResize="0"/>
          <p:nvPr/>
        </p:nvPicPr>
        <p:blipFill rotWithShape="1">
          <a:blip r:embed="rId3">
            <a:alphaModFix/>
          </a:blip>
          <a:srcRect b="8185" l="0" r="0" t="12800"/>
          <a:stretch/>
        </p:blipFill>
        <p:spPr>
          <a:xfrm>
            <a:off x="-63150" y="0"/>
            <a:ext cx="92071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8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utomobile, Bmw, Car, Car Interior, Dashboard"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5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9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Google, Glasses, High-Tech, Modern, Design, View, Glass" id="180" name="Google Shape;180;p29"/>
          <p:cNvPicPr preferRelativeResize="0"/>
          <p:nvPr/>
        </p:nvPicPr>
        <p:blipFill rotWithShape="1">
          <a:blip r:embed="rId3">
            <a:alphaModFix/>
          </a:blip>
          <a:srcRect b="6418" l="0" r="0" t="879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inyMLx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