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Roboto Thin"/>
      <p:regular r:id="rId49"/>
      <p:bold r:id="rId50"/>
      <p:italic r:id="rId51"/>
      <p:boldItalic r:id="rId52"/>
    </p:embeddedFont>
    <p:embeddedFont>
      <p:font typeface="Roboto"/>
      <p:regular r:id="rId53"/>
      <p:bold r:id="rId54"/>
      <p:italic r:id="rId55"/>
      <p:boldItalic r:id="rId56"/>
    </p:embeddedFont>
    <p:embeddedFont>
      <p:font typeface="Google Sans"/>
      <p:regular r:id="rId57"/>
      <p:bold r:id="rId58"/>
      <p:italic r:id="rId59"/>
      <p:boldItalic r:id="rId60"/>
    </p:embeddedFont>
    <p:embeddedFont>
      <p:font typeface="Google Sans Medium"/>
      <p:regular r:id="rId61"/>
      <p:bold r:id="rId62"/>
      <p:italic r:id="rId63"/>
      <p:boldItalic r:id="rId64"/>
    </p:embeddedFont>
    <p:embeddedFont>
      <p:font typeface="Helvetica Neue Light"/>
      <p:regular r:id="rId65"/>
      <p:bold r:id="rId66"/>
      <p:italic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Brian Plancher"/>
  <p:cmAuthor clrIdx="1" id="1" initials="" lastIdx="2" name="Vijay Janapa Redd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obotoThin-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GoogleSansMedium-bold.fntdata"/><Relationship Id="rId61" Type="http://schemas.openxmlformats.org/officeDocument/2006/relationships/font" Target="fonts/GoogleSansMedium-regular.fntdata"/><Relationship Id="rId20" Type="http://schemas.openxmlformats.org/officeDocument/2006/relationships/slide" Target="slides/slide15.xml"/><Relationship Id="rId64" Type="http://schemas.openxmlformats.org/officeDocument/2006/relationships/font" Target="fonts/GoogleSansMedium-boldItalic.fntdata"/><Relationship Id="rId63" Type="http://schemas.openxmlformats.org/officeDocument/2006/relationships/font" Target="fonts/GoogleSansMedium-italic.fntdata"/><Relationship Id="rId22" Type="http://schemas.openxmlformats.org/officeDocument/2006/relationships/slide" Target="slides/slide17.xml"/><Relationship Id="rId66" Type="http://schemas.openxmlformats.org/officeDocument/2006/relationships/font" Target="fonts/HelveticaNeueLight-bold.fntdata"/><Relationship Id="rId21" Type="http://schemas.openxmlformats.org/officeDocument/2006/relationships/slide" Target="slides/slide16.xml"/><Relationship Id="rId65" Type="http://schemas.openxmlformats.org/officeDocument/2006/relationships/font" Target="fonts/HelveticaNeueLight-regular.fntdata"/><Relationship Id="rId24" Type="http://schemas.openxmlformats.org/officeDocument/2006/relationships/slide" Target="slides/slide19.xml"/><Relationship Id="rId68" Type="http://schemas.openxmlformats.org/officeDocument/2006/relationships/font" Target="fonts/HelveticaNeueLight-boldItalic.fntdata"/><Relationship Id="rId23" Type="http://schemas.openxmlformats.org/officeDocument/2006/relationships/slide" Target="slides/slide18.xml"/><Relationship Id="rId67" Type="http://schemas.openxmlformats.org/officeDocument/2006/relationships/font" Target="fonts/HelveticaNeueLight-italic.fntdata"/><Relationship Id="rId60" Type="http://schemas.openxmlformats.org/officeDocument/2006/relationships/font" Target="fonts/GoogleSans-bold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Thin-italic.fntdata"/><Relationship Id="rId50" Type="http://schemas.openxmlformats.org/officeDocument/2006/relationships/font" Target="fonts/RobotoThin-bold.fntdata"/><Relationship Id="rId53" Type="http://schemas.openxmlformats.org/officeDocument/2006/relationships/font" Target="fonts/Roboto-regular.fntdata"/><Relationship Id="rId52" Type="http://schemas.openxmlformats.org/officeDocument/2006/relationships/font" Target="fonts/RobotoThin-boldItalic.fntdata"/><Relationship Id="rId11" Type="http://schemas.openxmlformats.org/officeDocument/2006/relationships/slide" Target="slides/slide6.xml"/><Relationship Id="rId55" Type="http://schemas.openxmlformats.org/officeDocument/2006/relationships/font" Target="fonts/Roboto-italic.fntdata"/><Relationship Id="rId10" Type="http://schemas.openxmlformats.org/officeDocument/2006/relationships/slide" Target="slides/slide5.xml"/><Relationship Id="rId54" Type="http://schemas.openxmlformats.org/officeDocument/2006/relationships/font" Target="fonts/Roboto-bold.fntdata"/><Relationship Id="rId13" Type="http://schemas.openxmlformats.org/officeDocument/2006/relationships/slide" Target="slides/slide8.xml"/><Relationship Id="rId57" Type="http://schemas.openxmlformats.org/officeDocument/2006/relationships/font" Target="fonts/GoogleSans-regular.fntdata"/><Relationship Id="rId12" Type="http://schemas.openxmlformats.org/officeDocument/2006/relationships/slide" Target="slides/slide7.xml"/><Relationship Id="rId56" Type="http://schemas.openxmlformats.org/officeDocument/2006/relationships/font" Target="fonts/Roboto-boldItalic.fntdata"/><Relationship Id="rId15" Type="http://schemas.openxmlformats.org/officeDocument/2006/relationships/slide" Target="slides/slide10.xml"/><Relationship Id="rId59" Type="http://schemas.openxmlformats.org/officeDocument/2006/relationships/font" Target="fonts/GoogleSans-italic.fntdata"/><Relationship Id="rId14" Type="http://schemas.openxmlformats.org/officeDocument/2006/relationships/slide" Target="slides/slide9.xml"/><Relationship Id="rId58" Type="http://schemas.openxmlformats.org/officeDocument/2006/relationships/font" Target="fonts/Google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08T02:25:17.732">
    <p:pos x="2049" y="3442"/>
    <p:text>http://myscienceschool.org/index.php?/archives/2810-How-does-a-microphone-work.html can totally replace just need something that shows how a microphone works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11-14T04:53:50.600">
    <p:pos x="4046" y="1336"/>
    <p:text>made by us (mark)</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0-11-16T16:42:19.958">
    <p:pos x="6000" y="0"/>
    <p:text>Maybe use the workflow diagram to highlight where we are in this part instead of this red slide.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0-11-16T16:34:13.156">
    <p:pos x="6000" y="0"/>
    <p:text>want to say that ideally we want to feed this signal into the neural network but how do we do that?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11-08T02:24:59.100">
    <p:pos x="265" y="871"/>
    <p:text>http://myscienceschool.org/index.php?/archives/2810-How-does-a-microphone-work.html can totally replace just need something that shows how a microphone works</p:text>
  </p:cm>
  <p:cm authorId="0" idx="4" dt="2020-11-08T03:30:41.182">
    <p:pos x="2796" y="1147"/>
    <p:text>https://en.wikipedia.org/wiki/Analog-to-digital_converter#/media/File:Conversion_AD_DA.png</p:text>
  </p:cm>
  <p:cm authorId="0" idx="5" dt="2020-11-08T03:30:41.182">
    <p:pos x="2796" y="1147"/>
    <p:text>again not tied to this just need the analog signal and then the digital conversion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ear-auricle-listen-listen-to-2973126/"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ggigue.github.io/pyfilterbank/melbank.html"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search/?q=coil&amp;i=203800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4ca29c69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4ca29c69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a1fec0855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a1fec0855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d904410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ad904410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a1fec0855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a1fec0855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ad9044108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ad9044108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a1fec0855f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a1fec0855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show these and ask if they know what's what?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ac838e7fb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ac838e7fb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trying to pose questions for the students before we just tell them what needs to be done.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 Any other interesting questions that pose as challenges in how to analyze an audio signal?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ac838e7fb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ac838e7fb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trying to pose questions for the students before we just tell them what needs to be done.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 Any other interesting questions that pose as challenges in how to analyze an audio signal?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ac838e7fb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ac838e7fb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trying to pose questions for the students before we just tell them what needs to be done.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 Any other interesting questions that pose as challenges in how to analyze an audio signal?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a1fec0855f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a1fec0855f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cc20fea15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acc20fea15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Then need to take the analog signal and bin it to convert to a digital signal the computer can recognize</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5F6368"/>
              </a:buClr>
              <a:buSzPts val="1800"/>
              <a:buFont typeface="Google Sans"/>
              <a:buChar char="●"/>
            </a:pPr>
            <a:r>
              <a:rPr lang="en" sz="1800">
                <a:solidFill>
                  <a:srgbClr val="5F6368"/>
                </a:solidFill>
                <a:latin typeface="Google Sans"/>
                <a:ea typeface="Google Sans"/>
                <a:cs typeface="Google Sans"/>
                <a:sym typeface="Google Sans"/>
              </a:rPr>
              <a:t>Maybe make a note that higher quality audio has more bins? Different hardware have higher qualility A2D hardware?</a:t>
            </a:r>
            <a:endParaRPr sz="1050">
              <a:solidFill>
                <a:srgbClr val="3C4043"/>
              </a:solidFill>
              <a:highlight>
                <a:srgbClr val="FFFFFF"/>
              </a:highlight>
              <a:latin typeface="Roboto"/>
              <a:ea typeface="Roboto"/>
              <a:cs typeface="Roboto"/>
              <a:sym typeface="Roboto"/>
            </a:endParaRPr>
          </a:p>
          <a:p>
            <a:pPr indent="0" lvl="0" marL="0" rtl="0" algn="l">
              <a:lnSpc>
                <a:spcPct val="130000"/>
              </a:lnSpc>
              <a:spcBef>
                <a:spcPts val="0"/>
              </a:spcBef>
              <a:spcAft>
                <a:spcPts val="0"/>
              </a:spcAft>
              <a:buNone/>
            </a:pPr>
            <a:r>
              <a:t/>
            </a:r>
            <a:endParaRPr sz="900">
              <a:solidFill>
                <a:schemeClr val="dk1"/>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10dd281d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10dd281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ab02116b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ab02116b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Can we tell these are different? Are they the same? This is hard!</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What are the fundamental features we can find in these signals?</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acc20fea15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acc20fea15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acc20fea15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acc20fea15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ab02116b9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ab02116b9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3e74a1f44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3e74a1f44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rPr lang="en" sz="1800">
                <a:solidFill>
                  <a:srgbClr val="5F6368"/>
                </a:solidFill>
                <a:latin typeface="Google Sans"/>
                <a:ea typeface="Google Sans"/>
                <a:cs typeface="Google Sans"/>
                <a:sym typeface="Google Sans"/>
              </a:rPr>
              <a:t>Sliding window for spectrogram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ab18422a8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ab18422a8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rPr lang="en" sz="1800">
                <a:solidFill>
                  <a:srgbClr val="5F6368"/>
                </a:solidFill>
                <a:latin typeface="Google Sans"/>
                <a:ea typeface="Google Sans"/>
                <a:cs typeface="Google Sans"/>
                <a:sym typeface="Google Sans"/>
              </a:rPr>
              <a:t>Sliding window for spectrogram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b18422a8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b18422a8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130000"/>
              </a:lnSpc>
              <a:spcBef>
                <a:spcPts val="0"/>
              </a:spcBef>
              <a:spcAft>
                <a:spcPts val="0"/>
              </a:spcAft>
              <a:buNone/>
            </a:pPr>
            <a:r>
              <a:rPr lang="en" sz="1800">
                <a:solidFill>
                  <a:srgbClr val="5F6368"/>
                </a:solidFill>
                <a:latin typeface="Google Sans"/>
                <a:ea typeface="Google Sans"/>
                <a:cs typeface="Google Sans"/>
                <a:sym typeface="Google Sans"/>
              </a:rPr>
              <a:t>Sliding window for spectrogram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ab18422a8f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ab18422a8f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2000">
                <a:solidFill>
                  <a:srgbClr val="202124"/>
                </a:solidFill>
                <a:highlight>
                  <a:srgbClr val="FFFFFF"/>
                </a:highlight>
                <a:latin typeface="Roboto"/>
                <a:ea typeface="Roboto"/>
                <a:cs typeface="Roboto"/>
                <a:sym typeface="Roboto"/>
              </a:rPr>
              <a:t>A </a:t>
            </a:r>
            <a:r>
              <a:rPr b="1" lang="en" sz="2000">
                <a:solidFill>
                  <a:srgbClr val="202124"/>
                </a:solidFill>
                <a:highlight>
                  <a:srgbClr val="FFFFFF"/>
                </a:highlight>
                <a:latin typeface="Roboto"/>
                <a:ea typeface="Roboto"/>
                <a:cs typeface="Roboto"/>
                <a:sym typeface="Roboto"/>
              </a:rPr>
              <a:t>spectrogram</a:t>
            </a:r>
            <a:r>
              <a:rPr lang="en" sz="2000">
                <a:solidFill>
                  <a:srgbClr val="202124"/>
                </a:solidFill>
                <a:highlight>
                  <a:srgbClr val="FFFFFF"/>
                </a:highlight>
                <a:latin typeface="Roboto"/>
                <a:ea typeface="Roboto"/>
                <a:cs typeface="Roboto"/>
                <a:sym typeface="Roboto"/>
              </a:rPr>
              <a:t> is a visual representation of the </a:t>
            </a:r>
            <a:r>
              <a:rPr lang="en" sz="2000">
                <a:solidFill>
                  <a:srgbClr val="202124"/>
                </a:solidFill>
                <a:highlight>
                  <a:srgbClr val="FFFFFF"/>
                </a:highlight>
                <a:latin typeface="Roboto"/>
                <a:ea typeface="Roboto"/>
                <a:cs typeface="Roboto"/>
                <a:sym typeface="Roboto"/>
              </a:rPr>
              <a:t>different</a:t>
            </a:r>
            <a:r>
              <a:rPr lang="en" sz="2000">
                <a:solidFill>
                  <a:srgbClr val="202124"/>
                </a:solidFill>
                <a:highlight>
                  <a:srgbClr val="FFFFFF"/>
                </a:highlight>
                <a:latin typeface="Roboto"/>
                <a:ea typeface="Roboto"/>
                <a:cs typeface="Roboto"/>
                <a:sym typeface="Roboto"/>
              </a:rPr>
              <a:t> signal frequencies as it changes over time.</a:t>
            </a:r>
            <a:endParaRPr sz="2000">
              <a:solidFill>
                <a:srgbClr val="202124"/>
              </a:solidFill>
              <a:highlight>
                <a:srgbClr val="FFFFFF"/>
              </a:highlight>
              <a:latin typeface="Roboto"/>
              <a:ea typeface="Roboto"/>
              <a:cs typeface="Roboto"/>
              <a:sym typeface="Roboto"/>
            </a:endParaRPr>
          </a:p>
          <a:p>
            <a:pPr indent="0" lvl="0" marL="0" rtl="0" algn="l">
              <a:lnSpc>
                <a:spcPct val="130000"/>
              </a:lnSpc>
              <a:spcBef>
                <a:spcPts val="0"/>
              </a:spcBef>
              <a:spcAft>
                <a:spcPts val="0"/>
              </a:spcAft>
              <a:buNone/>
            </a:pPr>
            <a:r>
              <a:t/>
            </a:r>
            <a:endParaRPr sz="19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53e74a1f44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53e74a1f44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But audio stream is low dimensional and thus harder to train on (even if we normalize for volume) --- we can get more interesting / easier to see differences by transforming it into a spectograms because pictures of audio (we move it into a higher dimensional thing that is easier to parse by a NN … instead of an infinite stream of noise we get a snapshot of audio as an image)</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5F6368"/>
              </a:buClr>
              <a:buSzPts val="1800"/>
              <a:buFont typeface="Google Sans"/>
              <a:buChar char="●"/>
            </a:pPr>
            <a:r>
              <a:rPr lang="en" sz="1800">
                <a:solidFill>
                  <a:srgbClr val="5F6368"/>
                </a:solidFill>
                <a:latin typeface="Google Sans"/>
                <a:ea typeface="Google Sans"/>
                <a:cs typeface="Google Sans"/>
                <a:sym typeface="Google Sans"/>
              </a:rPr>
              <a:t>Note: Next is a reading/colab on how to get a spectogram and lets the students play with it so stay high level here</a:t>
            </a:r>
            <a:endParaRPr sz="1800">
              <a:solidFill>
                <a:srgbClr val="5F6368"/>
              </a:solidFill>
              <a:latin typeface="Google Sans"/>
              <a:ea typeface="Google Sans"/>
              <a:cs typeface="Google Sans"/>
              <a:sym typeface="Google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a87f6c5b6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a87f6c5b6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But audio stream is low dimensional and thus harder to train on (even if we normalize for volume) --- we can get more interesting / easier to see differences by transforming it into a spectograms because pictures of audio (we move it into a higher dimensional thing that is easier to parse by a NN … instead of an infinite stream of noise we get a snapshot of audio as an image)</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5F6368"/>
              </a:buClr>
              <a:buSzPts val="1800"/>
              <a:buFont typeface="Google Sans"/>
              <a:buChar char="●"/>
            </a:pPr>
            <a:r>
              <a:rPr lang="en" sz="1800">
                <a:solidFill>
                  <a:srgbClr val="5F6368"/>
                </a:solidFill>
                <a:latin typeface="Google Sans"/>
                <a:ea typeface="Google Sans"/>
                <a:cs typeface="Google Sans"/>
                <a:sym typeface="Google Sans"/>
              </a:rPr>
              <a:t>Note: Next is a reading/colab on how to get a spectrogram and lets the students play with it so stay high level here</a:t>
            </a:r>
            <a:endParaRPr sz="1800">
              <a:solidFill>
                <a:srgbClr val="5F6368"/>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53e74a1f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3e74a1f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we need to also consider collecting data and preprocessing the data and designing a model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ab2dc9cf0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ab2dc9cf0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But audio stream is low dimensional and thus harder to train on (even if we normalize for volume) --- we can get more interesting / easier to see differences by transforming it into a spectograms because pictures of audio (we move it into a higher dimensional thing that is easier to parse by a NN … instead of an infinite stream of noise we get a snapshot of audio as an image)</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5F6368"/>
              </a:buClr>
              <a:buSzPts val="1800"/>
              <a:buFont typeface="Google Sans"/>
              <a:buChar char="●"/>
            </a:pPr>
            <a:r>
              <a:rPr lang="en" sz="1800">
                <a:solidFill>
                  <a:srgbClr val="5F6368"/>
                </a:solidFill>
                <a:latin typeface="Google Sans"/>
                <a:ea typeface="Google Sans"/>
                <a:cs typeface="Google Sans"/>
                <a:sym typeface="Google Sans"/>
              </a:rPr>
              <a:t>Note: Next is a reading/colab on how to get a spectogram and lets the students play with it so stay high level here</a:t>
            </a:r>
            <a:endParaRPr sz="1800">
              <a:solidFill>
                <a:srgbClr val="5F6368"/>
              </a:solidFill>
              <a:latin typeface="Google Sans"/>
              <a:ea typeface="Google Sans"/>
              <a:cs typeface="Google Sans"/>
              <a:sym typeface="Google San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ac77ce0b1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ac77ce0b11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ab02116b9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ab02116b9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Humans don’t hear all noises equally --- in fact we can tell apart low frequencies easier than high frequencies -- and very close frequencies often sound the same --- unless you have perfect pitch!</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https://pixabay.com/illustrations/ear-auricle-listen-listen-to-2973126/</a:t>
            </a:r>
            <a:endParaRPr sz="20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ab18422a8f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ab18422a8f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2500">
                <a:solidFill>
                  <a:srgbClr val="3C4043"/>
                </a:solidFill>
                <a:latin typeface="Google Sans"/>
                <a:ea typeface="Google Sans"/>
                <a:cs typeface="Google Sans"/>
                <a:sym typeface="Google Sans"/>
              </a:rPr>
              <a:t>We can use </a:t>
            </a:r>
            <a:r>
              <a:rPr lang="en" sz="2500">
                <a:solidFill>
                  <a:srgbClr val="3C4043"/>
                </a:solidFill>
                <a:latin typeface="Google Sans"/>
                <a:ea typeface="Google Sans"/>
                <a:cs typeface="Google Sans"/>
                <a:sym typeface="Google Sans"/>
              </a:rPr>
              <a:t>Mel Filterbanks to bucket frequencies according human perception! Grouping higher frequencies together. This not only better accounts for human hearing but also gives our machine learning models few - more salient features - making learning easier! This forms what are called MFCCs</a:t>
            </a:r>
            <a:endParaRPr sz="25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sz="25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rPr i="1" lang="en" sz="1000">
                <a:solidFill>
                  <a:srgbClr val="3C4043"/>
                </a:solidFill>
                <a:latin typeface="Google Sans"/>
                <a:ea typeface="Google Sans"/>
                <a:cs typeface="Google Sans"/>
                <a:sym typeface="Google Sans"/>
              </a:rPr>
              <a:t>CHART: </a:t>
            </a:r>
            <a:r>
              <a:rPr i="1" lang="en" sz="1000">
                <a:solidFill>
                  <a:srgbClr val="1A73E8"/>
                </a:solidFill>
                <a:highlight>
                  <a:srgbClr val="FFFFFF"/>
                </a:highlight>
                <a:uFill>
                  <a:noFill/>
                </a:uFill>
                <a:latin typeface="Google Sans"/>
                <a:ea typeface="Google Sans"/>
                <a:cs typeface="Google Sans"/>
                <a:sym typeface="Google Sans"/>
                <a:hlinkClick r:id="rId2">
                  <a:extLst>
                    <a:ext uri="{A12FA001-AC4F-418D-AE19-62706E023703}">
                      <ahyp:hlinkClr val="tx"/>
                    </a:ext>
                  </a:extLst>
                </a:hlinkClick>
              </a:rPr>
              <a:t>http://siggigue.github.io/pyfilterbank/melbank.html</a:t>
            </a:r>
            <a:endParaRPr i="1" sz="10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rPr i="1" lang="en" sz="1000">
                <a:solidFill>
                  <a:srgbClr val="3C4043"/>
                </a:solidFill>
                <a:latin typeface="Google Sans"/>
                <a:ea typeface="Google Sans"/>
                <a:cs typeface="Google Sans"/>
                <a:sym typeface="Google Sans"/>
              </a:rPr>
              <a:t>License</a:t>
            </a:r>
            <a:endParaRPr i="1" sz="10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rPr i="1" lang="en" sz="1000">
                <a:solidFill>
                  <a:srgbClr val="3C4043"/>
                </a:solidFill>
                <a:latin typeface="Google Sans"/>
                <a:ea typeface="Google Sans"/>
                <a:cs typeface="Google Sans"/>
                <a:sym typeface="Google Sans"/>
              </a:rPr>
              <a:t>_______</a:t>
            </a:r>
            <a:endParaRPr i="1" sz="10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Clr>
                <a:schemeClr val="dk1"/>
              </a:buClr>
              <a:buSzPts val="1100"/>
              <a:buFont typeface="Arial"/>
              <a:buNone/>
            </a:pPr>
            <a:r>
              <a:rPr i="1" lang="en" sz="1000">
                <a:solidFill>
                  <a:srgbClr val="3C4043"/>
                </a:solidFill>
                <a:latin typeface="Google Sans"/>
                <a:ea typeface="Google Sans"/>
                <a:cs typeface="Google Sans"/>
                <a:sym typeface="Google Sans"/>
              </a:rPr>
              <a:t>pyfilterbank is licensed unter the BSD 4-clause license:</a:t>
            </a:r>
            <a:endParaRPr i="1" sz="10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sz="25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sz="2500">
              <a:solidFill>
                <a:srgbClr val="3C4043"/>
              </a:solidFill>
              <a:latin typeface="Google Sans"/>
              <a:ea typeface="Google Sans"/>
              <a:cs typeface="Google Sans"/>
              <a:sym typeface="Google San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a173c9e43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a173c9e43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50">
                <a:solidFill>
                  <a:srgbClr val="3C4043"/>
                </a:solidFill>
                <a:highlight>
                  <a:srgbClr val="FFFFFF"/>
                </a:highlight>
                <a:latin typeface="Roboto"/>
                <a:ea typeface="Roboto"/>
                <a:cs typeface="Roboto"/>
                <a:sym typeface="Roboto"/>
              </a:rPr>
              <a:t>On the left we have spectrograms and on the right MFCCs ---- </a:t>
            </a:r>
            <a:r>
              <a:rPr lang="en" sz="2450">
                <a:solidFill>
                  <a:srgbClr val="3C4043"/>
                </a:solidFill>
                <a:highlight>
                  <a:srgbClr val="FFFFFF"/>
                </a:highlight>
                <a:latin typeface="Roboto"/>
                <a:ea typeface="Roboto"/>
                <a:cs typeface="Roboto"/>
                <a:sym typeface="Roboto"/>
              </a:rPr>
              <a:t>hopefully</a:t>
            </a:r>
            <a:r>
              <a:rPr lang="en" sz="2450">
                <a:solidFill>
                  <a:srgbClr val="3C4043"/>
                </a:solidFill>
                <a:highlight>
                  <a:srgbClr val="FFFFFF"/>
                </a:highlight>
                <a:latin typeface="Roboto"/>
                <a:ea typeface="Roboto"/>
                <a:cs typeface="Roboto"/>
                <a:sym typeface="Roboto"/>
              </a:rPr>
              <a:t> the MFCCs will be clearer!</a:t>
            </a:r>
            <a:endParaRPr sz="24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2300">
                <a:solidFill>
                  <a:srgbClr val="202124"/>
                </a:solidFill>
                <a:highlight>
                  <a:srgbClr val="FFFFFF"/>
                </a:highlight>
                <a:latin typeface="Roboto"/>
                <a:ea typeface="Roboto"/>
                <a:cs typeface="Roboto"/>
                <a:sym typeface="Roboto"/>
              </a:rPr>
              <a:t>Mel-frequency cepstral coefficients (</a:t>
            </a:r>
            <a:r>
              <a:rPr b="1" lang="en" sz="2300">
                <a:solidFill>
                  <a:srgbClr val="202124"/>
                </a:solidFill>
                <a:highlight>
                  <a:srgbClr val="FFFFFF"/>
                </a:highlight>
                <a:latin typeface="Roboto"/>
                <a:ea typeface="Roboto"/>
                <a:cs typeface="Roboto"/>
                <a:sym typeface="Roboto"/>
              </a:rPr>
              <a:t>MFCCs</a:t>
            </a:r>
            <a:r>
              <a:rPr lang="en" sz="2300">
                <a:solidFill>
                  <a:srgbClr val="202124"/>
                </a:solidFill>
                <a:highlight>
                  <a:srgbClr val="FFFFFF"/>
                </a:highlight>
                <a:latin typeface="Roboto"/>
                <a:ea typeface="Roboto"/>
                <a:cs typeface="Roboto"/>
                <a:sym typeface="Roboto"/>
              </a:rPr>
              <a:t>) are coefficients that collectively make up an MFC. </a:t>
            </a:r>
            <a:endParaRPr sz="35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a173c9e43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a173c9e43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Additionally we can apply some simple classical techniques to improve the quality of our input audio which has HUGE impacts for small models! (Pete wanted us to land on that its more important for small models point)</a:t>
            </a:r>
            <a:endParaRPr sz="18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a87f6c5b6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a87f6c5b6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we’re going to dive deeper into how spectrograms are made and you’ll get a chance to record your own audio samples and compare the waveforms and spectrograms in Colab!</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a1fec0855f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a1fec0855f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a1fec085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a1fec085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Microphone --- how does it work -&gt; ANALOG SIGNAL!!!!</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a1fec0855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a1fec0855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cc20fea1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cc20fea1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we need to also consider collecting data and preprocessing the data and designing a model</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a87f6c5b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a87f6c5b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Then need to take the analog signal and bin it to convert to a digital signal the computer can recognize</a:t>
            </a:r>
            <a:endParaRPr sz="1800">
              <a:solidFill>
                <a:srgbClr val="5F6368"/>
              </a:solidFill>
              <a:latin typeface="Google Sans"/>
              <a:ea typeface="Google Sans"/>
              <a:cs typeface="Google Sans"/>
              <a:sym typeface="Google Sans"/>
            </a:endParaRPr>
          </a:p>
          <a:p>
            <a:pPr indent="-342900" lvl="0" marL="457200" rtl="0" algn="l">
              <a:lnSpc>
                <a:spcPct val="130000"/>
              </a:lnSpc>
              <a:spcBef>
                <a:spcPts val="0"/>
              </a:spcBef>
              <a:spcAft>
                <a:spcPts val="0"/>
              </a:spcAft>
              <a:buClr>
                <a:srgbClr val="5F6368"/>
              </a:buClr>
              <a:buSzPts val="1800"/>
              <a:buFont typeface="Google Sans"/>
              <a:buChar char="●"/>
            </a:pPr>
            <a:r>
              <a:rPr lang="en" sz="1800">
                <a:solidFill>
                  <a:srgbClr val="5F6368"/>
                </a:solidFill>
                <a:latin typeface="Google Sans"/>
                <a:ea typeface="Google Sans"/>
                <a:cs typeface="Google Sans"/>
                <a:sym typeface="Google Sans"/>
              </a:rPr>
              <a:t>Maybe make a note that higher quality audio has more bins? Different hardware have higher qualility A2D hardware?</a:t>
            </a:r>
            <a:endParaRPr sz="1800">
              <a:solidFill>
                <a:srgbClr val="5F6368"/>
              </a:solidFill>
              <a:latin typeface="Google Sans"/>
              <a:ea typeface="Google Sans"/>
              <a:cs typeface="Google Sans"/>
              <a:sym typeface="Google San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ab02116b9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ab02116b9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ab18422a8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ab18422a8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ab02116b9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ab02116b9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4ca29c69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a4ca29c69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30000"/>
              </a:lnSpc>
              <a:spcBef>
                <a:spcPts val="0"/>
              </a:spcBef>
              <a:spcAft>
                <a:spcPts val="0"/>
              </a:spcAft>
              <a:buClr>
                <a:srgbClr val="80868B"/>
              </a:buClr>
              <a:buSzPts val="1800"/>
              <a:buFont typeface="Google Sans"/>
              <a:buChar char="●"/>
            </a:pPr>
            <a:r>
              <a:rPr lang="en" sz="1800">
                <a:solidFill>
                  <a:srgbClr val="5F6368"/>
                </a:solidFill>
                <a:latin typeface="Google Sans"/>
                <a:ea typeface="Google Sans"/>
                <a:cs typeface="Google Sans"/>
                <a:sym typeface="Google Sans"/>
              </a:rPr>
              <a:t>Microphone --- how does it work -&gt; ANALOG SIGNAL!!!!</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lang="en" sz="1800">
                <a:solidFill>
                  <a:srgbClr val="5F6368"/>
                </a:solidFill>
                <a:latin typeface="Google Sans"/>
                <a:ea typeface="Google Sans"/>
                <a:cs typeface="Google Sans"/>
                <a:sym typeface="Google Sans"/>
              </a:rPr>
              <a:t>SOUND: https://thenounproject.com/search/?q=sound&amp;i=1494897</a:t>
            </a:r>
            <a:endParaRPr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lang="en" sz="1800">
                <a:solidFill>
                  <a:srgbClr val="5F6368"/>
                </a:solidFill>
                <a:latin typeface="Google Sans"/>
                <a:ea typeface="Google Sans"/>
                <a:cs typeface="Google Sans"/>
                <a:sym typeface="Google Sans"/>
              </a:rPr>
              <a:t>COIL: </a:t>
            </a:r>
            <a:r>
              <a:rPr lang="en" sz="900" u="sng">
                <a:solidFill>
                  <a:schemeClr val="hlink"/>
                </a:solidFill>
                <a:latin typeface="Google Sans"/>
                <a:ea typeface="Google Sans"/>
                <a:cs typeface="Google Sans"/>
                <a:sym typeface="Google Sans"/>
                <a:hlinkClick r:id="rId2"/>
              </a:rPr>
              <a:t>https://thenounproject.com/search/?q=coil&amp;i=2038001</a:t>
            </a:r>
            <a:endParaRPr sz="900">
              <a:solidFill>
                <a:schemeClr val="dk1"/>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900">
              <a:solidFill>
                <a:schemeClr val="dk1"/>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cc20fea1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cc20fea1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050">
                <a:solidFill>
                  <a:srgbClr val="3C4043"/>
                </a:solidFill>
                <a:highlight>
                  <a:srgbClr val="FFFFFF"/>
                </a:highlight>
                <a:latin typeface="Roboto"/>
                <a:ea typeface="Roboto"/>
                <a:cs typeface="Roboto"/>
                <a:sym typeface="Roboto"/>
              </a:rPr>
              <a:t>want to say that ideally we want to feed this signal into the neural network but how do we do that?</a:t>
            </a:r>
            <a:endParaRPr sz="900">
              <a:solidFill>
                <a:schemeClr val="dk1"/>
              </a:solidFill>
              <a:latin typeface="Google Sans"/>
              <a:ea typeface="Google Sans"/>
              <a:cs typeface="Google Sans"/>
              <a:sym typeface="Google Sans"/>
            </a:endParaRPr>
          </a:p>
          <a:p>
            <a:pPr indent="0" lvl="0" marL="0" rtl="0" algn="l">
              <a:lnSpc>
                <a:spcPct val="130000"/>
              </a:lnSpc>
              <a:spcBef>
                <a:spcPts val="0"/>
              </a:spcBef>
              <a:spcAft>
                <a:spcPts val="0"/>
              </a:spcAft>
              <a:buNone/>
            </a:pPr>
            <a:r>
              <a:t/>
            </a:r>
            <a:endParaRPr sz="900">
              <a:solidFill>
                <a:schemeClr val="dk1"/>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cc20fea15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cc20fea15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c838e7fb2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c838e7fb2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c838e7fb2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ac838e7fb2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rimson">
  <p:cSld name="CUSTOM">
    <p:bg>
      <p:bgPr>
        <a:solidFill>
          <a:srgbClr val="A51C30"/>
        </a:solidFill>
      </p:bgPr>
    </p:bg>
    <p:spTree>
      <p:nvGrpSpPr>
        <p:cNvPr id="8" name="Shape 8"/>
        <p:cNvGrpSpPr/>
        <p:nvPr/>
      </p:nvGrpSpPr>
      <p:grpSpPr>
        <a:xfrm>
          <a:off x="0" y="0"/>
          <a:ext cx="0" cy="0"/>
          <a:chOff x="0" y="0"/>
          <a:chExt cx="0" cy="0"/>
        </a:xfrm>
      </p:grpSpPr>
      <p:sp>
        <p:nvSpPr>
          <p:cNvPr id="9" name="Google Shape;9;p2"/>
          <p:cNvSpPr/>
          <p:nvPr/>
        </p:nvSpPr>
        <p:spPr>
          <a:xfrm>
            <a:off x="50" y="4524000"/>
            <a:ext cx="9144000" cy="6195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0" name="Google Shape;10;p2"/>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1" name="Google Shape;11;p2"/>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Orange">
  <p:cSld name="TITLE_2_3_1_1">
    <p:spTree>
      <p:nvGrpSpPr>
        <p:cNvPr id="48" name="Shape 48"/>
        <p:cNvGrpSpPr/>
        <p:nvPr/>
      </p:nvGrpSpPr>
      <p:grpSpPr>
        <a:xfrm>
          <a:off x="0" y="0"/>
          <a:ext cx="0" cy="0"/>
          <a:chOff x="0" y="0"/>
          <a:chExt cx="0" cy="0"/>
        </a:xfrm>
      </p:grpSpPr>
      <p:sp>
        <p:nvSpPr>
          <p:cNvPr id="49" name="Google Shape;49;p11"/>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50" name="Google Shape;50;p1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51" name="Google Shape;51;p11"/>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2" name="Google Shape;52;p11"/>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53" name="Google Shape;53;p11"/>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p:cSld name="Blank_4">
    <p:spTree>
      <p:nvGrpSpPr>
        <p:cNvPr id="55" name="Shape 55"/>
        <p:cNvGrpSpPr/>
        <p:nvPr/>
      </p:nvGrpSpPr>
      <p:grpSpPr>
        <a:xfrm>
          <a:off x="0" y="0"/>
          <a:ext cx="0" cy="0"/>
          <a:chOff x="0" y="0"/>
          <a:chExt cx="0" cy="0"/>
        </a:xfrm>
      </p:grpSpPr>
      <p:sp>
        <p:nvSpPr>
          <p:cNvPr id="56" name="Google Shape;56;p13"/>
          <p:cNvSpPr txBox="1"/>
          <p:nvPr/>
        </p:nvSpPr>
        <p:spPr>
          <a:xfrm>
            <a:off x="6627000" y="3606900"/>
            <a:ext cx="2517000" cy="1536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Google Sans"/>
                <a:ea typeface="Google Sans"/>
                <a:cs typeface="Google Sans"/>
                <a:sym typeface="Google Sans"/>
              </a:rPr>
              <a:t>Leave space for headshot</a:t>
            </a:r>
            <a:endParaRPr b="1" sz="1700">
              <a:solidFill>
                <a:srgbClr val="FFFFFF"/>
              </a:solidFill>
              <a:latin typeface="Google Sans"/>
              <a:ea typeface="Google Sans"/>
              <a:cs typeface="Google Sans"/>
              <a:sym typeface="Google Sans"/>
            </a:endParaRPr>
          </a:p>
        </p:txBody>
      </p:sp>
      <p:sp>
        <p:nvSpPr>
          <p:cNvPr id="57" name="Google Shape;57;p13"/>
          <p:cNvSpPr/>
          <p:nvPr/>
        </p:nvSpPr>
        <p:spPr>
          <a:xfrm>
            <a:off x="-18050" y="0"/>
            <a:ext cx="91620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3000"/>
              <a:t>Fullscreen</a:t>
            </a:r>
            <a:endParaRPr b="1" sz="3000"/>
          </a:p>
          <a:p>
            <a:pPr indent="0" lvl="0" marL="0" marR="0" rtl="0" algn="ctr">
              <a:lnSpc>
                <a:spcPct val="100000"/>
              </a:lnSpc>
              <a:spcBef>
                <a:spcPts val="0"/>
              </a:spcBef>
              <a:spcAft>
                <a:spcPts val="0"/>
              </a:spcAft>
              <a:buClr>
                <a:srgbClr val="000000"/>
              </a:buClr>
              <a:buSzPts val="1400"/>
              <a:buFont typeface="Arial"/>
              <a:buNone/>
            </a:pPr>
            <a:r>
              <a:rPr b="1" lang="en" sz="3000"/>
              <a:t>Show Presenter</a:t>
            </a:r>
            <a:endParaRPr b="1" i="0" sz="3000" u="none" cap="none" strike="noStrike">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p:cSld name="TITLE_2_2_1">
    <p:bg>
      <p:bgPr>
        <a:solidFill>
          <a:srgbClr val="F1F3F4"/>
        </a:solidFill>
      </p:bgPr>
    </p:bg>
    <p:spTree>
      <p:nvGrpSpPr>
        <p:cNvPr id="58" name="Shape 58"/>
        <p:cNvGrpSpPr/>
        <p:nvPr/>
      </p:nvGrpSpPr>
      <p:grpSpPr>
        <a:xfrm>
          <a:off x="0" y="0"/>
          <a:ext cx="0" cy="0"/>
          <a:chOff x="0" y="0"/>
          <a:chExt cx="0" cy="0"/>
        </a:xfrm>
      </p:grpSpPr>
      <p:sp>
        <p:nvSpPr>
          <p:cNvPr id="59" name="Google Shape;59;p14"/>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4"/>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61" name="Google Shape;61;p14"/>
          <p:cNvSpPr txBox="1"/>
          <p:nvPr>
            <p:ph type="title"/>
          </p:nvPr>
        </p:nvSpPr>
        <p:spPr>
          <a:xfrm>
            <a:off x="3445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2" name="Google Shape;62;p1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3" name="Google Shape;63;p14"/>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1">
  <p:cSld name="TITLE_2_2_1_3">
    <p:bg>
      <p:bgPr>
        <a:solidFill>
          <a:srgbClr val="F1F3F4"/>
        </a:solidFill>
      </p:bgPr>
    </p:bg>
    <p:spTree>
      <p:nvGrpSpPr>
        <p:cNvPr id="64" name="Shape 64"/>
        <p:cNvGrpSpPr/>
        <p:nvPr/>
      </p:nvGrpSpPr>
      <p:grpSpPr>
        <a:xfrm>
          <a:off x="0" y="0"/>
          <a:ext cx="0" cy="0"/>
          <a:chOff x="0" y="0"/>
          <a:chExt cx="0" cy="0"/>
        </a:xfrm>
      </p:grpSpPr>
      <p:sp>
        <p:nvSpPr>
          <p:cNvPr id="65" name="Google Shape;65;p15"/>
          <p:cNvSpPr/>
          <p:nvPr/>
        </p:nvSpPr>
        <p:spPr>
          <a:xfrm>
            <a:off x="45539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5"/>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67" name="Google Shape;67;p15"/>
          <p:cNvSpPr txBox="1"/>
          <p:nvPr>
            <p:ph type="title"/>
          </p:nvPr>
        </p:nvSpPr>
        <p:spPr>
          <a:xfrm>
            <a:off x="3445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8" name="Google Shape;68;p15"/>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9" name="Google Shape;69;p15"/>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Flip">
  <p:cSld name="TITLE_2_2_1_2">
    <p:bg>
      <p:bgPr>
        <a:solidFill>
          <a:srgbClr val="F1F3F4"/>
        </a:solidFill>
      </p:bgPr>
    </p:bg>
    <p:spTree>
      <p:nvGrpSpPr>
        <p:cNvPr id="70" name="Shape 70"/>
        <p:cNvGrpSpPr/>
        <p:nvPr/>
      </p:nvGrpSpPr>
      <p:grpSpPr>
        <a:xfrm>
          <a:off x="0" y="0"/>
          <a:ext cx="0" cy="0"/>
          <a:chOff x="0" y="0"/>
          <a:chExt cx="0" cy="0"/>
        </a:xfrm>
      </p:grpSpPr>
      <p:sp>
        <p:nvSpPr>
          <p:cNvPr id="71" name="Google Shape;71;p16"/>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6"/>
          <p:cNvSpPr txBox="1"/>
          <p:nvPr>
            <p:ph idx="1" type="body"/>
          </p:nvPr>
        </p:nvSpPr>
        <p:spPr>
          <a:xfrm>
            <a:off x="49927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73" name="Google Shape;73;p16"/>
          <p:cNvSpPr txBox="1"/>
          <p:nvPr>
            <p:ph type="title"/>
          </p:nvPr>
        </p:nvSpPr>
        <p:spPr>
          <a:xfrm>
            <a:off x="49927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74" name="Google Shape;74;p16"/>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p:cSld name="TITLE_2_2_1_1">
    <p:bg>
      <p:bgPr>
        <a:solidFill>
          <a:srgbClr val="F1F3F4"/>
        </a:solidFill>
      </p:bgPr>
    </p:bg>
    <p:spTree>
      <p:nvGrpSpPr>
        <p:cNvPr id="75" name="Shape 75"/>
        <p:cNvGrpSpPr/>
        <p:nvPr/>
      </p:nvGrpSpPr>
      <p:grpSpPr>
        <a:xfrm>
          <a:off x="0" y="0"/>
          <a:ext cx="0" cy="0"/>
          <a:chOff x="0" y="0"/>
          <a:chExt cx="0" cy="0"/>
        </a:xfrm>
      </p:grpSpPr>
      <p:sp>
        <p:nvSpPr>
          <p:cNvPr id="76" name="Google Shape;76;p17"/>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7"/>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78" name="Google Shape;78;p17"/>
          <p:cNvSpPr txBox="1"/>
          <p:nvPr>
            <p:ph type="title"/>
          </p:nvPr>
        </p:nvSpPr>
        <p:spPr>
          <a:xfrm>
            <a:off x="3445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79" name="Google Shape;79;p1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80" name="Google Shape;80;p17"/>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Flip">
  <p:cSld name="TITLE_2_2_1_1_1">
    <p:bg>
      <p:bgPr>
        <a:solidFill>
          <a:srgbClr val="F1F3F4"/>
        </a:solidFill>
      </p:bgPr>
    </p:bg>
    <p:spTree>
      <p:nvGrpSpPr>
        <p:cNvPr id="81" name="Shape 81"/>
        <p:cNvGrpSpPr/>
        <p:nvPr/>
      </p:nvGrpSpPr>
      <p:grpSpPr>
        <a:xfrm>
          <a:off x="0" y="0"/>
          <a:ext cx="0" cy="0"/>
          <a:chOff x="0" y="0"/>
          <a:chExt cx="0" cy="0"/>
        </a:xfrm>
      </p:grpSpPr>
      <p:sp>
        <p:nvSpPr>
          <p:cNvPr id="82" name="Google Shape;82;p18"/>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8"/>
          <p:cNvSpPr txBox="1"/>
          <p:nvPr>
            <p:ph idx="1" type="body"/>
          </p:nvPr>
        </p:nvSpPr>
        <p:spPr>
          <a:xfrm>
            <a:off x="49927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84" name="Google Shape;84;p18"/>
          <p:cNvSpPr txBox="1"/>
          <p:nvPr>
            <p:ph type="title"/>
          </p:nvPr>
        </p:nvSpPr>
        <p:spPr>
          <a:xfrm>
            <a:off x="49927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85" name="Google Shape;85;p18"/>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Blank">
  <p:cSld name="Blank_3">
    <p:bg>
      <p:bgPr>
        <a:solidFill>
          <a:srgbClr val="F1F3F4"/>
        </a:solidFill>
      </p:bgPr>
    </p:bg>
    <p:spTree>
      <p:nvGrpSpPr>
        <p:cNvPr id="86" name="Shape 86"/>
        <p:cNvGrpSpPr/>
        <p:nvPr/>
      </p:nvGrpSpPr>
      <p:grpSpPr>
        <a:xfrm>
          <a:off x="0" y="0"/>
          <a:ext cx="0" cy="0"/>
          <a:chOff x="0" y="0"/>
          <a:chExt cx="0" cy="0"/>
        </a:xfrm>
      </p:grpSpPr>
      <p:sp>
        <p:nvSpPr>
          <p:cNvPr id="87" name="Google Shape;87;p19"/>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Crimson">
  <p:cSld name="CUSTOM_2_1_1">
    <p:bg>
      <p:bgPr>
        <a:solidFill>
          <a:srgbClr val="FFFFFF"/>
        </a:solidFill>
      </p:bgPr>
    </p:bg>
    <p:spTree>
      <p:nvGrpSpPr>
        <p:cNvPr id="88" name="Shape 88"/>
        <p:cNvGrpSpPr/>
        <p:nvPr/>
      </p:nvGrpSpPr>
      <p:grpSpPr>
        <a:xfrm>
          <a:off x="0" y="0"/>
          <a:ext cx="0" cy="0"/>
          <a:chOff x="0" y="0"/>
          <a:chExt cx="0" cy="0"/>
        </a:xfrm>
      </p:grpSpPr>
      <p:sp>
        <p:nvSpPr>
          <p:cNvPr id="89" name="Google Shape;89;p20"/>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p:nvPr/>
        </p:nvSpPr>
        <p:spPr>
          <a:xfrm>
            <a:off x="522575" y="3458700"/>
            <a:ext cx="465900" cy="94500"/>
          </a:xfrm>
          <a:prstGeom prst="roundRect">
            <a:avLst>
              <a:gd fmla="val 50000" name="adj"/>
            </a:avLst>
          </a:prstGeom>
          <a:solidFill>
            <a:srgbClr val="A51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0"/>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
        <p:nvSpPr>
          <p:cNvPr id="92" name="Google Shape;92;p20"/>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Orange">
  <p:cSld name="CUSTOM_1">
    <p:bg>
      <p:bgPr>
        <a:solidFill>
          <a:srgbClr val="EA8600"/>
        </a:solidFill>
      </p:bgPr>
    </p:bg>
    <p:spTree>
      <p:nvGrpSpPr>
        <p:cNvPr id="12" name="Shape 12"/>
        <p:cNvGrpSpPr/>
        <p:nvPr/>
      </p:nvGrpSpPr>
      <p:grpSpPr>
        <a:xfrm>
          <a:off x="0" y="0"/>
          <a:ext cx="0" cy="0"/>
          <a:chOff x="0" y="0"/>
          <a:chExt cx="0" cy="0"/>
        </a:xfrm>
      </p:grpSpPr>
      <p:sp>
        <p:nvSpPr>
          <p:cNvPr id="13" name="Google Shape;13;p3"/>
          <p:cNvSpPr/>
          <p:nvPr/>
        </p:nvSpPr>
        <p:spPr>
          <a:xfrm>
            <a:off x="50" y="4524000"/>
            <a:ext cx="9144000" cy="6195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4" name="Google Shape;14;p3"/>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5" name="Google Shape;15;p3"/>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Orange">
  <p:cSld name="CUSTOM_2_1_1_1">
    <p:bg>
      <p:bgPr>
        <a:solidFill>
          <a:srgbClr val="FFFFFF"/>
        </a:solidFill>
      </p:bgPr>
    </p:bg>
    <p:spTree>
      <p:nvGrpSpPr>
        <p:cNvPr id="93" name="Shape 93"/>
        <p:cNvGrpSpPr/>
        <p:nvPr/>
      </p:nvGrpSpPr>
      <p:grpSpPr>
        <a:xfrm>
          <a:off x="0" y="0"/>
          <a:ext cx="0" cy="0"/>
          <a:chOff x="0" y="0"/>
          <a:chExt cx="0" cy="0"/>
        </a:xfrm>
      </p:grpSpPr>
      <p:sp>
        <p:nvSpPr>
          <p:cNvPr id="94" name="Google Shape;94;p21"/>
          <p:cNvSpPr txBox="1"/>
          <p:nvPr>
            <p:ph idx="1"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
        <p:nvSpPr>
          <p:cNvPr id="95" name="Google Shape;95;p21"/>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6" name="Google Shape;96;p21"/>
          <p:cNvSpPr/>
          <p:nvPr/>
        </p:nvSpPr>
        <p:spPr>
          <a:xfrm>
            <a:off x="522575" y="3458700"/>
            <a:ext cx="465900" cy="94500"/>
          </a:xfrm>
          <a:prstGeom prst="roundRect">
            <a:avLst>
              <a:gd fmla="val 50000" name="adj"/>
            </a:avLst>
          </a:prstGeom>
          <a:solidFill>
            <a:srgbClr val="EA8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1"/>
          <p:cNvSpPr txBox="1"/>
          <p:nvPr>
            <p:ph idx="2"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imson">
  <p:cSld name="TITLE_2">
    <p:spTree>
      <p:nvGrpSpPr>
        <p:cNvPr id="16" name="Shape 16"/>
        <p:cNvGrpSpPr/>
        <p:nvPr/>
      </p:nvGrpSpPr>
      <p:grpSpPr>
        <a:xfrm>
          <a:off x="0" y="0"/>
          <a:ext cx="0" cy="0"/>
          <a:chOff x="0" y="0"/>
          <a:chExt cx="0" cy="0"/>
        </a:xfrm>
      </p:grpSpPr>
      <p:sp>
        <p:nvSpPr>
          <p:cNvPr id="17" name="Google Shape;17;p4"/>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8" name="Google Shape;18;p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ange">
  <p:cSld name="TITLE_2_4">
    <p:spTree>
      <p:nvGrpSpPr>
        <p:cNvPr id="19" name="Shape 19"/>
        <p:cNvGrpSpPr/>
        <p:nvPr/>
      </p:nvGrpSpPr>
      <p:grpSpPr>
        <a:xfrm>
          <a:off x="0" y="0"/>
          <a:ext cx="0" cy="0"/>
          <a:chOff x="0" y="0"/>
          <a:chExt cx="0" cy="0"/>
        </a:xfrm>
      </p:grpSpPr>
      <p:sp>
        <p:nvSpPr>
          <p:cNvPr id="20" name="Google Shape;20;p5"/>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1" name="Google Shape;21;p5"/>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Crimson">
  <p:cSld name="TITLE_2_3">
    <p:spTree>
      <p:nvGrpSpPr>
        <p:cNvPr id="22" name="Shape 22"/>
        <p:cNvGrpSpPr/>
        <p:nvPr/>
      </p:nvGrpSpPr>
      <p:grpSpPr>
        <a:xfrm>
          <a:off x="0" y="0"/>
          <a:ext cx="0" cy="0"/>
          <a:chOff x="0" y="0"/>
          <a:chExt cx="0" cy="0"/>
        </a:xfrm>
      </p:grpSpPr>
      <p:sp>
        <p:nvSpPr>
          <p:cNvPr id="23" name="Google Shape;23;p6"/>
          <p:cNvSpPr/>
          <p:nvPr/>
        </p:nvSpPr>
        <p:spPr>
          <a:xfrm>
            <a:off x="426300" y="264375"/>
            <a:ext cx="7797000" cy="6429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4" name="Google Shape;24;p6"/>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5" name="Google Shape;25;p6"/>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26" name="Google Shape;26;p6"/>
          <p:cNvSpPr txBox="1"/>
          <p:nvPr>
            <p:ph idx="1" type="body"/>
          </p:nvPr>
        </p:nvSpPr>
        <p:spPr>
          <a:xfrm>
            <a:off x="344500" y="15565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Orange">
  <p:cSld name="TITLE_2_3_4">
    <p:spTree>
      <p:nvGrpSpPr>
        <p:cNvPr id="27" name="Shape 27"/>
        <p:cNvGrpSpPr/>
        <p:nvPr/>
      </p:nvGrpSpPr>
      <p:grpSpPr>
        <a:xfrm>
          <a:off x="0" y="0"/>
          <a:ext cx="0" cy="0"/>
          <a:chOff x="0" y="0"/>
          <a:chExt cx="0" cy="0"/>
        </a:xfrm>
      </p:grpSpPr>
      <p:sp>
        <p:nvSpPr>
          <p:cNvPr id="28" name="Google Shape;28;p7"/>
          <p:cNvSpPr txBox="1"/>
          <p:nvPr>
            <p:ph idx="1" type="body"/>
          </p:nvPr>
        </p:nvSpPr>
        <p:spPr>
          <a:xfrm>
            <a:off x="344500" y="15565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29" name="Google Shape;29;p7"/>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0" name="Google Shape;30;p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1" name="Google Shape;31;p7"/>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Crimson 1">
  <p:cSld name="TITLE_2_3_3">
    <p:spTree>
      <p:nvGrpSpPr>
        <p:cNvPr id="32" name="Shape 32"/>
        <p:cNvGrpSpPr/>
        <p:nvPr/>
      </p:nvGrpSpPr>
      <p:grpSpPr>
        <a:xfrm>
          <a:off x="0" y="0"/>
          <a:ext cx="0" cy="0"/>
          <a:chOff x="0" y="0"/>
          <a:chExt cx="0" cy="0"/>
        </a:xfrm>
      </p:grpSpPr>
      <p:sp>
        <p:nvSpPr>
          <p:cNvPr id="33" name="Google Shape;33;p8"/>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34" name="Google Shape;34;p8"/>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5" name="Google Shape;35;p8"/>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6" name="Google Shape;36;p8"/>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Orange">
  <p:cSld name="TITLE_2_3_2">
    <p:spTree>
      <p:nvGrpSpPr>
        <p:cNvPr id="37" name="Shape 37"/>
        <p:cNvGrpSpPr/>
        <p:nvPr/>
      </p:nvGrpSpPr>
      <p:grpSpPr>
        <a:xfrm>
          <a:off x="0" y="0"/>
          <a:ext cx="0" cy="0"/>
          <a:chOff x="0" y="0"/>
          <a:chExt cx="0" cy="0"/>
        </a:xfrm>
      </p:grpSpPr>
      <p:sp>
        <p:nvSpPr>
          <p:cNvPr id="38" name="Google Shape;38;p9"/>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39" name="Google Shape;39;p9"/>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0" name="Google Shape;40;p9"/>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1" name="Google Shape;41;p9"/>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Crimson">
  <p:cSld name="TITLE_2_3_1">
    <p:spTree>
      <p:nvGrpSpPr>
        <p:cNvPr id="42" name="Shape 42"/>
        <p:cNvGrpSpPr/>
        <p:nvPr/>
      </p:nvGrpSpPr>
      <p:grpSpPr>
        <a:xfrm>
          <a:off x="0" y="0"/>
          <a:ext cx="0" cy="0"/>
          <a:chOff x="0" y="0"/>
          <a:chExt cx="0" cy="0"/>
        </a:xfrm>
      </p:grpSpPr>
      <p:sp>
        <p:nvSpPr>
          <p:cNvPr id="43" name="Google Shape;43;p10"/>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44" name="Google Shape;44;p10"/>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5" name="Google Shape;45;p10"/>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6" name="Google Shape;46;p10"/>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47" name="Google Shape;47;p10"/>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40663" y="1128663"/>
            <a:ext cx="7877100" cy="345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1pPr>
            <a:lvl2pPr indent="-342900" lvl="1" marL="9144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2pPr>
            <a:lvl3pPr indent="-342900" lvl="2" marL="13716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3pPr>
            <a:lvl4pPr indent="-342900" lvl="3" marL="18288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4pPr>
            <a:lvl5pPr indent="-342900" lvl="4" marL="22860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5pPr>
            <a:lvl6pPr indent="-342900" lvl="5" marL="27432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6pPr>
            <a:lvl7pPr indent="-342900" lvl="6" marL="32004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7pPr>
            <a:lvl8pPr indent="-342900" lvl="7" marL="36576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8pPr>
            <a:lvl9pPr indent="-342900" lvl="8" marL="41148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9pPr>
          </a:lstStyle>
          <a:p/>
        </p:txBody>
      </p:sp>
      <p:sp>
        <p:nvSpPr>
          <p:cNvPr id="7" name="Google Shape;7;p1"/>
          <p:cNvSpPr txBox="1"/>
          <p:nvPr>
            <p:ph type="title"/>
          </p:nvPr>
        </p:nvSpPr>
        <p:spPr>
          <a:xfrm>
            <a:off x="395688" y="493663"/>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C4043"/>
              </a:buClr>
              <a:buSzPts val="3000"/>
              <a:buFont typeface="Google Sans"/>
              <a:buNone/>
              <a:defRPr b="0" i="0" sz="30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3.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comments" Target="../comments/comment2.xml"/><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comments" Target="../comments/commen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comments" Target="../comments/comment4.xml"/><Relationship Id="rId4" Type="http://schemas.openxmlformats.org/officeDocument/2006/relationships/image" Target="../media/image4.png"/><Relationship Id="rId5"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comments" Target="../comments/comment5.xml"/><Relationship Id="rId4" Type="http://schemas.openxmlformats.org/officeDocument/2006/relationships/image" Target="../media/image7.png"/><Relationship Id="rId5"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1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KWS </a:t>
            </a:r>
            <a:r>
              <a:rPr lang="en"/>
              <a:t>Data Collection / Pre-Processing</a:t>
            </a:r>
            <a:endParaRPr/>
          </a:p>
        </p:txBody>
      </p:sp>
      <p:sp>
        <p:nvSpPr>
          <p:cNvPr id="104" name="Google Shape;104;p22"/>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31"/>
          <p:cNvPicPr preferRelativeResize="0"/>
          <p:nvPr/>
        </p:nvPicPr>
        <p:blipFill rotWithShape="1">
          <a:blip r:embed="rId3">
            <a:alphaModFix/>
          </a:blip>
          <a:srcRect b="0" l="0" r="50273" t="53607"/>
          <a:stretch/>
        </p:blipFill>
        <p:spPr>
          <a:xfrm>
            <a:off x="1876250" y="1142425"/>
            <a:ext cx="5391499" cy="3306650"/>
          </a:xfrm>
          <a:prstGeom prst="rect">
            <a:avLst/>
          </a:prstGeom>
          <a:noFill/>
          <a:ln>
            <a:noFill/>
          </a:ln>
        </p:spPr>
      </p:pic>
      <p:sp>
        <p:nvSpPr>
          <p:cNvPr id="278" name="Google Shape;278;p31"/>
          <p:cNvSpPr txBox="1"/>
          <p:nvPr>
            <p:ph idx="4294967295" type="title"/>
          </p:nvPr>
        </p:nvSpPr>
        <p:spPr>
          <a:xfrm>
            <a:off x="3305250" y="641725"/>
            <a:ext cx="2533500" cy="4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t>“No” </a:t>
            </a:r>
            <a:r>
              <a:rPr i="1" lang="en" sz="1900"/>
              <a:t>(spoken loudly)</a:t>
            </a:r>
            <a:endParaRPr i="1"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2"/>
          <p:cNvPicPr preferRelativeResize="0"/>
          <p:nvPr/>
        </p:nvPicPr>
        <p:blipFill rotWithShape="1">
          <a:blip r:embed="rId3">
            <a:alphaModFix/>
          </a:blip>
          <a:srcRect b="0" l="0" r="50273" t="53607"/>
          <a:stretch/>
        </p:blipFill>
        <p:spPr>
          <a:xfrm>
            <a:off x="1876250" y="1142425"/>
            <a:ext cx="5391499" cy="3306650"/>
          </a:xfrm>
          <a:prstGeom prst="rect">
            <a:avLst/>
          </a:prstGeom>
          <a:noFill/>
          <a:ln>
            <a:noFill/>
          </a:ln>
        </p:spPr>
      </p:pic>
      <p:sp>
        <p:nvSpPr>
          <p:cNvPr id="284" name="Google Shape;284;p32"/>
          <p:cNvSpPr txBox="1"/>
          <p:nvPr>
            <p:ph idx="4294967295" type="title"/>
          </p:nvPr>
        </p:nvSpPr>
        <p:spPr>
          <a:xfrm>
            <a:off x="3305250" y="641725"/>
            <a:ext cx="2533500" cy="4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900"/>
              <a:t>“No” </a:t>
            </a:r>
            <a:r>
              <a:rPr i="1" lang="en" sz="1900"/>
              <a:t>(spoken loudly)</a:t>
            </a:r>
            <a:endParaRPr i="1" sz="1900"/>
          </a:p>
        </p:txBody>
      </p:sp>
      <p:sp>
        <p:nvSpPr>
          <p:cNvPr id="285" name="Google Shape;285;p32"/>
          <p:cNvSpPr/>
          <p:nvPr/>
        </p:nvSpPr>
        <p:spPr>
          <a:xfrm>
            <a:off x="3662425" y="1173500"/>
            <a:ext cx="1533000" cy="2995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3"/>
          <p:cNvPicPr preferRelativeResize="0"/>
          <p:nvPr/>
        </p:nvPicPr>
        <p:blipFill rotWithShape="1">
          <a:blip r:embed="rId3">
            <a:alphaModFix/>
          </a:blip>
          <a:srcRect b="395" l="-260" r="259" t="53644"/>
          <a:stretch/>
        </p:blipFill>
        <p:spPr>
          <a:xfrm>
            <a:off x="561700" y="1623750"/>
            <a:ext cx="8020600" cy="2423124"/>
          </a:xfrm>
          <a:prstGeom prst="rect">
            <a:avLst/>
          </a:prstGeom>
          <a:noFill/>
          <a:ln>
            <a:noFill/>
          </a:ln>
        </p:spPr>
      </p:pic>
      <p:sp>
        <p:nvSpPr>
          <p:cNvPr id="291" name="Google Shape;291;p33"/>
          <p:cNvSpPr txBox="1"/>
          <p:nvPr>
            <p:ph idx="4294967295" type="title"/>
          </p:nvPr>
        </p:nvSpPr>
        <p:spPr>
          <a:xfrm>
            <a:off x="1350900" y="1166850"/>
            <a:ext cx="2533500" cy="4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
        <p:nvSpPr>
          <p:cNvPr id="292" name="Google Shape;292;p33"/>
          <p:cNvSpPr txBox="1"/>
          <p:nvPr>
            <p:ph idx="4294967295" type="title"/>
          </p:nvPr>
        </p:nvSpPr>
        <p:spPr>
          <a:xfrm>
            <a:off x="5548075" y="1166850"/>
            <a:ext cx="2533500" cy="4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quietly)</a:t>
            </a:r>
            <a:endParaRPr i="1" sz="1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34"/>
          <p:cNvPicPr preferRelativeResize="0"/>
          <p:nvPr/>
        </p:nvPicPr>
        <p:blipFill rotWithShape="1">
          <a:blip r:embed="rId3">
            <a:alphaModFix/>
          </a:blip>
          <a:srcRect b="395" l="-260" r="259" t="53644"/>
          <a:stretch/>
        </p:blipFill>
        <p:spPr>
          <a:xfrm>
            <a:off x="561700" y="1623750"/>
            <a:ext cx="8020600" cy="2423124"/>
          </a:xfrm>
          <a:prstGeom prst="rect">
            <a:avLst/>
          </a:prstGeom>
          <a:noFill/>
          <a:ln>
            <a:noFill/>
          </a:ln>
        </p:spPr>
      </p:pic>
      <p:sp>
        <p:nvSpPr>
          <p:cNvPr id="298" name="Google Shape;298;p34"/>
          <p:cNvSpPr txBox="1"/>
          <p:nvPr>
            <p:ph idx="4294967295" type="title"/>
          </p:nvPr>
        </p:nvSpPr>
        <p:spPr>
          <a:xfrm>
            <a:off x="1350900" y="1166850"/>
            <a:ext cx="2533500" cy="4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
        <p:nvSpPr>
          <p:cNvPr id="299" name="Google Shape;299;p34"/>
          <p:cNvSpPr txBox="1"/>
          <p:nvPr>
            <p:ph idx="4294967295" type="title"/>
          </p:nvPr>
        </p:nvSpPr>
        <p:spPr>
          <a:xfrm>
            <a:off x="5548075" y="1166850"/>
            <a:ext cx="2533500" cy="4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quietly)</a:t>
            </a:r>
            <a:endParaRPr i="1" sz="1700"/>
          </a:p>
        </p:txBody>
      </p:sp>
      <p:sp>
        <p:nvSpPr>
          <p:cNvPr id="300" name="Google Shape;300;p34"/>
          <p:cNvSpPr/>
          <p:nvPr/>
        </p:nvSpPr>
        <p:spPr>
          <a:xfrm>
            <a:off x="1940025" y="1651350"/>
            <a:ext cx="1088400" cy="2209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4"/>
          <p:cNvSpPr/>
          <p:nvPr/>
        </p:nvSpPr>
        <p:spPr>
          <a:xfrm>
            <a:off x="6395475" y="1651400"/>
            <a:ext cx="587700" cy="2209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35"/>
          <p:cNvPicPr preferRelativeResize="0"/>
          <p:nvPr/>
        </p:nvPicPr>
        <p:blipFill>
          <a:blip r:embed="rId3">
            <a:alphaModFix/>
          </a:blip>
          <a:stretch>
            <a:fillRect/>
          </a:stretch>
        </p:blipFill>
        <p:spPr>
          <a:xfrm>
            <a:off x="1683213" y="922099"/>
            <a:ext cx="5777575" cy="3797901"/>
          </a:xfrm>
          <a:prstGeom prst="rect">
            <a:avLst/>
          </a:prstGeom>
          <a:noFill/>
          <a:ln>
            <a:noFill/>
          </a:ln>
        </p:spPr>
      </p:pic>
      <p:sp>
        <p:nvSpPr>
          <p:cNvPr id="307" name="Google Shape;307;p35"/>
          <p:cNvSpPr txBox="1"/>
          <p:nvPr>
            <p:ph idx="4294967295" type="title"/>
          </p:nvPr>
        </p:nvSpPr>
        <p:spPr>
          <a:xfrm>
            <a:off x="344500" y="243075"/>
            <a:ext cx="7797000" cy="8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Guess!</a:t>
            </a:r>
            <a:endParaRPr/>
          </a:p>
        </p:txBody>
      </p:sp>
      <p:sp>
        <p:nvSpPr>
          <p:cNvPr id="308" name="Google Shape;308;p35"/>
          <p:cNvSpPr/>
          <p:nvPr/>
        </p:nvSpPr>
        <p:spPr>
          <a:xfrm>
            <a:off x="2780800" y="807025"/>
            <a:ext cx="4171200" cy="233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5"/>
          <p:cNvSpPr/>
          <p:nvPr/>
        </p:nvSpPr>
        <p:spPr>
          <a:xfrm>
            <a:off x="2894300" y="2819700"/>
            <a:ext cx="4171200" cy="14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6"/>
          <p:cNvSpPr txBox="1"/>
          <p:nvPr>
            <p:ph idx="1" type="body"/>
          </p:nvPr>
        </p:nvSpPr>
        <p:spPr>
          <a:xfrm>
            <a:off x="344500" y="1573350"/>
            <a:ext cx="3642000" cy="2191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It is a continuous signal, so </a:t>
            </a:r>
            <a:r>
              <a:rPr b="1" lang="en">
                <a:solidFill>
                  <a:schemeClr val="accent4"/>
                </a:solidFill>
              </a:rPr>
              <a:t>when does the word start</a:t>
            </a:r>
            <a:r>
              <a:rPr lang="en">
                <a:solidFill>
                  <a:schemeClr val="dk1"/>
                </a:solidFill>
              </a:rPr>
              <a:t>?</a:t>
            </a:r>
            <a:endParaRPr>
              <a:solidFill>
                <a:schemeClr val="dk1"/>
              </a:solidFill>
            </a:endParaRPr>
          </a:p>
          <a:p>
            <a:pPr indent="0" lvl="0" marL="457200" rtl="0" algn="l">
              <a:spcBef>
                <a:spcPts val="0"/>
              </a:spcBef>
              <a:spcAft>
                <a:spcPts val="0"/>
              </a:spcAft>
              <a:buNone/>
            </a:pPr>
            <a:r>
              <a:t/>
            </a:r>
            <a:endParaRPr>
              <a:solidFill>
                <a:schemeClr val="dk1"/>
              </a:solidFill>
            </a:endParaRPr>
          </a:p>
        </p:txBody>
      </p:sp>
      <p:sp>
        <p:nvSpPr>
          <p:cNvPr id="315" name="Google Shape;315;p36"/>
          <p:cNvSpPr txBox="1"/>
          <p:nvPr>
            <p:ph type="title"/>
          </p:nvPr>
        </p:nvSpPr>
        <p:spPr>
          <a:xfrm>
            <a:off x="344500" y="437550"/>
            <a:ext cx="3864600" cy="11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interesting </a:t>
            </a:r>
            <a:r>
              <a:rPr b="1" lang="en"/>
              <a:t>challenges</a:t>
            </a:r>
            <a:r>
              <a:rPr lang="en"/>
              <a:t>?</a:t>
            </a:r>
            <a:endParaRPr/>
          </a:p>
        </p:txBody>
      </p:sp>
      <p:pic>
        <p:nvPicPr>
          <p:cNvPr id="316" name="Google Shape;316;p36"/>
          <p:cNvPicPr preferRelativeResize="0"/>
          <p:nvPr/>
        </p:nvPicPr>
        <p:blipFill rotWithShape="1">
          <a:blip r:embed="rId3">
            <a:alphaModFix/>
          </a:blip>
          <a:srcRect b="0" l="0" r="50273" t="50243"/>
          <a:stretch/>
        </p:blipFill>
        <p:spPr>
          <a:xfrm>
            <a:off x="4938612" y="1362987"/>
            <a:ext cx="3936623" cy="2589363"/>
          </a:xfrm>
          <a:prstGeom prst="rect">
            <a:avLst/>
          </a:prstGeom>
          <a:noFill/>
          <a:ln>
            <a:noFill/>
          </a:ln>
        </p:spPr>
      </p:pic>
      <p:sp>
        <p:nvSpPr>
          <p:cNvPr id="317" name="Google Shape;317;p36"/>
          <p:cNvSpPr txBox="1"/>
          <p:nvPr>
            <p:ph idx="4294967295" type="title"/>
          </p:nvPr>
        </p:nvSpPr>
        <p:spPr>
          <a:xfrm>
            <a:off x="5774917" y="1079348"/>
            <a:ext cx="2533500" cy="4569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7"/>
          <p:cNvSpPr txBox="1"/>
          <p:nvPr>
            <p:ph idx="1" type="body"/>
          </p:nvPr>
        </p:nvSpPr>
        <p:spPr>
          <a:xfrm>
            <a:off x="344500" y="1573350"/>
            <a:ext cx="3642000" cy="2191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It is a continuous signal, so </a:t>
            </a:r>
            <a:r>
              <a:rPr b="1" lang="en">
                <a:solidFill>
                  <a:schemeClr val="accent4"/>
                </a:solidFill>
              </a:rPr>
              <a:t>when does the word start</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do you </a:t>
            </a:r>
            <a:r>
              <a:rPr lang="en">
                <a:solidFill>
                  <a:schemeClr val="accent1"/>
                </a:solidFill>
              </a:rPr>
              <a:t>“</a:t>
            </a:r>
            <a:r>
              <a:rPr b="1" lang="en">
                <a:solidFill>
                  <a:schemeClr val="accent1"/>
                </a:solidFill>
              </a:rPr>
              <a:t>align</a:t>
            </a:r>
            <a:r>
              <a:rPr lang="en">
                <a:solidFill>
                  <a:schemeClr val="accent1"/>
                </a:solidFill>
              </a:rPr>
              <a:t>”</a:t>
            </a:r>
            <a:r>
              <a:rPr lang="en">
                <a:solidFill>
                  <a:schemeClr val="dk1"/>
                </a:solidFill>
              </a:rPr>
              <a:t> on the starting point?</a:t>
            </a:r>
            <a:endParaRPr>
              <a:solidFill>
                <a:schemeClr val="dk1"/>
              </a:solidFill>
            </a:endParaRPr>
          </a:p>
        </p:txBody>
      </p:sp>
      <p:sp>
        <p:nvSpPr>
          <p:cNvPr id="323" name="Google Shape;323;p37"/>
          <p:cNvSpPr txBox="1"/>
          <p:nvPr>
            <p:ph type="title"/>
          </p:nvPr>
        </p:nvSpPr>
        <p:spPr>
          <a:xfrm>
            <a:off x="344500" y="437550"/>
            <a:ext cx="3864600" cy="11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interesting </a:t>
            </a:r>
            <a:r>
              <a:rPr b="1" lang="en"/>
              <a:t>challenges</a:t>
            </a:r>
            <a:r>
              <a:rPr lang="en"/>
              <a:t>?</a:t>
            </a:r>
            <a:endParaRPr/>
          </a:p>
        </p:txBody>
      </p:sp>
      <p:pic>
        <p:nvPicPr>
          <p:cNvPr id="324" name="Google Shape;324;p37"/>
          <p:cNvPicPr preferRelativeResize="0"/>
          <p:nvPr/>
        </p:nvPicPr>
        <p:blipFill rotWithShape="1">
          <a:blip r:embed="rId3">
            <a:alphaModFix/>
          </a:blip>
          <a:srcRect b="0" l="0" r="50273" t="50243"/>
          <a:stretch/>
        </p:blipFill>
        <p:spPr>
          <a:xfrm>
            <a:off x="4938612" y="1362987"/>
            <a:ext cx="3936623" cy="2589363"/>
          </a:xfrm>
          <a:prstGeom prst="rect">
            <a:avLst/>
          </a:prstGeom>
          <a:noFill/>
          <a:ln>
            <a:noFill/>
          </a:ln>
        </p:spPr>
      </p:pic>
      <p:sp>
        <p:nvSpPr>
          <p:cNvPr id="325" name="Google Shape;325;p37"/>
          <p:cNvSpPr txBox="1"/>
          <p:nvPr>
            <p:ph idx="4294967295" type="title"/>
          </p:nvPr>
        </p:nvSpPr>
        <p:spPr>
          <a:xfrm>
            <a:off x="5774917" y="1079348"/>
            <a:ext cx="2533500" cy="4569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8"/>
          <p:cNvSpPr txBox="1"/>
          <p:nvPr>
            <p:ph idx="1" type="body"/>
          </p:nvPr>
        </p:nvSpPr>
        <p:spPr>
          <a:xfrm>
            <a:off x="344500" y="1573350"/>
            <a:ext cx="3642000" cy="2191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It is a continuous signal, so </a:t>
            </a:r>
            <a:r>
              <a:rPr b="1" lang="en">
                <a:solidFill>
                  <a:schemeClr val="accent4"/>
                </a:solidFill>
              </a:rPr>
              <a:t>when does the word start</a:t>
            </a:r>
            <a:r>
              <a:rPr lang="en">
                <a:solidFill>
                  <a:schemeClr val="dk1"/>
                </a:solidFill>
              </a:rPr>
              <a: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do you </a:t>
            </a:r>
            <a:r>
              <a:rPr lang="en">
                <a:solidFill>
                  <a:schemeClr val="accent1"/>
                </a:solidFill>
              </a:rPr>
              <a:t>“</a:t>
            </a:r>
            <a:r>
              <a:rPr b="1" lang="en">
                <a:solidFill>
                  <a:schemeClr val="accent1"/>
                </a:solidFill>
              </a:rPr>
              <a:t>align</a:t>
            </a:r>
            <a:r>
              <a:rPr lang="en">
                <a:solidFill>
                  <a:schemeClr val="accent1"/>
                </a:solidFill>
              </a:rPr>
              <a:t>”</a:t>
            </a:r>
            <a:r>
              <a:rPr lang="en">
                <a:solidFill>
                  <a:schemeClr val="dk1"/>
                </a:solidFill>
              </a:rPr>
              <a:t> on the starting point?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do we </a:t>
            </a:r>
            <a:r>
              <a:rPr b="1" lang="en">
                <a:solidFill>
                  <a:schemeClr val="accent2"/>
                </a:solidFill>
              </a:rPr>
              <a:t>extract the vital parts</a:t>
            </a:r>
            <a:r>
              <a:rPr lang="en">
                <a:solidFill>
                  <a:schemeClr val="dk1"/>
                </a:solidFill>
              </a:rPr>
              <a:t> of the signal that matter?</a:t>
            </a:r>
            <a:endParaRPr>
              <a:solidFill>
                <a:schemeClr val="dk1"/>
              </a:solidFill>
            </a:endParaRPr>
          </a:p>
        </p:txBody>
      </p:sp>
      <p:sp>
        <p:nvSpPr>
          <p:cNvPr id="331" name="Google Shape;331;p38"/>
          <p:cNvSpPr txBox="1"/>
          <p:nvPr>
            <p:ph type="title"/>
          </p:nvPr>
        </p:nvSpPr>
        <p:spPr>
          <a:xfrm>
            <a:off x="344500" y="437550"/>
            <a:ext cx="3864600" cy="113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interesting </a:t>
            </a:r>
            <a:r>
              <a:rPr b="1" lang="en"/>
              <a:t>challenges</a:t>
            </a:r>
            <a:r>
              <a:rPr lang="en"/>
              <a:t>?</a:t>
            </a:r>
            <a:endParaRPr/>
          </a:p>
        </p:txBody>
      </p:sp>
      <p:pic>
        <p:nvPicPr>
          <p:cNvPr id="332" name="Google Shape;332;p38"/>
          <p:cNvPicPr preferRelativeResize="0"/>
          <p:nvPr/>
        </p:nvPicPr>
        <p:blipFill rotWithShape="1">
          <a:blip r:embed="rId3">
            <a:alphaModFix/>
          </a:blip>
          <a:srcRect b="0" l="0" r="50273" t="50243"/>
          <a:stretch/>
        </p:blipFill>
        <p:spPr>
          <a:xfrm>
            <a:off x="4938612" y="1362987"/>
            <a:ext cx="3936623" cy="2589363"/>
          </a:xfrm>
          <a:prstGeom prst="rect">
            <a:avLst/>
          </a:prstGeom>
          <a:noFill/>
          <a:ln>
            <a:noFill/>
          </a:ln>
        </p:spPr>
      </p:pic>
      <p:sp>
        <p:nvSpPr>
          <p:cNvPr id="333" name="Google Shape;333;p38"/>
          <p:cNvSpPr txBox="1"/>
          <p:nvPr>
            <p:ph idx="4294967295" type="title"/>
          </p:nvPr>
        </p:nvSpPr>
        <p:spPr>
          <a:xfrm>
            <a:off x="5774917" y="1079348"/>
            <a:ext cx="2533500" cy="4569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9"/>
          <p:cNvSpPr txBox="1"/>
          <p:nvPr>
            <p:ph type="title"/>
          </p:nvPr>
        </p:nvSpPr>
        <p:spPr>
          <a:xfrm>
            <a:off x="962200" y="1759879"/>
            <a:ext cx="7877100" cy="11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a:t>
            </a:r>
            <a:r>
              <a:rPr b="1" i="1" lang="en"/>
              <a:t>differentiate</a:t>
            </a:r>
            <a:endParaRPr b="1" i="1"/>
          </a:p>
          <a:p>
            <a:pPr indent="0" lvl="0" marL="0" rtl="0" algn="l">
              <a:spcBef>
                <a:spcPts val="0"/>
              </a:spcBef>
              <a:spcAft>
                <a:spcPts val="0"/>
              </a:spcAft>
              <a:buNone/>
            </a:pPr>
            <a:r>
              <a:rPr lang="en"/>
              <a:t>the signals?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40"/>
          <p:cNvGrpSpPr/>
          <p:nvPr/>
        </p:nvGrpSpPr>
        <p:grpSpPr>
          <a:xfrm>
            <a:off x="9489825" y="406225"/>
            <a:ext cx="2716950" cy="1803100"/>
            <a:chOff x="4438800" y="1822250"/>
            <a:chExt cx="2716950" cy="1803100"/>
          </a:xfrm>
        </p:grpSpPr>
        <p:pic>
          <p:nvPicPr>
            <p:cNvPr id="344" name="Google Shape;344;p40"/>
            <p:cNvPicPr preferRelativeResize="0"/>
            <p:nvPr/>
          </p:nvPicPr>
          <p:blipFill rotWithShape="1">
            <a:blip r:embed="rId3">
              <a:alphaModFix/>
            </a:blip>
            <a:srcRect b="71129" l="16874" r="0" t="0"/>
            <a:stretch/>
          </p:blipFill>
          <p:spPr>
            <a:xfrm>
              <a:off x="4438800" y="1822250"/>
              <a:ext cx="2716950" cy="1438450"/>
            </a:xfrm>
            <a:prstGeom prst="rect">
              <a:avLst/>
            </a:prstGeom>
            <a:noFill/>
            <a:ln>
              <a:noFill/>
            </a:ln>
          </p:spPr>
        </p:pic>
        <p:sp>
          <p:nvSpPr>
            <p:cNvPr id="345" name="Google Shape;345;p40"/>
            <p:cNvSpPr/>
            <p:nvPr/>
          </p:nvSpPr>
          <p:spPr>
            <a:xfrm>
              <a:off x="5048825" y="3120450"/>
              <a:ext cx="1493700" cy="50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6" name="Google Shape;346;p40"/>
          <p:cNvSpPr/>
          <p:nvPr/>
        </p:nvSpPr>
        <p:spPr>
          <a:xfrm>
            <a:off x="486150" y="1410400"/>
            <a:ext cx="5114400" cy="3255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0"/>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Sensor</a:t>
            </a:r>
            <a:r>
              <a:rPr lang="en"/>
              <a:t> Data</a:t>
            </a:r>
            <a:endParaRPr/>
          </a:p>
        </p:txBody>
      </p:sp>
      <p:pic>
        <p:nvPicPr>
          <p:cNvPr id="348" name="Google Shape;348;p40"/>
          <p:cNvPicPr preferRelativeResize="0"/>
          <p:nvPr/>
        </p:nvPicPr>
        <p:blipFill>
          <a:blip r:embed="rId4">
            <a:alphaModFix/>
          </a:blip>
          <a:stretch>
            <a:fillRect/>
          </a:stretch>
        </p:blipFill>
        <p:spPr>
          <a:xfrm>
            <a:off x="3253475" y="5464375"/>
            <a:ext cx="3825425" cy="2209200"/>
          </a:xfrm>
          <a:prstGeom prst="rect">
            <a:avLst/>
          </a:prstGeom>
          <a:noFill/>
          <a:ln>
            <a:noFill/>
          </a:ln>
        </p:spPr>
      </p:pic>
      <p:grpSp>
        <p:nvGrpSpPr>
          <p:cNvPr id="349" name="Google Shape;349;p40"/>
          <p:cNvGrpSpPr/>
          <p:nvPr/>
        </p:nvGrpSpPr>
        <p:grpSpPr>
          <a:xfrm>
            <a:off x="966379" y="1600304"/>
            <a:ext cx="4076648" cy="2874746"/>
            <a:chOff x="1248354" y="1608504"/>
            <a:chExt cx="4076648" cy="2874746"/>
          </a:xfrm>
        </p:grpSpPr>
        <p:pic>
          <p:nvPicPr>
            <p:cNvPr id="350" name="Google Shape;350;p40"/>
            <p:cNvPicPr preferRelativeResize="0"/>
            <p:nvPr/>
          </p:nvPicPr>
          <p:blipFill>
            <a:blip r:embed="rId5">
              <a:alphaModFix/>
            </a:blip>
            <a:stretch>
              <a:fillRect/>
            </a:stretch>
          </p:blipFill>
          <p:spPr>
            <a:xfrm>
              <a:off x="1248354" y="1608504"/>
              <a:ext cx="1291403" cy="1414093"/>
            </a:xfrm>
            <a:prstGeom prst="rect">
              <a:avLst/>
            </a:prstGeom>
            <a:noFill/>
            <a:ln>
              <a:noFill/>
            </a:ln>
          </p:spPr>
        </p:pic>
        <p:pic>
          <p:nvPicPr>
            <p:cNvPr id="351" name="Google Shape;351;p40"/>
            <p:cNvPicPr preferRelativeResize="0"/>
            <p:nvPr/>
          </p:nvPicPr>
          <p:blipFill>
            <a:blip r:embed="rId6">
              <a:alphaModFix/>
            </a:blip>
            <a:stretch>
              <a:fillRect/>
            </a:stretch>
          </p:blipFill>
          <p:spPr>
            <a:xfrm>
              <a:off x="2946174" y="1866273"/>
              <a:ext cx="1291399" cy="1073215"/>
            </a:xfrm>
            <a:prstGeom prst="rect">
              <a:avLst/>
            </a:prstGeom>
            <a:noFill/>
            <a:ln>
              <a:noFill/>
            </a:ln>
          </p:spPr>
        </p:pic>
        <p:sp>
          <p:nvSpPr>
            <p:cNvPr id="352" name="Google Shape;352;p40"/>
            <p:cNvSpPr/>
            <p:nvPr/>
          </p:nvSpPr>
          <p:spPr>
            <a:xfrm>
              <a:off x="2641025" y="1623750"/>
              <a:ext cx="144142" cy="1448749"/>
            </a:xfrm>
            <a:custGeom>
              <a:rect b="b" l="l" r="r" t="t"/>
              <a:pathLst>
                <a:path extrusionOk="0" h="61662" w="6135">
                  <a:moveTo>
                    <a:pt x="0" y="0"/>
                  </a:moveTo>
                  <a:cubicBezTo>
                    <a:pt x="1023" y="4968"/>
                    <a:pt x="6135" y="19533"/>
                    <a:pt x="6135" y="29810"/>
                  </a:cubicBezTo>
                  <a:cubicBezTo>
                    <a:pt x="6135" y="40087"/>
                    <a:pt x="1023" y="56353"/>
                    <a:pt x="0" y="61662"/>
                  </a:cubicBezTo>
                </a:path>
              </a:pathLst>
            </a:custGeom>
            <a:noFill/>
            <a:ln cap="flat" cmpd="sng" w="9525">
              <a:solidFill>
                <a:schemeClr val="dk2"/>
              </a:solidFill>
              <a:prstDash val="solid"/>
              <a:round/>
              <a:headEnd len="med" w="med" type="none"/>
              <a:tailEnd len="med" w="med" type="none"/>
            </a:ln>
          </p:spPr>
        </p:sp>
        <p:cxnSp>
          <p:nvCxnSpPr>
            <p:cNvPr id="353" name="Google Shape;353;p40"/>
            <p:cNvCxnSpPr/>
            <p:nvPr/>
          </p:nvCxnSpPr>
          <p:spPr>
            <a:xfrm>
              <a:off x="1371304" y="3663364"/>
              <a:ext cx="1041900" cy="0"/>
            </a:xfrm>
            <a:prstGeom prst="straightConnector1">
              <a:avLst/>
            </a:prstGeom>
            <a:noFill/>
            <a:ln cap="flat" cmpd="sng" w="9525">
              <a:solidFill>
                <a:schemeClr val="dk1"/>
              </a:solidFill>
              <a:prstDash val="solid"/>
              <a:round/>
              <a:headEnd len="med" w="med" type="none"/>
              <a:tailEnd len="med" w="med" type="triangle"/>
            </a:ln>
          </p:spPr>
        </p:cxnSp>
        <p:cxnSp>
          <p:nvCxnSpPr>
            <p:cNvPr id="354" name="Google Shape;354;p40"/>
            <p:cNvCxnSpPr/>
            <p:nvPr/>
          </p:nvCxnSpPr>
          <p:spPr>
            <a:xfrm>
              <a:off x="4237576" y="3663364"/>
              <a:ext cx="1041900" cy="0"/>
            </a:xfrm>
            <a:prstGeom prst="straightConnector1">
              <a:avLst/>
            </a:prstGeom>
            <a:noFill/>
            <a:ln cap="flat" cmpd="sng" w="9525">
              <a:solidFill>
                <a:schemeClr val="dk1"/>
              </a:solidFill>
              <a:prstDash val="solid"/>
              <a:round/>
              <a:headEnd len="med" w="med" type="none"/>
              <a:tailEnd len="med" w="med" type="triangle"/>
            </a:ln>
          </p:spPr>
        </p:cxnSp>
        <p:sp>
          <p:nvSpPr>
            <p:cNvPr id="355" name="Google Shape;355;p40"/>
            <p:cNvSpPr txBox="1"/>
            <p:nvPr/>
          </p:nvSpPr>
          <p:spPr>
            <a:xfrm rot="-5400000">
              <a:off x="2517425" y="3731900"/>
              <a:ext cx="1100700" cy="402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Diaphragm</a:t>
              </a:r>
              <a:endParaRPr sz="1200">
                <a:latin typeface="Google Sans"/>
                <a:ea typeface="Google Sans"/>
                <a:cs typeface="Google Sans"/>
                <a:sym typeface="Google Sans"/>
              </a:endParaRPr>
            </a:p>
          </p:txBody>
        </p:sp>
        <p:sp>
          <p:nvSpPr>
            <p:cNvPr id="356" name="Google Shape;356;p40"/>
            <p:cNvSpPr txBox="1"/>
            <p:nvPr/>
          </p:nvSpPr>
          <p:spPr>
            <a:xfrm>
              <a:off x="1325630" y="3763876"/>
              <a:ext cx="1133100" cy="33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Sound Waves</a:t>
              </a:r>
              <a:endParaRPr>
                <a:latin typeface="Google Sans"/>
                <a:ea typeface="Google Sans"/>
                <a:cs typeface="Google Sans"/>
                <a:sym typeface="Google Sans"/>
              </a:endParaRPr>
            </a:p>
          </p:txBody>
        </p:sp>
        <p:sp>
          <p:nvSpPr>
            <p:cNvPr id="357" name="Google Shape;357;p40"/>
            <p:cNvSpPr txBox="1"/>
            <p:nvPr/>
          </p:nvSpPr>
          <p:spPr>
            <a:xfrm>
              <a:off x="4191902" y="3763876"/>
              <a:ext cx="1133100" cy="33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Electric Signal</a:t>
              </a:r>
              <a:endParaRPr>
                <a:latin typeface="Google Sans"/>
                <a:ea typeface="Google Sans"/>
                <a:cs typeface="Google Sans"/>
                <a:sym typeface="Google Sans"/>
              </a:endParaRPr>
            </a:p>
          </p:txBody>
        </p:sp>
        <p:sp>
          <p:nvSpPr>
            <p:cNvPr id="358" name="Google Shape;358;p40"/>
            <p:cNvSpPr txBox="1"/>
            <p:nvPr/>
          </p:nvSpPr>
          <p:spPr>
            <a:xfrm rot="-5400000">
              <a:off x="3034725" y="3729626"/>
              <a:ext cx="1096200" cy="402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Coil / Magnet</a:t>
              </a:r>
              <a:endParaRPr sz="1200">
                <a:latin typeface="Google Sans"/>
                <a:ea typeface="Google Sans"/>
                <a:cs typeface="Google Sans"/>
                <a:sym typeface="Google Sans"/>
              </a:endParaRPr>
            </a:p>
          </p:txBody>
        </p:sp>
        <p:sp>
          <p:nvSpPr>
            <p:cNvPr id="359" name="Google Shape;359;p40"/>
            <p:cNvSpPr/>
            <p:nvPr/>
          </p:nvSpPr>
          <p:spPr>
            <a:xfrm>
              <a:off x="4540675" y="2214399"/>
              <a:ext cx="748675" cy="315050"/>
            </a:xfrm>
            <a:custGeom>
              <a:rect b="b" l="l" r="r" t="t"/>
              <a:pathLst>
                <a:path extrusionOk="0" h="12602" w="29947">
                  <a:moveTo>
                    <a:pt x="0" y="6710"/>
                  </a:moveTo>
                  <a:cubicBezTo>
                    <a:pt x="1470" y="5608"/>
                    <a:pt x="5252" y="-873"/>
                    <a:pt x="8817" y="99"/>
                  </a:cubicBezTo>
                  <a:cubicBezTo>
                    <a:pt x="12382" y="1071"/>
                    <a:pt x="17869" y="11766"/>
                    <a:pt x="21391" y="12544"/>
                  </a:cubicBezTo>
                  <a:cubicBezTo>
                    <a:pt x="24913" y="13322"/>
                    <a:pt x="28521" y="6062"/>
                    <a:pt x="29947" y="4765"/>
                  </a:cubicBezTo>
                </a:path>
              </a:pathLst>
            </a:custGeom>
            <a:noFill/>
            <a:ln cap="flat" cmpd="sng" w="28575">
              <a:solidFill>
                <a:srgbClr val="000000"/>
              </a:solidFill>
              <a:prstDash val="solid"/>
              <a:round/>
              <a:headEnd len="med" w="med" type="none"/>
              <a:tailEnd len="med" w="med" type="none"/>
            </a:ln>
          </p:spPr>
        </p:sp>
      </p:grpSp>
      <p:cxnSp>
        <p:nvCxnSpPr>
          <p:cNvPr id="360" name="Google Shape;360;p40"/>
          <p:cNvCxnSpPr/>
          <p:nvPr/>
        </p:nvCxnSpPr>
        <p:spPr>
          <a:xfrm>
            <a:off x="6008850" y="745064"/>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361" name="Google Shape;361;p40"/>
          <p:cNvCxnSpPr/>
          <p:nvPr/>
        </p:nvCxnSpPr>
        <p:spPr>
          <a:xfrm>
            <a:off x="6008850" y="1600714"/>
            <a:ext cx="2547600" cy="0"/>
          </a:xfrm>
          <a:prstGeom prst="straightConnector1">
            <a:avLst/>
          </a:prstGeom>
          <a:noFill/>
          <a:ln cap="flat" cmpd="sng" w="28575">
            <a:solidFill>
              <a:schemeClr val="lt1"/>
            </a:solidFill>
            <a:prstDash val="solid"/>
            <a:round/>
            <a:headEnd len="med" w="med" type="none"/>
            <a:tailEnd len="med" w="med" type="triangle"/>
          </a:ln>
        </p:spPr>
      </p:cxnSp>
      <p:sp>
        <p:nvSpPr>
          <p:cNvPr id="362" name="Google Shape;362;p40"/>
          <p:cNvSpPr/>
          <p:nvPr/>
        </p:nvSpPr>
        <p:spPr>
          <a:xfrm>
            <a:off x="6008850" y="1092532"/>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363" name="Google Shape;363;p40"/>
          <p:cNvSpPr/>
          <p:nvPr/>
        </p:nvSpPr>
        <p:spPr>
          <a:xfrm>
            <a:off x="4433725" y="902331"/>
            <a:ext cx="1088975" cy="351950"/>
          </a:xfrm>
          <a:custGeom>
            <a:rect b="b" l="l" r="r" t="t"/>
            <a:pathLst>
              <a:path extrusionOk="0" h="14078" w="43559">
                <a:moveTo>
                  <a:pt x="0" y="14078"/>
                </a:moveTo>
                <a:cubicBezTo>
                  <a:pt x="2204" y="11939"/>
                  <a:pt x="5963" y="3513"/>
                  <a:pt x="13223" y="1244"/>
                </a:cubicBezTo>
                <a:cubicBezTo>
                  <a:pt x="20483" y="-1025"/>
                  <a:pt x="38503" y="596"/>
                  <a:pt x="43559" y="466"/>
                </a:cubicBezTo>
              </a:path>
            </a:pathLst>
          </a:custGeom>
          <a:noFill/>
          <a:ln cap="flat" cmpd="sng" w="9525">
            <a:solidFill>
              <a:schemeClr val="dk1"/>
            </a:solidFill>
            <a:prstDash val="solid"/>
            <a:round/>
            <a:headEnd len="med" w="med" type="none"/>
            <a:tailEnd len="med" w="med" type="triangle"/>
          </a:ln>
        </p:spPr>
      </p:sp>
      <p:sp>
        <p:nvSpPr>
          <p:cNvPr id="364" name="Google Shape;364;p40"/>
          <p:cNvSpPr txBox="1"/>
          <p:nvPr/>
        </p:nvSpPr>
        <p:spPr>
          <a:xfrm>
            <a:off x="6511500" y="2032960"/>
            <a:ext cx="15663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16Khz signal</a:t>
            </a:r>
            <a:endParaRPr>
              <a:latin typeface="Google Sans"/>
              <a:ea typeface="Google Sans"/>
              <a:cs typeface="Google Sans"/>
              <a:sym typeface="Google Sans"/>
            </a:endParaRPr>
          </a:p>
        </p:txBody>
      </p:sp>
      <p:sp>
        <p:nvSpPr>
          <p:cNvPr id="365" name="Google Shape;365;p40"/>
          <p:cNvSpPr/>
          <p:nvPr/>
        </p:nvSpPr>
        <p:spPr>
          <a:xfrm rot="5400000">
            <a:off x="7126350" y="2427496"/>
            <a:ext cx="336600" cy="483600"/>
          </a:xfrm>
          <a:prstGeom prst="rightArrow">
            <a:avLst>
              <a:gd fmla="val 32071" name="adj1"/>
              <a:gd fmla="val 5000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66" name="Google Shape;366;p40"/>
          <p:cNvCxnSpPr/>
          <p:nvPr/>
        </p:nvCxnSpPr>
        <p:spPr>
          <a:xfrm>
            <a:off x="6008850" y="2944889"/>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367" name="Google Shape;367;p40"/>
          <p:cNvCxnSpPr/>
          <p:nvPr/>
        </p:nvCxnSpPr>
        <p:spPr>
          <a:xfrm>
            <a:off x="6008850" y="3800539"/>
            <a:ext cx="2547600" cy="0"/>
          </a:xfrm>
          <a:prstGeom prst="straightConnector1">
            <a:avLst/>
          </a:prstGeom>
          <a:noFill/>
          <a:ln cap="flat" cmpd="sng" w="28575">
            <a:solidFill>
              <a:schemeClr val="lt1"/>
            </a:solidFill>
            <a:prstDash val="solid"/>
            <a:round/>
            <a:headEnd len="med" w="med" type="none"/>
            <a:tailEnd len="med" w="med" type="triangle"/>
          </a:ln>
        </p:spPr>
      </p:cxnSp>
      <p:sp>
        <p:nvSpPr>
          <p:cNvPr id="368" name="Google Shape;368;p40"/>
          <p:cNvSpPr/>
          <p:nvPr/>
        </p:nvSpPr>
        <p:spPr>
          <a:xfrm>
            <a:off x="6018575" y="4083675"/>
            <a:ext cx="145800" cy="5823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0"/>
          <p:cNvSpPr/>
          <p:nvPr/>
        </p:nvSpPr>
        <p:spPr>
          <a:xfrm>
            <a:off x="6154638" y="3860200"/>
            <a:ext cx="145800" cy="8058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0"/>
          <p:cNvSpPr/>
          <p:nvPr/>
        </p:nvSpPr>
        <p:spPr>
          <a:xfrm>
            <a:off x="6284250" y="3646300"/>
            <a:ext cx="145800" cy="10197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0"/>
          <p:cNvSpPr/>
          <p:nvPr/>
        </p:nvSpPr>
        <p:spPr>
          <a:xfrm>
            <a:off x="6417150" y="3742775"/>
            <a:ext cx="145800" cy="9231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0"/>
          <p:cNvSpPr/>
          <p:nvPr/>
        </p:nvSpPr>
        <p:spPr>
          <a:xfrm>
            <a:off x="6549925" y="3944775"/>
            <a:ext cx="145800" cy="7212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0"/>
          <p:cNvSpPr/>
          <p:nvPr/>
        </p:nvSpPr>
        <p:spPr>
          <a:xfrm>
            <a:off x="6679650" y="4114075"/>
            <a:ext cx="145800" cy="5520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0"/>
          <p:cNvSpPr/>
          <p:nvPr/>
        </p:nvSpPr>
        <p:spPr>
          <a:xfrm>
            <a:off x="6815600" y="3983375"/>
            <a:ext cx="145800" cy="6828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0"/>
          <p:cNvSpPr/>
          <p:nvPr/>
        </p:nvSpPr>
        <p:spPr>
          <a:xfrm>
            <a:off x="6942150" y="3743075"/>
            <a:ext cx="145800" cy="9231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0"/>
          <p:cNvSpPr/>
          <p:nvPr/>
        </p:nvSpPr>
        <p:spPr>
          <a:xfrm>
            <a:off x="7075050" y="3391538"/>
            <a:ext cx="145800" cy="12744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0"/>
          <p:cNvSpPr/>
          <p:nvPr/>
        </p:nvSpPr>
        <p:spPr>
          <a:xfrm>
            <a:off x="7204650" y="3353650"/>
            <a:ext cx="145800" cy="13122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0"/>
          <p:cNvSpPr/>
          <p:nvPr/>
        </p:nvSpPr>
        <p:spPr>
          <a:xfrm>
            <a:off x="7334500" y="3442750"/>
            <a:ext cx="145800" cy="12231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0"/>
          <p:cNvSpPr/>
          <p:nvPr/>
        </p:nvSpPr>
        <p:spPr>
          <a:xfrm>
            <a:off x="7467150" y="3716050"/>
            <a:ext cx="145800" cy="9498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0"/>
          <p:cNvSpPr/>
          <p:nvPr/>
        </p:nvSpPr>
        <p:spPr>
          <a:xfrm>
            <a:off x="7593950" y="3944650"/>
            <a:ext cx="145800" cy="7212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
          <p:cNvSpPr/>
          <p:nvPr/>
        </p:nvSpPr>
        <p:spPr>
          <a:xfrm>
            <a:off x="7729650" y="3742750"/>
            <a:ext cx="145800" cy="9231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p:nvPr/>
        </p:nvSpPr>
        <p:spPr>
          <a:xfrm>
            <a:off x="7859250" y="3522950"/>
            <a:ext cx="145800" cy="11433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0"/>
          <p:cNvSpPr/>
          <p:nvPr/>
        </p:nvSpPr>
        <p:spPr>
          <a:xfrm>
            <a:off x="7992150" y="3742750"/>
            <a:ext cx="145800" cy="9234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0"/>
          <p:cNvSpPr/>
          <p:nvPr/>
        </p:nvSpPr>
        <p:spPr>
          <a:xfrm>
            <a:off x="8124550" y="4019025"/>
            <a:ext cx="145800" cy="6471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0"/>
          <p:cNvSpPr/>
          <p:nvPr/>
        </p:nvSpPr>
        <p:spPr>
          <a:xfrm>
            <a:off x="8254650" y="4178625"/>
            <a:ext cx="145800" cy="4875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0"/>
          <p:cNvSpPr txBox="1"/>
          <p:nvPr/>
        </p:nvSpPr>
        <p:spPr>
          <a:xfrm>
            <a:off x="6417150" y="2813100"/>
            <a:ext cx="17550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A-to-D Conversion</a:t>
            </a:r>
            <a:endParaRPr>
              <a:latin typeface="Google Sans"/>
              <a:ea typeface="Google Sans"/>
              <a:cs typeface="Google Sans"/>
              <a:sym typeface="Googl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1"/>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b="1" lang="en"/>
              <a:t>Preprocessing</a:t>
            </a:r>
            <a:endParaRPr b="1"/>
          </a:p>
        </p:txBody>
      </p:sp>
      <p:pic>
        <p:nvPicPr>
          <p:cNvPr id="392" name="Google Shape;392;p41"/>
          <p:cNvPicPr preferRelativeResize="0"/>
          <p:nvPr/>
        </p:nvPicPr>
        <p:blipFill rotWithShape="1">
          <a:blip r:embed="rId3">
            <a:alphaModFix/>
          </a:blip>
          <a:srcRect b="51529" l="0" r="50273" t="0"/>
          <a:stretch/>
        </p:blipFill>
        <p:spPr>
          <a:xfrm>
            <a:off x="340525" y="1680875"/>
            <a:ext cx="4070621" cy="2608356"/>
          </a:xfrm>
          <a:prstGeom prst="rect">
            <a:avLst/>
          </a:prstGeom>
          <a:noFill/>
          <a:ln>
            <a:noFill/>
          </a:ln>
        </p:spPr>
      </p:pic>
      <p:pic>
        <p:nvPicPr>
          <p:cNvPr id="393" name="Google Shape;393;p41"/>
          <p:cNvPicPr preferRelativeResize="0"/>
          <p:nvPr/>
        </p:nvPicPr>
        <p:blipFill rotWithShape="1">
          <a:blip r:embed="rId3">
            <a:alphaModFix/>
          </a:blip>
          <a:srcRect b="0" l="0" r="50273" t="49907"/>
          <a:stretch/>
        </p:blipFill>
        <p:spPr>
          <a:xfrm>
            <a:off x="4732853" y="1680875"/>
            <a:ext cx="4070621" cy="2695600"/>
          </a:xfrm>
          <a:prstGeom prst="rect">
            <a:avLst/>
          </a:prstGeom>
          <a:noFill/>
          <a:ln>
            <a:noFill/>
          </a:ln>
        </p:spPr>
      </p:pic>
      <p:sp>
        <p:nvSpPr>
          <p:cNvPr id="394" name="Google Shape;394;p41"/>
          <p:cNvSpPr txBox="1"/>
          <p:nvPr>
            <p:ph type="title"/>
          </p:nvPr>
        </p:nvSpPr>
        <p:spPr>
          <a:xfrm>
            <a:off x="1350900" y="1400204"/>
            <a:ext cx="2533500" cy="4569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
        <p:nvSpPr>
          <p:cNvPr id="395" name="Google Shape;395;p41"/>
          <p:cNvSpPr txBox="1"/>
          <p:nvPr>
            <p:ph type="title"/>
          </p:nvPr>
        </p:nvSpPr>
        <p:spPr>
          <a:xfrm>
            <a:off x="5635575" y="1409923"/>
            <a:ext cx="2533500" cy="4569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quietly)</a:t>
            </a:r>
            <a:endParaRPr i="1"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2"/>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Signal </a:t>
            </a:r>
            <a:r>
              <a:rPr b="1" lang="en"/>
              <a:t>Components</a:t>
            </a:r>
            <a:r>
              <a:rPr lang="en"/>
              <a:t>?</a:t>
            </a:r>
            <a:endParaRPr/>
          </a:p>
        </p:txBody>
      </p:sp>
      <p:sp>
        <p:nvSpPr>
          <p:cNvPr id="401" name="Google Shape;401;p42"/>
          <p:cNvSpPr/>
          <p:nvPr/>
        </p:nvSpPr>
        <p:spPr>
          <a:xfrm>
            <a:off x="1981213" y="2806763"/>
            <a:ext cx="519900" cy="538500"/>
          </a:xfrm>
          <a:prstGeom prst="mathPlus">
            <a:avLst>
              <a:gd fmla="val 16044"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2"/>
          <p:cNvSpPr/>
          <p:nvPr/>
        </p:nvSpPr>
        <p:spPr>
          <a:xfrm>
            <a:off x="4149825" y="2785780"/>
            <a:ext cx="672000" cy="636900"/>
          </a:xfrm>
          <a:prstGeom prst="mathEqual">
            <a:avLst>
              <a:gd fmla="val 17650" name="adj1"/>
              <a:gd fmla="val 1176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3" name="Google Shape;403;p42"/>
          <p:cNvPicPr preferRelativeResize="0"/>
          <p:nvPr/>
        </p:nvPicPr>
        <p:blipFill rotWithShape="1">
          <a:blip r:embed="rId3">
            <a:alphaModFix/>
          </a:blip>
          <a:srcRect b="0" l="11371" r="5929" t="0"/>
          <a:stretch/>
        </p:blipFill>
        <p:spPr>
          <a:xfrm>
            <a:off x="622275" y="1442688"/>
            <a:ext cx="3237775" cy="1161250"/>
          </a:xfrm>
          <a:prstGeom prst="rect">
            <a:avLst/>
          </a:prstGeom>
          <a:noFill/>
          <a:ln>
            <a:noFill/>
          </a:ln>
          <a:effectLst>
            <a:outerShdw blurRad="57150" rotWithShape="0" algn="bl" dir="5400000" dist="19050">
              <a:srgbClr val="000000">
                <a:alpha val="50000"/>
              </a:srgbClr>
            </a:outerShdw>
          </a:effectLst>
        </p:spPr>
      </p:pic>
      <p:pic>
        <p:nvPicPr>
          <p:cNvPr id="404" name="Google Shape;404;p42"/>
          <p:cNvPicPr preferRelativeResize="0"/>
          <p:nvPr/>
        </p:nvPicPr>
        <p:blipFill rotWithShape="1">
          <a:blip r:embed="rId4">
            <a:alphaModFix/>
          </a:blip>
          <a:srcRect b="0" l="8313" r="9699" t="0"/>
          <a:stretch/>
        </p:blipFill>
        <p:spPr>
          <a:xfrm>
            <a:off x="5240750" y="2333625"/>
            <a:ext cx="3451425" cy="1541200"/>
          </a:xfrm>
          <a:prstGeom prst="rect">
            <a:avLst/>
          </a:prstGeom>
          <a:noFill/>
          <a:ln>
            <a:noFill/>
          </a:ln>
          <a:effectLst>
            <a:outerShdw blurRad="57150" rotWithShape="0" algn="bl" dir="5400000" dist="19050">
              <a:srgbClr val="000000">
                <a:alpha val="50000"/>
              </a:srgbClr>
            </a:outerShdw>
          </a:effectLst>
        </p:spPr>
      </p:pic>
      <p:pic>
        <p:nvPicPr>
          <p:cNvPr id="405" name="Google Shape;405;p42"/>
          <p:cNvPicPr preferRelativeResize="0"/>
          <p:nvPr/>
        </p:nvPicPr>
        <p:blipFill rotWithShape="1">
          <a:blip r:embed="rId5">
            <a:alphaModFix/>
          </a:blip>
          <a:srcRect b="0" l="6616" r="8117" t="0"/>
          <a:stretch/>
        </p:blipFill>
        <p:spPr>
          <a:xfrm>
            <a:off x="622288" y="3548088"/>
            <a:ext cx="3237775" cy="1217675"/>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3"/>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Signal </a:t>
            </a:r>
            <a:r>
              <a:rPr b="1" lang="en"/>
              <a:t>Components</a:t>
            </a:r>
            <a:r>
              <a:rPr lang="en"/>
              <a:t>?</a:t>
            </a:r>
            <a:endParaRPr/>
          </a:p>
        </p:txBody>
      </p:sp>
      <p:sp>
        <p:nvSpPr>
          <p:cNvPr id="411" name="Google Shape;411;p43"/>
          <p:cNvSpPr/>
          <p:nvPr/>
        </p:nvSpPr>
        <p:spPr>
          <a:xfrm>
            <a:off x="1981213" y="2806763"/>
            <a:ext cx="519900" cy="538500"/>
          </a:xfrm>
          <a:prstGeom prst="mathPlus">
            <a:avLst>
              <a:gd fmla="val 16044" name="adj1"/>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3"/>
          <p:cNvSpPr/>
          <p:nvPr/>
        </p:nvSpPr>
        <p:spPr>
          <a:xfrm>
            <a:off x="4149825" y="2785780"/>
            <a:ext cx="672000" cy="636900"/>
          </a:xfrm>
          <a:prstGeom prst="mathEqual">
            <a:avLst>
              <a:gd fmla="val 17650" name="adj1"/>
              <a:gd fmla="val 11760"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3" name="Google Shape;413;p43"/>
          <p:cNvPicPr preferRelativeResize="0"/>
          <p:nvPr/>
        </p:nvPicPr>
        <p:blipFill rotWithShape="1">
          <a:blip r:embed="rId3">
            <a:alphaModFix/>
          </a:blip>
          <a:srcRect b="51529" l="0" r="50273" t="0"/>
          <a:stretch/>
        </p:blipFill>
        <p:spPr>
          <a:xfrm>
            <a:off x="5065950" y="1950740"/>
            <a:ext cx="3753625" cy="2405234"/>
          </a:xfrm>
          <a:prstGeom prst="rect">
            <a:avLst/>
          </a:prstGeom>
          <a:noFill/>
          <a:ln>
            <a:noFill/>
          </a:ln>
        </p:spPr>
      </p:pic>
      <p:sp>
        <p:nvSpPr>
          <p:cNvPr id="414" name="Google Shape;414;p43"/>
          <p:cNvSpPr txBox="1"/>
          <p:nvPr>
            <p:ph type="title"/>
          </p:nvPr>
        </p:nvSpPr>
        <p:spPr>
          <a:xfrm>
            <a:off x="5890693" y="1672475"/>
            <a:ext cx="2336100" cy="4212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b="1" lang="en" sz="1700"/>
              <a:t>“No” </a:t>
            </a:r>
            <a:r>
              <a:rPr i="1" lang="en" sz="1700"/>
              <a:t>(spoken loudly)</a:t>
            </a:r>
            <a:endParaRPr i="1" sz="1700"/>
          </a:p>
        </p:txBody>
      </p:sp>
      <p:sp>
        <p:nvSpPr>
          <p:cNvPr id="415" name="Google Shape;415;p43"/>
          <p:cNvSpPr/>
          <p:nvPr/>
        </p:nvSpPr>
        <p:spPr>
          <a:xfrm>
            <a:off x="875125" y="1541350"/>
            <a:ext cx="2732100" cy="8751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i="1" lang="en" sz="2800">
                <a:latin typeface="Google Sans"/>
                <a:ea typeface="Google Sans"/>
                <a:cs typeface="Google Sans"/>
                <a:sym typeface="Google Sans"/>
              </a:rPr>
              <a:t>?</a:t>
            </a:r>
            <a:endParaRPr b="1" i="1" sz="2800">
              <a:latin typeface="Google Sans"/>
              <a:ea typeface="Google Sans"/>
              <a:cs typeface="Google Sans"/>
              <a:sym typeface="Google Sans"/>
            </a:endParaRPr>
          </a:p>
        </p:txBody>
      </p:sp>
      <p:sp>
        <p:nvSpPr>
          <p:cNvPr id="416" name="Google Shape;416;p43"/>
          <p:cNvSpPr/>
          <p:nvPr/>
        </p:nvSpPr>
        <p:spPr>
          <a:xfrm>
            <a:off x="875125" y="3735600"/>
            <a:ext cx="2732100" cy="8751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i="1" lang="en" sz="2800">
                <a:latin typeface="Google Sans"/>
                <a:ea typeface="Google Sans"/>
                <a:cs typeface="Google Sans"/>
                <a:sym typeface="Google Sans"/>
              </a:rPr>
              <a:t>?</a:t>
            </a:r>
            <a:endParaRPr b="1" i="1" sz="2800">
              <a:latin typeface="Google Sans"/>
              <a:ea typeface="Google Sans"/>
              <a:cs typeface="Google Sans"/>
              <a:sym typeface="Google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4"/>
          <p:cNvSpPr/>
          <p:nvPr/>
        </p:nvSpPr>
        <p:spPr>
          <a:xfrm>
            <a:off x="3953013" y="2554363"/>
            <a:ext cx="1081200" cy="699000"/>
          </a:xfrm>
          <a:prstGeom prst="mathEqual">
            <a:avLst>
              <a:gd fmla="val 23520" name="adj1"/>
              <a:gd fmla="val 1176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2" name="Google Shape;422;p44"/>
          <p:cNvPicPr preferRelativeResize="0"/>
          <p:nvPr/>
        </p:nvPicPr>
        <p:blipFill rotWithShape="1">
          <a:blip r:embed="rId3">
            <a:alphaModFix/>
          </a:blip>
          <a:srcRect b="0" l="0" r="50273" t="50243"/>
          <a:stretch/>
        </p:blipFill>
        <p:spPr>
          <a:xfrm>
            <a:off x="5345065" y="1839075"/>
            <a:ext cx="3237611" cy="2129587"/>
          </a:xfrm>
          <a:prstGeom prst="rect">
            <a:avLst/>
          </a:prstGeom>
          <a:noFill/>
          <a:ln>
            <a:noFill/>
          </a:ln>
          <a:effectLst>
            <a:outerShdw blurRad="57150" rotWithShape="0" algn="bl" dir="5400000" dist="19050">
              <a:srgbClr val="000000">
                <a:alpha val="50000"/>
              </a:srgbClr>
            </a:outerShdw>
          </a:effectLst>
        </p:spPr>
      </p:pic>
      <p:pic>
        <p:nvPicPr>
          <p:cNvPr id="423" name="Google Shape;423;p44"/>
          <p:cNvPicPr preferRelativeResize="0"/>
          <p:nvPr/>
        </p:nvPicPr>
        <p:blipFill>
          <a:blip r:embed="rId4">
            <a:alphaModFix/>
          </a:blip>
          <a:stretch>
            <a:fillRect/>
          </a:stretch>
        </p:blipFill>
        <p:spPr>
          <a:xfrm>
            <a:off x="561313" y="1839074"/>
            <a:ext cx="3080844" cy="2129575"/>
          </a:xfrm>
          <a:prstGeom prst="rect">
            <a:avLst/>
          </a:prstGeom>
          <a:noFill/>
          <a:ln>
            <a:noFill/>
          </a:ln>
          <a:effectLst>
            <a:outerShdw blurRad="57150" rotWithShape="0" algn="bl" dir="5400000" dist="19050">
              <a:srgbClr val="000000">
                <a:alpha val="50000"/>
              </a:srgbClr>
            </a:outerShdw>
          </a:effectLst>
        </p:spPr>
      </p:pic>
      <p:sp>
        <p:nvSpPr>
          <p:cNvPr id="424" name="Google Shape;424;p44"/>
          <p:cNvSpPr/>
          <p:nvPr/>
        </p:nvSpPr>
        <p:spPr>
          <a:xfrm>
            <a:off x="936838" y="4132300"/>
            <a:ext cx="2329800" cy="3222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Frequency</a:t>
            </a:r>
            <a:endParaRPr b="1">
              <a:latin typeface="Google Sans"/>
              <a:ea typeface="Google Sans"/>
              <a:cs typeface="Google Sans"/>
              <a:sym typeface="Google Sans"/>
            </a:endParaRPr>
          </a:p>
        </p:txBody>
      </p:sp>
      <p:sp>
        <p:nvSpPr>
          <p:cNvPr id="425" name="Google Shape;425;p44"/>
          <p:cNvSpPr/>
          <p:nvPr/>
        </p:nvSpPr>
        <p:spPr>
          <a:xfrm>
            <a:off x="5798963" y="4132300"/>
            <a:ext cx="2329800" cy="3222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Google Sans"/>
                <a:ea typeface="Google Sans"/>
                <a:cs typeface="Google Sans"/>
                <a:sym typeface="Google Sans"/>
              </a:rPr>
              <a:t>Time</a:t>
            </a:r>
            <a:endParaRPr b="1">
              <a:latin typeface="Google Sans"/>
              <a:ea typeface="Google Sans"/>
              <a:cs typeface="Google Sans"/>
              <a:sym typeface="Google Sans"/>
            </a:endParaRPr>
          </a:p>
        </p:txBody>
      </p:sp>
      <p:sp>
        <p:nvSpPr>
          <p:cNvPr id="426" name="Google Shape;426;p44"/>
          <p:cNvSpPr txBox="1"/>
          <p:nvPr/>
        </p:nvSpPr>
        <p:spPr>
          <a:xfrm rot="864623">
            <a:off x="3138684" y="1681143"/>
            <a:ext cx="869145" cy="334487"/>
          </a:xfrm>
          <a:prstGeom prst="rect">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2"/>
                </a:solidFill>
                <a:latin typeface="Google Sans"/>
                <a:ea typeface="Google Sans"/>
                <a:cs typeface="Google Sans"/>
                <a:sym typeface="Google Sans"/>
              </a:rPr>
              <a:t>FFT</a:t>
            </a:r>
            <a:endParaRPr b="1" sz="1800">
              <a:solidFill>
                <a:schemeClr val="lt2"/>
              </a:solidFill>
              <a:latin typeface="Google Sans"/>
              <a:ea typeface="Google Sans"/>
              <a:cs typeface="Google Sans"/>
              <a:sym typeface="Google Sans"/>
            </a:endParaRPr>
          </a:p>
        </p:txBody>
      </p:sp>
      <p:sp>
        <p:nvSpPr>
          <p:cNvPr id="427" name="Google Shape;427;p44"/>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Signal </a:t>
            </a:r>
            <a:r>
              <a:rPr b="1" lang="en"/>
              <a:t>Components</a:t>
            </a:r>
            <a:r>
              <a:rPr lang="en"/>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id="432" name="Google Shape;432;p45"/>
          <p:cNvPicPr preferRelativeResize="0"/>
          <p:nvPr/>
        </p:nvPicPr>
        <p:blipFill rotWithShape="1">
          <a:blip r:embed="rId3">
            <a:alphaModFix/>
          </a:blip>
          <a:srcRect b="0" l="0" r="50273" t="50243"/>
          <a:stretch/>
        </p:blipFill>
        <p:spPr>
          <a:xfrm>
            <a:off x="576212" y="1683537"/>
            <a:ext cx="3936623" cy="2589363"/>
          </a:xfrm>
          <a:prstGeom prst="rect">
            <a:avLst/>
          </a:prstGeom>
          <a:noFill/>
          <a:ln>
            <a:noFill/>
          </a:ln>
        </p:spPr>
      </p:pic>
      <p:sp>
        <p:nvSpPr>
          <p:cNvPr id="433" name="Google Shape;433;p45"/>
          <p:cNvSpPr/>
          <p:nvPr/>
        </p:nvSpPr>
        <p:spPr>
          <a:xfrm>
            <a:off x="20050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5"/>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Data </a:t>
            </a:r>
            <a:r>
              <a:rPr lang="en">
                <a:solidFill>
                  <a:srgbClr val="3C4043"/>
                </a:solidFill>
              </a:rPr>
              <a:t>Preprocessing</a:t>
            </a:r>
            <a:endParaRPr b="1">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46"/>
          <p:cNvPicPr preferRelativeResize="0"/>
          <p:nvPr/>
        </p:nvPicPr>
        <p:blipFill rotWithShape="1">
          <a:blip r:embed="rId3">
            <a:alphaModFix/>
          </a:blip>
          <a:srcRect b="0" l="0" r="50273" t="50243"/>
          <a:stretch/>
        </p:blipFill>
        <p:spPr>
          <a:xfrm>
            <a:off x="576212" y="1683537"/>
            <a:ext cx="3936623" cy="2589363"/>
          </a:xfrm>
          <a:prstGeom prst="rect">
            <a:avLst/>
          </a:prstGeom>
          <a:noFill/>
          <a:ln>
            <a:noFill/>
          </a:ln>
        </p:spPr>
      </p:pic>
      <p:sp>
        <p:nvSpPr>
          <p:cNvPr id="440" name="Google Shape;440;p46"/>
          <p:cNvSpPr/>
          <p:nvPr/>
        </p:nvSpPr>
        <p:spPr>
          <a:xfrm>
            <a:off x="20812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6"/>
          <p:cNvSpPr/>
          <p:nvPr/>
        </p:nvSpPr>
        <p:spPr>
          <a:xfrm>
            <a:off x="20050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6"/>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Data </a:t>
            </a:r>
            <a:r>
              <a:rPr lang="en">
                <a:solidFill>
                  <a:srgbClr val="3C4043"/>
                </a:solidFill>
              </a:rPr>
              <a:t>Preprocessing</a:t>
            </a:r>
            <a:endParaRPr b="1">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47"/>
          <p:cNvPicPr preferRelativeResize="0"/>
          <p:nvPr/>
        </p:nvPicPr>
        <p:blipFill rotWithShape="1">
          <a:blip r:embed="rId3">
            <a:alphaModFix/>
          </a:blip>
          <a:srcRect b="0" l="0" r="50273" t="50243"/>
          <a:stretch/>
        </p:blipFill>
        <p:spPr>
          <a:xfrm>
            <a:off x="576212" y="1683537"/>
            <a:ext cx="3936623" cy="2589363"/>
          </a:xfrm>
          <a:prstGeom prst="rect">
            <a:avLst/>
          </a:prstGeom>
          <a:noFill/>
          <a:ln>
            <a:noFill/>
          </a:ln>
        </p:spPr>
      </p:pic>
      <p:sp>
        <p:nvSpPr>
          <p:cNvPr id="448" name="Google Shape;448;p47"/>
          <p:cNvSpPr/>
          <p:nvPr/>
        </p:nvSpPr>
        <p:spPr>
          <a:xfrm>
            <a:off x="21574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7"/>
          <p:cNvSpPr/>
          <p:nvPr/>
        </p:nvSpPr>
        <p:spPr>
          <a:xfrm>
            <a:off x="20812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7"/>
          <p:cNvSpPr/>
          <p:nvPr/>
        </p:nvSpPr>
        <p:spPr>
          <a:xfrm>
            <a:off x="20050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7"/>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Data </a:t>
            </a:r>
            <a:r>
              <a:rPr lang="en">
                <a:solidFill>
                  <a:srgbClr val="3C4043"/>
                </a:solidFill>
              </a:rPr>
              <a:t>Preprocessing</a:t>
            </a:r>
            <a:endParaRPr b="1">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8"/>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Data </a:t>
            </a:r>
            <a:r>
              <a:rPr lang="en">
                <a:solidFill>
                  <a:srgbClr val="3C4043"/>
                </a:solidFill>
              </a:rPr>
              <a:t>Preprocessing</a:t>
            </a:r>
            <a:r>
              <a:rPr lang="en">
                <a:solidFill>
                  <a:schemeClr val="dk1"/>
                </a:solidFill>
              </a:rPr>
              <a:t>: </a:t>
            </a:r>
            <a:r>
              <a:rPr b="1" lang="en">
                <a:solidFill>
                  <a:schemeClr val="dk1"/>
                </a:solidFill>
              </a:rPr>
              <a:t>Spectrograms</a:t>
            </a:r>
            <a:endParaRPr b="1">
              <a:solidFill>
                <a:schemeClr val="dk1"/>
              </a:solidFill>
            </a:endParaRPr>
          </a:p>
          <a:p>
            <a:pPr indent="0" lvl="0" marL="0" rtl="0" algn="l">
              <a:spcBef>
                <a:spcPts val="0"/>
              </a:spcBef>
              <a:spcAft>
                <a:spcPts val="0"/>
              </a:spcAft>
              <a:buNone/>
            </a:pPr>
            <a:r>
              <a:t/>
            </a:r>
            <a:endParaRPr/>
          </a:p>
        </p:txBody>
      </p:sp>
      <p:sp>
        <p:nvSpPr>
          <p:cNvPr id="457" name="Google Shape;457;p48"/>
          <p:cNvSpPr/>
          <p:nvPr/>
        </p:nvSpPr>
        <p:spPr>
          <a:xfrm rot="5400000">
            <a:off x="4060163" y="2815188"/>
            <a:ext cx="1718100" cy="326100"/>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8" name="Google Shape;458;p48"/>
          <p:cNvPicPr preferRelativeResize="0"/>
          <p:nvPr/>
        </p:nvPicPr>
        <p:blipFill rotWithShape="1">
          <a:blip r:embed="rId3">
            <a:alphaModFix/>
          </a:blip>
          <a:srcRect b="0" l="0" r="50273" t="50243"/>
          <a:stretch/>
        </p:blipFill>
        <p:spPr>
          <a:xfrm>
            <a:off x="576212" y="1683537"/>
            <a:ext cx="3936623" cy="2589363"/>
          </a:xfrm>
          <a:prstGeom prst="rect">
            <a:avLst/>
          </a:prstGeom>
          <a:noFill/>
          <a:ln>
            <a:noFill/>
          </a:ln>
        </p:spPr>
      </p:pic>
      <p:sp>
        <p:nvSpPr>
          <p:cNvPr id="459" name="Google Shape;459;p48"/>
          <p:cNvSpPr/>
          <p:nvPr/>
        </p:nvSpPr>
        <p:spPr>
          <a:xfrm>
            <a:off x="20050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8"/>
          <p:cNvSpPr/>
          <p:nvPr/>
        </p:nvSpPr>
        <p:spPr>
          <a:xfrm>
            <a:off x="20812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8"/>
          <p:cNvSpPr/>
          <p:nvPr/>
        </p:nvSpPr>
        <p:spPr>
          <a:xfrm>
            <a:off x="21574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8"/>
          <p:cNvSpPr/>
          <p:nvPr/>
        </p:nvSpPr>
        <p:spPr>
          <a:xfrm>
            <a:off x="22336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8"/>
          <p:cNvSpPr/>
          <p:nvPr/>
        </p:nvSpPr>
        <p:spPr>
          <a:xfrm>
            <a:off x="23098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8"/>
          <p:cNvSpPr/>
          <p:nvPr/>
        </p:nvSpPr>
        <p:spPr>
          <a:xfrm>
            <a:off x="23860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8"/>
          <p:cNvSpPr/>
          <p:nvPr/>
        </p:nvSpPr>
        <p:spPr>
          <a:xfrm>
            <a:off x="24622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8"/>
          <p:cNvSpPr/>
          <p:nvPr/>
        </p:nvSpPr>
        <p:spPr>
          <a:xfrm>
            <a:off x="25384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8"/>
          <p:cNvSpPr/>
          <p:nvPr/>
        </p:nvSpPr>
        <p:spPr>
          <a:xfrm>
            <a:off x="26146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8"/>
          <p:cNvSpPr/>
          <p:nvPr/>
        </p:nvSpPr>
        <p:spPr>
          <a:xfrm>
            <a:off x="26908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8"/>
          <p:cNvSpPr/>
          <p:nvPr/>
        </p:nvSpPr>
        <p:spPr>
          <a:xfrm>
            <a:off x="2767000" y="1862425"/>
            <a:ext cx="131100" cy="22188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0" name="Google Shape;470;p48"/>
          <p:cNvPicPr preferRelativeResize="0"/>
          <p:nvPr/>
        </p:nvPicPr>
        <p:blipFill>
          <a:blip r:embed="rId4">
            <a:alphaModFix/>
          </a:blip>
          <a:stretch>
            <a:fillRect/>
          </a:stretch>
        </p:blipFill>
        <p:spPr>
          <a:xfrm>
            <a:off x="5325600" y="1687713"/>
            <a:ext cx="3691775" cy="25810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9"/>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lang="en">
                <a:solidFill>
                  <a:srgbClr val="3C4043"/>
                </a:solidFill>
              </a:rPr>
              <a:t>Preprocessing</a:t>
            </a:r>
            <a:r>
              <a:rPr lang="en"/>
              <a:t>: </a:t>
            </a:r>
            <a:r>
              <a:rPr b="1" lang="en"/>
              <a:t>Spectrograms</a:t>
            </a:r>
            <a:endParaRPr b="1"/>
          </a:p>
        </p:txBody>
      </p:sp>
      <p:pic>
        <p:nvPicPr>
          <p:cNvPr id="476" name="Google Shape;476;p49"/>
          <p:cNvPicPr preferRelativeResize="0"/>
          <p:nvPr/>
        </p:nvPicPr>
        <p:blipFill>
          <a:blip r:embed="rId3">
            <a:alphaModFix/>
          </a:blip>
          <a:stretch>
            <a:fillRect/>
          </a:stretch>
        </p:blipFill>
        <p:spPr>
          <a:xfrm>
            <a:off x="1409388" y="1220325"/>
            <a:ext cx="5667224" cy="3725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0"/>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lang="en">
                <a:solidFill>
                  <a:srgbClr val="3C4043"/>
                </a:solidFill>
              </a:rPr>
              <a:t>Preprocessing</a:t>
            </a:r>
            <a:r>
              <a:rPr lang="en"/>
              <a:t>: </a:t>
            </a:r>
            <a:r>
              <a:rPr b="1" lang="en"/>
              <a:t>Spectrograms</a:t>
            </a:r>
            <a:endParaRPr b="1"/>
          </a:p>
        </p:txBody>
      </p:sp>
      <p:pic>
        <p:nvPicPr>
          <p:cNvPr id="482" name="Google Shape;482;p50"/>
          <p:cNvPicPr preferRelativeResize="0"/>
          <p:nvPr/>
        </p:nvPicPr>
        <p:blipFill>
          <a:blip r:embed="rId3">
            <a:alphaModFix/>
          </a:blip>
          <a:stretch>
            <a:fillRect/>
          </a:stretch>
        </p:blipFill>
        <p:spPr>
          <a:xfrm>
            <a:off x="2012813" y="1332625"/>
            <a:ext cx="5118375" cy="341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4"/>
          <p:cNvSpPr/>
          <p:nvPr/>
        </p:nvSpPr>
        <p:spPr>
          <a:xfrm>
            <a:off x="5375090" y="2004300"/>
            <a:ext cx="1199400" cy="556200"/>
          </a:xfrm>
          <a:prstGeom prst="chevron">
            <a:avLst>
              <a:gd fmla="val 50000" name="adj"/>
            </a:avLst>
          </a:prstGeom>
          <a:solidFill>
            <a:srgbClr val="34A8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15" name="Google Shape;115;p24"/>
          <p:cNvSpPr/>
          <p:nvPr/>
        </p:nvSpPr>
        <p:spPr>
          <a:xfrm>
            <a:off x="6376726" y="2004300"/>
            <a:ext cx="1199400" cy="556200"/>
          </a:xfrm>
          <a:prstGeom prst="chevron">
            <a:avLst>
              <a:gd fmla="val 50000" name="adj"/>
            </a:avLst>
          </a:prstGeom>
          <a:solidFill>
            <a:srgbClr val="34A8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16" name="Google Shape;116;p24"/>
          <p:cNvSpPr/>
          <p:nvPr/>
        </p:nvSpPr>
        <p:spPr>
          <a:xfrm>
            <a:off x="7378363" y="2004300"/>
            <a:ext cx="1270200" cy="556200"/>
          </a:xfrm>
          <a:prstGeom prst="chevron">
            <a:avLst>
              <a:gd fmla="val 50000" name="adj"/>
            </a:avLst>
          </a:prstGeom>
          <a:solidFill>
            <a:srgbClr val="EA43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17" name="Google Shape;117;p24"/>
          <p:cNvSpPr/>
          <p:nvPr/>
        </p:nvSpPr>
        <p:spPr>
          <a:xfrm>
            <a:off x="441975" y="2004300"/>
            <a:ext cx="1124400" cy="556200"/>
          </a:xfrm>
          <a:prstGeom prst="homePlate">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Collect </a:t>
            </a:r>
            <a:endParaRPr b="1" sz="1050">
              <a:solidFill>
                <a:srgbClr val="F8F9FA"/>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Data</a:t>
            </a:r>
            <a:endParaRPr b="1" sz="1050">
              <a:solidFill>
                <a:srgbClr val="F8F9FA"/>
              </a:solidFill>
              <a:latin typeface="Google Sans"/>
              <a:ea typeface="Google Sans"/>
              <a:cs typeface="Google Sans"/>
              <a:sym typeface="Google Sans"/>
            </a:endParaRPr>
          </a:p>
        </p:txBody>
      </p:sp>
      <p:sp>
        <p:nvSpPr>
          <p:cNvPr id="118" name="Google Shape;118;p24"/>
          <p:cNvSpPr/>
          <p:nvPr/>
        </p:nvSpPr>
        <p:spPr>
          <a:xfrm>
            <a:off x="1368544" y="2004300"/>
            <a:ext cx="1199400" cy="556200"/>
          </a:xfrm>
          <a:prstGeom prst="chevron">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F8F9FA"/>
              </a:solidFill>
              <a:latin typeface="Google Sans"/>
              <a:ea typeface="Google Sans"/>
              <a:cs typeface="Google Sans"/>
              <a:sym typeface="Google Sans"/>
            </a:endParaRPr>
          </a:p>
        </p:txBody>
      </p:sp>
      <p:sp>
        <p:nvSpPr>
          <p:cNvPr id="119" name="Google Shape;119;p24"/>
          <p:cNvSpPr/>
          <p:nvPr/>
        </p:nvSpPr>
        <p:spPr>
          <a:xfrm>
            <a:off x="4373453" y="2004300"/>
            <a:ext cx="1199400" cy="556200"/>
          </a:xfrm>
          <a:prstGeom prst="chevron">
            <a:avLst>
              <a:gd fmla="val 50000" name="adj"/>
            </a:avLst>
          </a:prstGeom>
          <a:solidFill>
            <a:srgbClr val="34A8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20" name="Google Shape;120;p24"/>
          <p:cNvSpPr/>
          <p:nvPr/>
        </p:nvSpPr>
        <p:spPr>
          <a:xfrm>
            <a:off x="3371817" y="2004300"/>
            <a:ext cx="1199400" cy="556200"/>
          </a:xfrm>
          <a:prstGeom prst="chevron">
            <a:avLst>
              <a:gd fmla="val 50000" name="adj"/>
            </a:avLst>
          </a:prstGeom>
          <a:solidFill>
            <a:srgbClr val="FBBC0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21" name="Google Shape;121;p24"/>
          <p:cNvSpPr/>
          <p:nvPr/>
        </p:nvSpPr>
        <p:spPr>
          <a:xfrm>
            <a:off x="2370181" y="2004300"/>
            <a:ext cx="1199400" cy="556200"/>
          </a:xfrm>
          <a:prstGeom prst="chevron">
            <a:avLst>
              <a:gd fmla="val 50000" name="adj"/>
            </a:avLst>
          </a:prstGeom>
          <a:solidFill>
            <a:srgbClr val="FBBC0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50">
              <a:solidFill>
                <a:srgbClr val="F8F9FA"/>
              </a:solidFill>
              <a:latin typeface="Google Sans"/>
              <a:ea typeface="Google Sans"/>
              <a:cs typeface="Google Sans"/>
              <a:sym typeface="Google Sans"/>
            </a:endParaRPr>
          </a:p>
        </p:txBody>
      </p:sp>
      <p:sp>
        <p:nvSpPr>
          <p:cNvPr id="122" name="Google Shape;122;p24"/>
          <p:cNvSpPr txBox="1"/>
          <p:nvPr/>
        </p:nvSpPr>
        <p:spPr>
          <a:xfrm>
            <a:off x="1558038"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Preprocess</a:t>
            </a:r>
            <a:endParaRPr b="1" sz="9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Data</a:t>
            </a:r>
            <a:endParaRPr b="1" sz="950">
              <a:solidFill>
                <a:srgbClr val="FFFFFF"/>
              </a:solidFill>
              <a:latin typeface="Google Sans"/>
              <a:ea typeface="Google Sans"/>
              <a:cs typeface="Google Sans"/>
              <a:sym typeface="Google Sans"/>
            </a:endParaRPr>
          </a:p>
        </p:txBody>
      </p:sp>
      <p:sp>
        <p:nvSpPr>
          <p:cNvPr id="123" name="Google Shape;123;p24"/>
          <p:cNvSpPr txBox="1"/>
          <p:nvPr/>
        </p:nvSpPr>
        <p:spPr>
          <a:xfrm>
            <a:off x="2544125"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Design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24" name="Google Shape;124;p24"/>
          <p:cNvSpPr txBox="1"/>
          <p:nvPr/>
        </p:nvSpPr>
        <p:spPr>
          <a:xfrm>
            <a:off x="3534963"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Train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25" name="Google Shape;125;p24"/>
          <p:cNvSpPr txBox="1"/>
          <p:nvPr/>
        </p:nvSpPr>
        <p:spPr>
          <a:xfrm>
            <a:off x="4571225"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Evaluate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Optimize</a:t>
            </a:r>
            <a:endParaRPr b="1" sz="1050">
              <a:solidFill>
                <a:srgbClr val="FFFFFF"/>
              </a:solidFill>
              <a:latin typeface="Google Sans"/>
              <a:ea typeface="Google Sans"/>
              <a:cs typeface="Google Sans"/>
              <a:sym typeface="Google Sans"/>
            </a:endParaRPr>
          </a:p>
        </p:txBody>
      </p:sp>
      <p:sp>
        <p:nvSpPr>
          <p:cNvPr id="126" name="Google Shape;126;p24"/>
          <p:cNvSpPr txBox="1"/>
          <p:nvPr/>
        </p:nvSpPr>
        <p:spPr>
          <a:xfrm>
            <a:off x="5547919" y="2067288"/>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Convert</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27" name="Google Shape;127;p24"/>
          <p:cNvSpPr txBox="1"/>
          <p:nvPr/>
        </p:nvSpPr>
        <p:spPr>
          <a:xfrm>
            <a:off x="6550700"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Deploy</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28" name="Google Shape;128;p24"/>
          <p:cNvSpPr txBox="1"/>
          <p:nvPr/>
        </p:nvSpPr>
        <p:spPr>
          <a:xfrm>
            <a:off x="7601100"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Make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Inferences</a:t>
            </a:r>
            <a:endParaRPr b="1" sz="1050">
              <a:solidFill>
                <a:srgbClr val="FFFFFF"/>
              </a:solidFill>
              <a:latin typeface="Google Sans"/>
              <a:ea typeface="Google Sans"/>
              <a:cs typeface="Google Sans"/>
              <a:sym typeface="Google Sans"/>
            </a:endParaRPr>
          </a:p>
        </p:txBody>
      </p:sp>
      <p:sp>
        <p:nvSpPr>
          <p:cNvPr id="129" name="Google Shape;129;p24"/>
          <p:cNvSpPr/>
          <p:nvPr/>
        </p:nvSpPr>
        <p:spPr>
          <a:xfrm>
            <a:off x="1558050" y="2640600"/>
            <a:ext cx="32697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4"/>
          <p:cNvPicPr preferRelativeResize="0"/>
          <p:nvPr/>
        </p:nvPicPr>
        <p:blipFill rotWithShape="1">
          <a:blip r:embed="rId3">
            <a:alphaModFix/>
          </a:blip>
          <a:srcRect b="13934" l="17159" r="17570" t="15404"/>
          <a:stretch/>
        </p:blipFill>
        <p:spPr>
          <a:xfrm>
            <a:off x="2825479" y="2664421"/>
            <a:ext cx="723219" cy="440417"/>
          </a:xfrm>
          <a:prstGeom prst="rect">
            <a:avLst/>
          </a:prstGeom>
          <a:noFill/>
          <a:ln>
            <a:noFill/>
          </a:ln>
        </p:spPr>
      </p:pic>
      <p:sp>
        <p:nvSpPr>
          <p:cNvPr id="131" name="Google Shape;131;p24"/>
          <p:cNvSpPr/>
          <p:nvPr/>
        </p:nvSpPr>
        <p:spPr>
          <a:xfrm>
            <a:off x="4885450" y="2640600"/>
            <a:ext cx="21570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2" name="Google Shape;132;p24"/>
          <p:cNvPicPr preferRelativeResize="0"/>
          <p:nvPr/>
        </p:nvPicPr>
        <p:blipFill rotWithShape="1">
          <a:blip r:embed="rId4">
            <a:alphaModFix/>
          </a:blip>
          <a:srcRect b="11417" l="5992" r="6018" t="15252"/>
          <a:stretch/>
        </p:blipFill>
        <p:spPr>
          <a:xfrm>
            <a:off x="5548018" y="2702462"/>
            <a:ext cx="831873" cy="389961"/>
          </a:xfrm>
          <a:prstGeom prst="rect">
            <a:avLst/>
          </a:prstGeom>
          <a:noFill/>
          <a:ln>
            <a:noFill/>
          </a:ln>
        </p:spPr>
      </p:pic>
      <p:sp>
        <p:nvSpPr>
          <p:cNvPr id="133" name="Google Shape;133;p24"/>
          <p:cNvSpPr/>
          <p:nvPr/>
        </p:nvSpPr>
        <p:spPr>
          <a:xfrm>
            <a:off x="7100075" y="2640600"/>
            <a:ext cx="15492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4"/>
          <p:cNvPicPr preferRelativeResize="0"/>
          <p:nvPr/>
        </p:nvPicPr>
        <p:blipFill rotWithShape="1">
          <a:blip r:embed="rId4">
            <a:alphaModFix/>
          </a:blip>
          <a:srcRect b="11419" l="5992" r="6018" t="60195"/>
          <a:stretch/>
        </p:blipFill>
        <p:spPr>
          <a:xfrm>
            <a:off x="7309486" y="2940063"/>
            <a:ext cx="831876" cy="150950"/>
          </a:xfrm>
          <a:prstGeom prst="rect">
            <a:avLst/>
          </a:prstGeom>
          <a:noFill/>
          <a:ln>
            <a:noFill/>
          </a:ln>
        </p:spPr>
      </p:pic>
      <p:pic>
        <p:nvPicPr>
          <p:cNvPr id="135" name="Google Shape;135;p24"/>
          <p:cNvPicPr preferRelativeResize="0"/>
          <p:nvPr/>
        </p:nvPicPr>
        <p:blipFill rotWithShape="1">
          <a:blip r:embed="rId4">
            <a:alphaModFix/>
          </a:blip>
          <a:srcRect b="38405" l="34518" r="33909" t="14319"/>
          <a:stretch/>
        </p:blipFill>
        <p:spPr>
          <a:xfrm>
            <a:off x="7759550" y="2688657"/>
            <a:ext cx="298500" cy="251400"/>
          </a:xfrm>
          <a:prstGeom prst="rect">
            <a:avLst/>
          </a:prstGeom>
          <a:noFill/>
          <a:ln>
            <a:noFill/>
          </a:ln>
        </p:spPr>
      </p:pic>
      <p:sp>
        <p:nvSpPr>
          <p:cNvPr id="136" name="Google Shape;136;p24"/>
          <p:cNvSpPr txBox="1"/>
          <p:nvPr/>
        </p:nvSpPr>
        <p:spPr>
          <a:xfrm>
            <a:off x="8051935" y="2918968"/>
            <a:ext cx="650100" cy="1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50">
                <a:solidFill>
                  <a:srgbClr val="535F69"/>
                </a:solidFill>
                <a:latin typeface="Roboto Thin"/>
                <a:ea typeface="Roboto Thin"/>
                <a:cs typeface="Roboto Thin"/>
                <a:sym typeface="Roboto Thin"/>
              </a:rPr>
              <a:t>Micro</a:t>
            </a:r>
            <a:endParaRPr sz="950">
              <a:solidFill>
                <a:srgbClr val="535F69"/>
              </a:solidFill>
              <a:latin typeface="Roboto Thin"/>
              <a:ea typeface="Roboto Thin"/>
              <a:cs typeface="Roboto Thin"/>
              <a:sym typeface="Roboto Th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51"/>
          <p:cNvPicPr preferRelativeResize="0"/>
          <p:nvPr/>
        </p:nvPicPr>
        <p:blipFill>
          <a:blip r:embed="rId3">
            <a:alphaModFix/>
          </a:blip>
          <a:stretch>
            <a:fillRect/>
          </a:stretch>
        </p:blipFill>
        <p:spPr>
          <a:xfrm>
            <a:off x="2012813" y="1332625"/>
            <a:ext cx="5118375" cy="3412250"/>
          </a:xfrm>
          <a:prstGeom prst="rect">
            <a:avLst/>
          </a:prstGeom>
          <a:noFill/>
          <a:ln>
            <a:noFill/>
          </a:ln>
        </p:spPr>
      </p:pic>
      <p:sp>
        <p:nvSpPr>
          <p:cNvPr id="488" name="Google Shape;488;p51"/>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lang="en">
                <a:solidFill>
                  <a:srgbClr val="3C4043"/>
                </a:solidFill>
              </a:rPr>
              <a:t>Preprocessing</a:t>
            </a:r>
            <a:r>
              <a:rPr lang="en"/>
              <a:t>: </a:t>
            </a:r>
            <a:r>
              <a:rPr b="1" lang="en"/>
              <a:t>Spectrograms</a:t>
            </a:r>
            <a:endParaRPr b="1"/>
          </a:p>
        </p:txBody>
      </p:sp>
      <p:sp>
        <p:nvSpPr>
          <p:cNvPr id="489" name="Google Shape;489;p51"/>
          <p:cNvSpPr/>
          <p:nvPr/>
        </p:nvSpPr>
        <p:spPr>
          <a:xfrm>
            <a:off x="2443579" y="2266787"/>
            <a:ext cx="968100" cy="465600"/>
          </a:xfrm>
          <a:prstGeom prst="roundRect">
            <a:avLst>
              <a:gd fmla="val 0" name="adj"/>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1"/>
          <p:cNvSpPr/>
          <p:nvPr/>
        </p:nvSpPr>
        <p:spPr>
          <a:xfrm>
            <a:off x="5171496" y="2266787"/>
            <a:ext cx="968100" cy="465600"/>
          </a:xfrm>
          <a:prstGeom prst="roundRect">
            <a:avLst>
              <a:gd fmla="val 0" name="adj"/>
            </a:avLst>
          </a:prstGeom>
          <a:noFill/>
          <a:ln cap="flat" cmpd="sng" w="762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1"/>
          <p:cNvSpPr/>
          <p:nvPr/>
        </p:nvSpPr>
        <p:spPr>
          <a:xfrm>
            <a:off x="2535133" y="3925577"/>
            <a:ext cx="968100" cy="465600"/>
          </a:xfrm>
          <a:prstGeom prst="roundRect">
            <a:avLst>
              <a:gd fmla="val 0" name="adj"/>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1"/>
          <p:cNvSpPr/>
          <p:nvPr/>
        </p:nvSpPr>
        <p:spPr>
          <a:xfrm>
            <a:off x="5171496" y="3925577"/>
            <a:ext cx="968100" cy="465600"/>
          </a:xfrm>
          <a:prstGeom prst="roundRect">
            <a:avLst>
              <a:gd fmla="val 0" name="adj"/>
            </a:avLst>
          </a:prstGeom>
          <a:noFill/>
          <a:ln cap="flat" cmpd="sng" w="762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52"/>
          <p:cNvSpPr txBox="1"/>
          <p:nvPr>
            <p:ph type="title"/>
          </p:nvPr>
        </p:nvSpPr>
        <p:spPr>
          <a:xfrm>
            <a:off x="952500" y="1672375"/>
            <a:ext cx="7877100" cy="102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we find more </a:t>
            </a:r>
            <a:endParaRPr/>
          </a:p>
          <a:p>
            <a:pPr indent="0" lvl="0" marL="0" rtl="0" algn="l">
              <a:spcBef>
                <a:spcPts val="0"/>
              </a:spcBef>
              <a:spcAft>
                <a:spcPts val="0"/>
              </a:spcAft>
              <a:buNone/>
            </a:pPr>
            <a:r>
              <a:rPr b="1" i="1" lang="en"/>
              <a:t>salient</a:t>
            </a:r>
            <a:r>
              <a:rPr lang="en"/>
              <a:t> features?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3"/>
          <p:cNvSpPr/>
          <p:nvPr/>
        </p:nvSpPr>
        <p:spPr>
          <a:xfrm>
            <a:off x="1358540" y="1035450"/>
            <a:ext cx="6426900" cy="3072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03" name="Google Shape;503;p53"/>
          <p:cNvPicPr preferRelativeResize="0"/>
          <p:nvPr/>
        </p:nvPicPr>
        <p:blipFill rotWithShape="1">
          <a:blip r:embed="rId3">
            <a:alphaModFix/>
          </a:blip>
          <a:srcRect b="0" l="0" r="0" t="24408"/>
          <a:stretch/>
        </p:blipFill>
        <p:spPr>
          <a:xfrm>
            <a:off x="1784990" y="1307700"/>
            <a:ext cx="5588100" cy="27940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4"/>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Mel Filterbanks</a:t>
            </a:r>
            <a:endParaRPr/>
          </a:p>
        </p:txBody>
      </p:sp>
      <p:pic>
        <p:nvPicPr>
          <p:cNvPr id="509" name="Google Shape;509;p54"/>
          <p:cNvPicPr preferRelativeResize="0"/>
          <p:nvPr/>
        </p:nvPicPr>
        <p:blipFill>
          <a:blip r:embed="rId3">
            <a:alphaModFix/>
          </a:blip>
          <a:stretch>
            <a:fillRect/>
          </a:stretch>
        </p:blipFill>
        <p:spPr>
          <a:xfrm>
            <a:off x="1028463" y="1601075"/>
            <a:ext cx="7087076" cy="265765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5"/>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Spectrograms v. MFCCs</a:t>
            </a:r>
            <a:endParaRPr/>
          </a:p>
        </p:txBody>
      </p:sp>
      <p:sp>
        <p:nvSpPr>
          <p:cNvPr id="515" name="Google Shape;515;p55"/>
          <p:cNvSpPr/>
          <p:nvPr/>
        </p:nvSpPr>
        <p:spPr>
          <a:xfrm rot="5400000">
            <a:off x="3115315" y="2653337"/>
            <a:ext cx="3006300" cy="6381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16" name="Google Shape;516;p55"/>
          <p:cNvPicPr preferRelativeResize="0"/>
          <p:nvPr/>
        </p:nvPicPr>
        <p:blipFill rotWithShape="1">
          <a:blip r:embed="rId3">
            <a:alphaModFix/>
          </a:blip>
          <a:srcRect b="0" l="0" r="50181" t="0"/>
          <a:stretch/>
        </p:blipFill>
        <p:spPr>
          <a:xfrm>
            <a:off x="991050" y="1288500"/>
            <a:ext cx="2626444" cy="3514699"/>
          </a:xfrm>
          <a:prstGeom prst="rect">
            <a:avLst/>
          </a:prstGeom>
          <a:noFill/>
          <a:ln>
            <a:noFill/>
          </a:ln>
        </p:spPr>
      </p:pic>
      <p:pic>
        <p:nvPicPr>
          <p:cNvPr id="517" name="Google Shape;517;p55"/>
          <p:cNvPicPr preferRelativeResize="0"/>
          <p:nvPr/>
        </p:nvPicPr>
        <p:blipFill rotWithShape="1">
          <a:blip r:embed="rId4">
            <a:alphaModFix/>
          </a:blip>
          <a:srcRect b="0" l="0" r="52292" t="0"/>
          <a:stretch/>
        </p:blipFill>
        <p:spPr>
          <a:xfrm>
            <a:off x="5643830" y="1288500"/>
            <a:ext cx="2509119" cy="35146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6"/>
          <p:cNvSpPr txBox="1"/>
          <p:nvPr>
            <p:ph type="title"/>
          </p:nvPr>
        </p:nvSpPr>
        <p:spPr>
          <a:xfrm>
            <a:off x="344500" y="4515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a:t>
            </a:r>
            <a:r>
              <a:rPr b="1" lang="en"/>
              <a:t>Feature Engineering</a:t>
            </a:r>
            <a:endParaRPr b="1"/>
          </a:p>
        </p:txBody>
      </p:sp>
      <p:pic>
        <p:nvPicPr>
          <p:cNvPr id="523" name="Google Shape;523;p56"/>
          <p:cNvPicPr preferRelativeResize="0"/>
          <p:nvPr/>
        </p:nvPicPr>
        <p:blipFill>
          <a:blip r:embed="rId4">
            <a:alphaModFix/>
          </a:blip>
          <a:stretch>
            <a:fillRect/>
          </a:stretch>
        </p:blipFill>
        <p:spPr>
          <a:xfrm>
            <a:off x="533400" y="2122375"/>
            <a:ext cx="2301775" cy="2245425"/>
          </a:xfrm>
          <a:prstGeom prst="rect">
            <a:avLst/>
          </a:prstGeom>
          <a:noFill/>
          <a:ln>
            <a:noFill/>
          </a:ln>
        </p:spPr>
      </p:pic>
      <p:pic>
        <p:nvPicPr>
          <p:cNvPr id="524" name="Google Shape;524;p56"/>
          <p:cNvPicPr preferRelativeResize="0"/>
          <p:nvPr/>
        </p:nvPicPr>
        <p:blipFill>
          <a:blip r:embed="rId5">
            <a:alphaModFix/>
          </a:blip>
          <a:stretch>
            <a:fillRect/>
          </a:stretch>
        </p:blipFill>
        <p:spPr>
          <a:xfrm>
            <a:off x="3552777" y="2122388"/>
            <a:ext cx="2301775" cy="2245437"/>
          </a:xfrm>
          <a:prstGeom prst="rect">
            <a:avLst/>
          </a:prstGeom>
          <a:noFill/>
          <a:ln>
            <a:noFill/>
          </a:ln>
        </p:spPr>
      </p:pic>
      <p:pic>
        <p:nvPicPr>
          <p:cNvPr id="525" name="Google Shape;525;p56"/>
          <p:cNvPicPr preferRelativeResize="0"/>
          <p:nvPr/>
        </p:nvPicPr>
        <p:blipFill>
          <a:blip r:embed="rId6">
            <a:alphaModFix/>
          </a:blip>
          <a:stretch>
            <a:fillRect/>
          </a:stretch>
        </p:blipFill>
        <p:spPr>
          <a:xfrm>
            <a:off x="6424498" y="2122375"/>
            <a:ext cx="2301775" cy="2245442"/>
          </a:xfrm>
          <a:prstGeom prst="rect">
            <a:avLst/>
          </a:prstGeom>
          <a:noFill/>
          <a:ln>
            <a:noFill/>
          </a:ln>
        </p:spPr>
      </p:pic>
      <p:sp>
        <p:nvSpPr>
          <p:cNvPr id="526" name="Google Shape;526;p56"/>
          <p:cNvSpPr/>
          <p:nvPr/>
        </p:nvSpPr>
        <p:spPr>
          <a:xfrm>
            <a:off x="2994725" y="3005250"/>
            <a:ext cx="461100" cy="479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6"/>
          <p:cNvSpPr/>
          <p:nvPr/>
        </p:nvSpPr>
        <p:spPr>
          <a:xfrm>
            <a:off x="5908975" y="3005238"/>
            <a:ext cx="461100" cy="479700"/>
          </a:xfrm>
          <a:prstGeom prst="rightArrow">
            <a:avLst>
              <a:gd fmla="val 50000" name="adj1"/>
              <a:gd fmla="val 5000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6"/>
          <p:cNvSpPr txBox="1"/>
          <p:nvPr/>
        </p:nvSpPr>
        <p:spPr>
          <a:xfrm>
            <a:off x="2318200" y="1594150"/>
            <a:ext cx="1656900" cy="7911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i="1" lang="en">
                <a:solidFill>
                  <a:srgbClr val="FFFFFF"/>
                </a:solidFill>
                <a:latin typeface="Google Sans"/>
                <a:ea typeface="Google Sans"/>
                <a:cs typeface="Google Sans"/>
                <a:sym typeface="Google Sans"/>
              </a:rPr>
              <a:t>Normalization:</a:t>
            </a:r>
            <a:r>
              <a:rPr b="1" lang="en">
                <a:solidFill>
                  <a:srgbClr val="FFFFFF"/>
                </a:solidFill>
                <a:latin typeface="Google Sans"/>
                <a:ea typeface="Google Sans"/>
                <a:cs typeface="Google Sans"/>
                <a:sym typeface="Google Sans"/>
              </a:rPr>
              <a:t> remove volume differences</a:t>
            </a:r>
            <a:endParaRPr b="1">
              <a:solidFill>
                <a:srgbClr val="FFFFFF"/>
              </a:solidFill>
              <a:latin typeface="Google Sans"/>
              <a:ea typeface="Google Sans"/>
              <a:cs typeface="Google Sans"/>
              <a:sym typeface="Google Sans"/>
            </a:endParaRPr>
          </a:p>
        </p:txBody>
      </p:sp>
      <p:sp>
        <p:nvSpPr>
          <p:cNvPr id="529" name="Google Shape;529;p56"/>
          <p:cNvSpPr txBox="1"/>
          <p:nvPr/>
        </p:nvSpPr>
        <p:spPr>
          <a:xfrm>
            <a:off x="5348325" y="1594150"/>
            <a:ext cx="1656900" cy="791100"/>
          </a:xfrm>
          <a:prstGeom prst="rect">
            <a:avLst/>
          </a:prstGeom>
          <a:solidFill>
            <a:schemeClr val="accent1"/>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i="1" lang="en">
                <a:solidFill>
                  <a:srgbClr val="FFFFFF"/>
                </a:solidFill>
                <a:latin typeface="Google Sans"/>
                <a:ea typeface="Google Sans"/>
                <a:cs typeface="Google Sans"/>
                <a:sym typeface="Google Sans"/>
              </a:rPr>
              <a:t>Denoise: </a:t>
            </a:r>
            <a:r>
              <a:rPr b="1" lang="en">
                <a:solidFill>
                  <a:srgbClr val="FFFFFF"/>
                </a:solidFill>
                <a:latin typeface="Google Sans"/>
                <a:ea typeface="Google Sans"/>
                <a:cs typeface="Google Sans"/>
                <a:sym typeface="Google Sans"/>
              </a:rPr>
              <a:t>reduce background noise for clarity</a:t>
            </a:r>
            <a:endParaRPr b="1">
              <a:solidFill>
                <a:srgbClr val="FFFFFF"/>
              </a:solidFill>
              <a:latin typeface="Google Sans"/>
              <a:ea typeface="Google Sans"/>
              <a:cs typeface="Google Sans"/>
              <a:sym typeface="Google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7" name="Shape 537"/>
        <p:cNvGrpSpPr/>
        <p:nvPr/>
      </p:nvGrpSpPr>
      <p:grpSpPr>
        <a:xfrm>
          <a:off x="0" y="0"/>
          <a:ext cx="0" cy="0"/>
          <a:chOff x="0" y="0"/>
          <a:chExt cx="0" cy="0"/>
        </a:xfrm>
      </p:grpSpPr>
      <p:sp>
        <p:nvSpPr>
          <p:cNvPr id="538" name="Google Shape;538;p58"/>
          <p:cNvSpPr txBox="1"/>
          <p:nvPr>
            <p:ph type="title"/>
          </p:nvPr>
        </p:nvSpPr>
        <p:spPr>
          <a:xfrm>
            <a:off x="962188" y="2048788"/>
            <a:ext cx="7877100" cy="85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Collection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2" name="Shape 542"/>
        <p:cNvGrpSpPr/>
        <p:nvPr/>
      </p:nvGrpSpPr>
      <p:grpSpPr>
        <a:xfrm>
          <a:off x="0" y="0"/>
          <a:ext cx="0" cy="0"/>
          <a:chOff x="0" y="0"/>
          <a:chExt cx="0" cy="0"/>
        </a:xfrm>
      </p:grpSpPr>
      <p:sp>
        <p:nvSpPr>
          <p:cNvPr id="543" name="Google Shape;543;p59"/>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Sensor Data</a:t>
            </a:r>
            <a:endParaRPr/>
          </a:p>
        </p:txBody>
      </p:sp>
      <p:pic>
        <p:nvPicPr>
          <p:cNvPr id="544" name="Google Shape;544;p59"/>
          <p:cNvPicPr preferRelativeResize="0"/>
          <p:nvPr/>
        </p:nvPicPr>
        <p:blipFill>
          <a:blip r:embed="rId4">
            <a:alphaModFix/>
          </a:blip>
          <a:stretch>
            <a:fillRect/>
          </a:stretch>
        </p:blipFill>
        <p:spPr>
          <a:xfrm>
            <a:off x="421350" y="1383000"/>
            <a:ext cx="3825425" cy="2209200"/>
          </a:xfrm>
          <a:prstGeom prst="rect">
            <a:avLst/>
          </a:prstGeom>
          <a:noFill/>
          <a:ln>
            <a:noFill/>
          </a:ln>
        </p:spPr>
      </p:pic>
      <p:grpSp>
        <p:nvGrpSpPr>
          <p:cNvPr id="545" name="Google Shape;545;p59"/>
          <p:cNvGrpSpPr/>
          <p:nvPr/>
        </p:nvGrpSpPr>
        <p:grpSpPr>
          <a:xfrm>
            <a:off x="4438800" y="1822250"/>
            <a:ext cx="2716950" cy="1803100"/>
            <a:chOff x="4438800" y="1822250"/>
            <a:chExt cx="2716950" cy="1803100"/>
          </a:xfrm>
        </p:grpSpPr>
        <p:pic>
          <p:nvPicPr>
            <p:cNvPr id="546" name="Google Shape;546;p59"/>
            <p:cNvPicPr preferRelativeResize="0"/>
            <p:nvPr/>
          </p:nvPicPr>
          <p:blipFill rotWithShape="1">
            <a:blip r:embed="rId5">
              <a:alphaModFix/>
            </a:blip>
            <a:srcRect b="71129" l="16874" r="0" t="0"/>
            <a:stretch/>
          </p:blipFill>
          <p:spPr>
            <a:xfrm>
              <a:off x="4438800" y="1822250"/>
              <a:ext cx="2716950" cy="1438450"/>
            </a:xfrm>
            <a:prstGeom prst="rect">
              <a:avLst/>
            </a:prstGeom>
            <a:noFill/>
            <a:ln>
              <a:noFill/>
            </a:ln>
          </p:spPr>
        </p:pic>
        <p:sp>
          <p:nvSpPr>
            <p:cNvPr id="547" name="Google Shape;547;p59"/>
            <p:cNvSpPr/>
            <p:nvPr/>
          </p:nvSpPr>
          <p:spPr>
            <a:xfrm>
              <a:off x="5048825" y="3120450"/>
              <a:ext cx="1493700" cy="50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59"/>
          <p:cNvSpPr/>
          <p:nvPr/>
        </p:nvSpPr>
        <p:spPr>
          <a:xfrm>
            <a:off x="7253900" y="2446350"/>
            <a:ext cx="506400" cy="227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9"/>
          <p:cNvSpPr txBox="1"/>
          <p:nvPr/>
        </p:nvSpPr>
        <p:spPr>
          <a:xfrm>
            <a:off x="5474725" y="3638775"/>
            <a:ext cx="1566300" cy="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16Khz signal</a:t>
            </a:r>
            <a:endParaRPr>
              <a:latin typeface="Google Sans"/>
              <a:ea typeface="Google Sans"/>
              <a:cs typeface="Google Sans"/>
              <a:sym typeface="Google Sans"/>
            </a:endParaRPr>
          </a:p>
        </p:txBody>
      </p:sp>
      <p:grpSp>
        <p:nvGrpSpPr>
          <p:cNvPr id="550" name="Google Shape;550;p59"/>
          <p:cNvGrpSpPr/>
          <p:nvPr/>
        </p:nvGrpSpPr>
        <p:grpSpPr>
          <a:xfrm>
            <a:off x="7847037" y="2089443"/>
            <a:ext cx="1447697" cy="959548"/>
            <a:chOff x="1273200" y="1369825"/>
            <a:chExt cx="3351150" cy="2403075"/>
          </a:xfrm>
        </p:grpSpPr>
        <p:sp>
          <p:nvSpPr>
            <p:cNvPr id="551" name="Google Shape;551;p59"/>
            <p:cNvSpPr/>
            <p:nvPr/>
          </p:nvSpPr>
          <p:spPr>
            <a:xfrm>
              <a:off x="2196350" y="2290400"/>
              <a:ext cx="485400" cy="493800"/>
            </a:xfrm>
            <a:prstGeom prst="ellipse">
              <a:avLst/>
            </a:prstGeom>
            <a:solidFill>
              <a:srgbClr val="EA8600"/>
            </a:solidFill>
            <a:ln cap="flat" cmpd="sng" w="9525">
              <a:solidFill>
                <a:srgbClr val="EA8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2" name="Google Shape;552;p59"/>
            <p:cNvCxnSpPr>
              <a:endCxn id="551" idx="2"/>
            </p:cNvCxnSpPr>
            <p:nvPr/>
          </p:nvCxnSpPr>
          <p:spPr>
            <a:xfrm>
              <a:off x="1294550" y="2529800"/>
              <a:ext cx="901800" cy="7500"/>
            </a:xfrm>
            <a:prstGeom prst="straightConnector1">
              <a:avLst/>
            </a:prstGeom>
            <a:noFill/>
            <a:ln cap="flat" cmpd="sng" w="19050">
              <a:solidFill>
                <a:srgbClr val="EA8600"/>
              </a:solidFill>
              <a:prstDash val="solid"/>
              <a:round/>
              <a:headEnd len="med" w="med" type="none"/>
              <a:tailEnd len="med" w="med" type="none"/>
            </a:ln>
          </p:spPr>
        </p:cxnSp>
        <p:cxnSp>
          <p:nvCxnSpPr>
            <p:cNvPr id="553" name="Google Shape;553;p59"/>
            <p:cNvCxnSpPr/>
            <p:nvPr/>
          </p:nvCxnSpPr>
          <p:spPr>
            <a:xfrm flipH="1">
              <a:off x="1276656" y="1612975"/>
              <a:ext cx="894900" cy="7500"/>
            </a:xfrm>
            <a:prstGeom prst="straightConnector1">
              <a:avLst/>
            </a:prstGeom>
            <a:noFill/>
            <a:ln cap="flat" cmpd="sng" w="19050">
              <a:solidFill>
                <a:srgbClr val="EA8600"/>
              </a:solidFill>
              <a:prstDash val="solid"/>
              <a:round/>
              <a:headEnd len="med" w="med" type="none"/>
              <a:tailEnd len="med" w="med" type="none"/>
            </a:ln>
          </p:spPr>
        </p:cxnSp>
        <p:sp>
          <p:nvSpPr>
            <p:cNvPr id="554" name="Google Shape;554;p59"/>
            <p:cNvSpPr/>
            <p:nvPr/>
          </p:nvSpPr>
          <p:spPr>
            <a:xfrm>
              <a:off x="2196350" y="1369825"/>
              <a:ext cx="485400" cy="493800"/>
            </a:xfrm>
            <a:prstGeom prst="ellipse">
              <a:avLst/>
            </a:prstGeom>
            <a:solidFill>
              <a:srgbClr val="EA8600"/>
            </a:solidFill>
            <a:ln cap="flat" cmpd="sng" w="9525">
              <a:solidFill>
                <a:srgbClr val="EA8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9"/>
            <p:cNvSpPr/>
            <p:nvPr/>
          </p:nvSpPr>
          <p:spPr>
            <a:xfrm>
              <a:off x="3302500" y="1863625"/>
              <a:ext cx="485400" cy="493800"/>
            </a:xfrm>
            <a:prstGeom prst="ellipse">
              <a:avLst/>
            </a:prstGeom>
            <a:solidFill>
              <a:srgbClr val="EA8600"/>
            </a:solidFill>
            <a:ln cap="flat" cmpd="sng" w="9525">
              <a:solidFill>
                <a:srgbClr val="EA8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6" name="Google Shape;556;p59"/>
            <p:cNvCxnSpPr>
              <a:stCxn id="555" idx="2"/>
              <a:endCxn id="554" idx="6"/>
            </p:cNvCxnSpPr>
            <p:nvPr/>
          </p:nvCxnSpPr>
          <p:spPr>
            <a:xfrm rot="10800000">
              <a:off x="2681800" y="1616725"/>
              <a:ext cx="620700" cy="493800"/>
            </a:xfrm>
            <a:prstGeom prst="straightConnector1">
              <a:avLst/>
            </a:prstGeom>
            <a:noFill/>
            <a:ln cap="flat" cmpd="sng" w="19050">
              <a:solidFill>
                <a:srgbClr val="EA8600"/>
              </a:solidFill>
              <a:prstDash val="solid"/>
              <a:round/>
              <a:headEnd len="med" w="med" type="none"/>
              <a:tailEnd len="med" w="med" type="none"/>
            </a:ln>
          </p:spPr>
        </p:cxnSp>
        <p:cxnSp>
          <p:nvCxnSpPr>
            <p:cNvPr id="557" name="Google Shape;557;p59"/>
            <p:cNvCxnSpPr>
              <a:stCxn id="555" idx="2"/>
              <a:endCxn id="551" idx="6"/>
            </p:cNvCxnSpPr>
            <p:nvPr/>
          </p:nvCxnSpPr>
          <p:spPr>
            <a:xfrm flipH="1">
              <a:off x="2681800" y="2110525"/>
              <a:ext cx="620700" cy="426900"/>
            </a:xfrm>
            <a:prstGeom prst="straightConnector1">
              <a:avLst/>
            </a:prstGeom>
            <a:noFill/>
            <a:ln cap="flat" cmpd="sng" w="19050">
              <a:solidFill>
                <a:srgbClr val="EA8600"/>
              </a:solidFill>
              <a:prstDash val="solid"/>
              <a:round/>
              <a:headEnd len="med" w="med" type="none"/>
              <a:tailEnd len="med" w="med" type="none"/>
            </a:ln>
          </p:spPr>
        </p:cxnSp>
        <p:cxnSp>
          <p:nvCxnSpPr>
            <p:cNvPr id="558" name="Google Shape;558;p59"/>
            <p:cNvCxnSpPr/>
            <p:nvPr/>
          </p:nvCxnSpPr>
          <p:spPr>
            <a:xfrm flipH="1">
              <a:off x="3787800" y="2103950"/>
              <a:ext cx="836400" cy="6600"/>
            </a:xfrm>
            <a:prstGeom prst="straightConnector1">
              <a:avLst/>
            </a:prstGeom>
            <a:noFill/>
            <a:ln cap="flat" cmpd="sng" w="19050">
              <a:solidFill>
                <a:srgbClr val="EA8600"/>
              </a:solidFill>
              <a:prstDash val="solid"/>
              <a:round/>
              <a:headEnd len="med" w="med" type="none"/>
              <a:tailEnd len="med" w="med" type="none"/>
            </a:ln>
          </p:spPr>
        </p:cxnSp>
        <p:sp>
          <p:nvSpPr>
            <p:cNvPr id="559" name="Google Shape;559;p59"/>
            <p:cNvSpPr/>
            <p:nvPr/>
          </p:nvSpPr>
          <p:spPr>
            <a:xfrm>
              <a:off x="2196375" y="3279100"/>
              <a:ext cx="485400" cy="493800"/>
            </a:xfrm>
            <a:prstGeom prst="ellipse">
              <a:avLst/>
            </a:prstGeom>
            <a:solidFill>
              <a:srgbClr val="EA8600"/>
            </a:solidFill>
            <a:ln cap="flat" cmpd="sng" w="9525">
              <a:solidFill>
                <a:srgbClr val="EA8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9"/>
            <p:cNvSpPr/>
            <p:nvPr/>
          </p:nvSpPr>
          <p:spPr>
            <a:xfrm>
              <a:off x="3302525" y="2852325"/>
              <a:ext cx="485400" cy="493800"/>
            </a:xfrm>
            <a:prstGeom prst="ellipse">
              <a:avLst/>
            </a:prstGeom>
            <a:solidFill>
              <a:srgbClr val="EA8600"/>
            </a:solidFill>
            <a:ln cap="flat" cmpd="sng" w="9525">
              <a:solidFill>
                <a:srgbClr val="EA8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1" name="Google Shape;561;p59"/>
            <p:cNvCxnSpPr>
              <a:stCxn id="560" idx="2"/>
              <a:endCxn id="559" idx="6"/>
            </p:cNvCxnSpPr>
            <p:nvPr/>
          </p:nvCxnSpPr>
          <p:spPr>
            <a:xfrm flipH="1">
              <a:off x="2681825" y="3099225"/>
              <a:ext cx="620700" cy="426900"/>
            </a:xfrm>
            <a:prstGeom prst="straightConnector1">
              <a:avLst/>
            </a:prstGeom>
            <a:noFill/>
            <a:ln cap="flat" cmpd="sng" w="19050">
              <a:solidFill>
                <a:srgbClr val="EA8600"/>
              </a:solidFill>
              <a:prstDash val="solid"/>
              <a:round/>
              <a:headEnd len="med" w="med" type="none"/>
              <a:tailEnd len="med" w="med" type="none"/>
            </a:ln>
          </p:spPr>
        </p:cxnSp>
        <p:cxnSp>
          <p:nvCxnSpPr>
            <p:cNvPr id="562" name="Google Shape;562;p59"/>
            <p:cNvCxnSpPr>
              <a:stCxn id="560" idx="2"/>
              <a:endCxn id="554" idx="6"/>
            </p:cNvCxnSpPr>
            <p:nvPr/>
          </p:nvCxnSpPr>
          <p:spPr>
            <a:xfrm rot="10800000">
              <a:off x="2681825" y="1616625"/>
              <a:ext cx="620700" cy="1482600"/>
            </a:xfrm>
            <a:prstGeom prst="straightConnector1">
              <a:avLst/>
            </a:prstGeom>
            <a:noFill/>
            <a:ln cap="flat" cmpd="sng" w="19050">
              <a:solidFill>
                <a:srgbClr val="EA8600"/>
              </a:solidFill>
              <a:prstDash val="solid"/>
              <a:round/>
              <a:headEnd len="med" w="med" type="none"/>
              <a:tailEnd len="med" w="med" type="none"/>
            </a:ln>
          </p:spPr>
        </p:cxnSp>
        <p:cxnSp>
          <p:nvCxnSpPr>
            <p:cNvPr id="563" name="Google Shape;563;p59"/>
            <p:cNvCxnSpPr>
              <a:stCxn id="560" idx="2"/>
              <a:endCxn id="551" idx="6"/>
            </p:cNvCxnSpPr>
            <p:nvPr/>
          </p:nvCxnSpPr>
          <p:spPr>
            <a:xfrm rot="10800000">
              <a:off x="2681825" y="2537325"/>
              <a:ext cx="620700" cy="561900"/>
            </a:xfrm>
            <a:prstGeom prst="straightConnector1">
              <a:avLst/>
            </a:prstGeom>
            <a:noFill/>
            <a:ln cap="flat" cmpd="sng" w="19050">
              <a:solidFill>
                <a:srgbClr val="EA8600"/>
              </a:solidFill>
              <a:prstDash val="solid"/>
              <a:round/>
              <a:headEnd len="med" w="med" type="none"/>
              <a:tailEnd len="med" w="med" type="none"/>
            </a:ln>
          </p:spPr>
        </p:cxnSp>
        <p:cxnSp>
          <p:nvCxnSpPr>
            <p:cNvPr id="564" name="Google Shape;564;p59"/>
            <p:cNvCxnSpPr>
              <a:stCxn id="555" idx="2"/>
              <a:endCxn id="559" idx="6"/>
            </p:cNvCxnSpPr>
            <p:nvPr/>
          </p:nvCxnSpPr>
          <p:spPr>
            <a:xfrm flipH="1">
              <a:off x="2681800" y="2110525"/>
              <a:ext cx="620700" cy="1415400"/>
            </a:xfrm>
            <a:prstGeom prst="straightConnector1">
              <a:avLst/>
            </a:prstGeom>
            <a:noFill/>
            <a:ln cap="flat" cmpd="sng" w="19050">
              <a:solidFill>
                <a:srgbClr val="EA8600"/>
              </a:solidFill>
              <a:prstDash val="solid"/>
              <a:round/>
              <a:headEnd len="med" w="med" type="none"/>
              <a:tailEnd len="med" w="med" type="none"/>
            </a:ln>
          </p:spPr>
        </p:cxnSp>
        <p:cxnSp>
          <p:nvCxnSpPr>
            <p:cNvPr id="565" name="Google Shape;565;p59"/>
            <p:cNvCxnSpPr/>
            <p:nvPr/>
          </p:nvCxnSpPr>
          <p:spPr>
            <a:xfrm>
              <a:off x="1273200" y="3522250"/>
              <a:ext cx="901800" cy="7500"/>
            </a:xfrm>
            <a:prstGeom prst="straightConnector1">
              <a:avLst/>
            </a:prstGeom>
            <a:noFill/>
            <a:ln cap="flat" cmpd="sng" w="19050">
              <a:solidFill>
                <a:srgbClr val="EA8600"/>
              </a:solidFill>
              <a:prstDash val="solid"/>
              <a:round/>
              <a:headEnd len="med" w="med" type="none"/>
              <a:tailEnd len="med" w="med" type="none"/>
            </a:ln>
          </p:spPr>
        </p:cxnSp>
        <p:cxnSp>
          <p:nvCxnSpPr>
            <p:cNvPr id="566" name="Google Shape;566;p59"/>
            <p:cNvCxnSpPr/>
            <p:nvPr/>
          </p:nvCxnSpPr>
          <p:spPr>
            <a:xfrm flipH="1">
              <a:off x="3787950" y="3095925"/>
              <a:ext cx="836400" cy="6600"/>
            </a:xfrm>
            <a:prstGeom prst="straightConnector1">
              <a:avLst/>
            </a:prstGeom>
            <a:noFill/>
            <a:ln cap="flat" cmpd="sng" w="19050">
              <a:solidFill>
                <a:srgbClr val="EA8600"/>
              </a:solidFill>
              <a:prstDash val="solid"/>
              <a:round/>
              <a:headEnd len="med" w="med" type="none"/>
              <a:tailEnd len="med" w="med" type="none"/>
            </a:ln>
          </p:spPr>
        </p:cxn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0" name="Shape 570"/>
        <p:cNvGrpSpPr/>
        <p:nvPr/>
      </p:nvGrpSpPr>
      <p:grpSpPr>
        <a:xfrm>
          <a:off x="0" y="0"/>
          <a:ext cx="0" cy="0"/>
          <a:chOff x="0" y="0"/>
          <a:chExt cx="0" cy="0"/>
        </a:xfrm>
      </p:grpSpPr>
      <p:grpSp>
        <p:nvGrpSpPr>
          <p:cNvPr id="571" name="Google Shape;571;p60"/>
          <p:cNvGrpSpPr/>
          <p:nvPr/>
        </p:nvGrpSpPr>
        <p:grpSpPr>
          <a:xfrm>
            <a:off x="9935175" y="1460975"/>
            <a:ext cx="2716950" cy="1803100"/>
            <a:chOff x="4438800" y="1822250"/>
            <a:chExt cx="2716950" cy="1803100"/>
          </a:xfrm>
        </p:grpSpPr>
        <p:pic>
          <p:nvPicPr>
            <p:cNvPr id="572" name="Google Shape;572;p60"/>
            <p:cNvPicPr preferRelativeResize="0"/>
            <p:nvPr/>
          </p:nvPicPr>
          <p:blipFill rotWithShape="1">
            <a:blip r:embed="rId3">
              <a:alphaModFix/>
            </a:blip>
            <a:srcRect b="71129" l="16874" r="0" t="0"/>
            <a:stretch/>
          </p:blipFill>
          <p:spPr>
            <a:xfrm>
              <a:off x="4438800" y="1822250"/>
              <a:ext cx="2716950" cy="1438450"/>
            </a:xfrm>
            <a:prstGeom prst="rect">
              <a:avLst/>
            </a:prstGeom>
            <a:noFill/>
            <a:ln>
              <a:noFill/>
            </a:ln>
          </p:spPr>
        </p:pic>
        <p:sp>
          <p:nvSpPr>
            <p:cNvPr id="573" name="Google Shape;573;p60"/>
            <p:cNvSpPr/>
            <p:nvPr/>
          </p:nvSpPr>
          <p:spPr>
            <a:xfrm>
              <a:off x="5048825" y="3120450"/>
              <a:ext cx="1493700" cy="504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4" name="Google Shape;574;p60"/>
          <p:cNvSpPr txBox="1"/>
          <p:nvPr/>
        </p:nvSpPr>
        <p:spPr>
          <a:xfrm>
            <a:off x="10971100" y="3277500"/>
            <a:ext cx="1566300" cy="4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oogle Sans"/>
                <a:ea typeface="Google Sans"/>
                <a:cs typeface="Google Sans"/>
                <a:sym typeface="Google Sans"/>
              </a:rPr>
              <a:t>16Khz signal</a:t>
            </a:r>
            <a:endParaRPr>
              <a:latin typeface="Google Sans"/>
              <a:ea typeface="Google Sans"/>
              <a:cs typeface="Google Sans"/>
              <a:sym typeface="Google Sans"/>
            </a:endParaRPr>
          </a:p>
        </p:txBody>
      </p:sp>
      <p:sp>
        <p:nvSpPr>
          <p:cNvPr id="575" name="Google Shape;575;p60"/>
          <p:cNvSpPr txBox="1"/>
          <p:nvPr>
            <p:ph idx="1" type="body"/>
          </p:nvPr>
        </p:nvSpPr>
        <p:spPr>
          <a:xfrm>
            <a:off x="344501" y="1718700"/>
            <a:ext cx="2976600" cy="204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16kHz signal, so that’s 16000 samples points / second</a:t>
            </a:r>
            <a:endParaRPr/>
          </a:p>
          <a:p>
            <a:pPr indent="-342900" lvl="0" marL="457200" rtl="0" algn="l">
              <a:spcBef>
                <a:spcPts val="0"/>
              </a:spcBef>
              <a:spcAft>
                <a:spcPts val="0"/>
              </a:spcAft>
              <a:buSzPts val="1800"/>
              <a:buChar char="●"/>
            </a:pPr>
            <a:r>
              <a:rPr lang="en"/>
              <a:t>How do you feed all that data into the network</a:t>
            </a:r>
            <a:endParaRPr/>
          </a:p>
          <a:p>
            <a:pPr indent="-342900" lvl="0" marL="457200" rtl="0" algn="l">
              <a:spcBef>
                <a:spcPts val="0"/>
              </a:spcBef>
              <a:spcAft>
                <a:spcPts val="0"/>
              </a:spcAft>
              <a:buSzPts val="1800"/>
              <a:buChar char="●"/>
            </a:pPr>
            <a:r>
              <a:rPr lang="en"/>
              <a:t>Need to think creatively about the input signal</a:t>
            </a:r>
            <a:endParaRPr/>
          </a:p>
        </p:txBody>
      </p:sp>
      <p:sp>
        <p:nvSpPr>
          <p:cNvPr id="576" name="Google Shape;576;p60"/>
          <p:cNvSpPr txBox="1"/>
          <p:nvPr>
            <p:ph type="title"/>
          </p:nvPr>
        </p:nvSpPr>
        <p:spPr>
          <a:xfrm>
            <a:off x="344500" y="603900"/>
            <a:ext cx="3864600" cy="96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Sensor Data</a:t>
            </a:r>
            <a:endParaRPr/>
          </a:p>
        </p:txBody>
      </p:sp>
      <p:cxnSp>
        <p:nvCxnSpPr>
          <p:cNvPr id="577" name="Google Shape;577;p60"/>
          <p:cNvCxnSpPr/>
          <p:nvPr/>
        </p:nvCxnSpPr>
        <p:spPr>
          <a:xfrm>
            <a:off x="5639350" y="1651089"/>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578" name="Google Shape;578;p60"/>
          <p:cNvCxnSpPr/>
          <p:nvPr/>
        </p:nvCxnSpPr>
        <p:spPr>
          <a:xfrm>
            <a:off x="5639350" y="2506739"/>
            <a:ext cx="2547600" cy="0"/>
          </a:xfrm>
          <a:prstGeom prst="straightConnector1">
            <a:avLst/>
          </a:prstGeom>
          <a:noFill/>
          <a:ln cap="flat" cmpd="sng" w="28575">
            <a:solidFill>
              <a:schemeClr val="lt1"/>
            </a:solidFill>
            <a:prstDash val="solid"/>
            <a:round/>
            <a:headEnd len="med" w="med" type="none"/>
            <a:tailEnd len="med" w="med" type="triangle"/>
          </a:ln>
        </p:spPr>
      </p:cxnSp>
      <p:sp>
        <p:nvSpPr>
          <p:cNvPr id="579" name="Google Shape;579;p60"/>
          <p:cNvSpPr/>
          <p:nvPr/>
        </p:nvSpPr>
        <p:spPr>
          <a:xfrm>
            <a:off x="5639350" y="1998557"/>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580" name="Google Shape;580;p60"/>
          <p:cNvSpPr txBox="1"/>
          <p:nvPr/>
        </p:nvSpPr>
        <p:spPr>
          <a:xfrm>
            <a:off x="6130150" y="3004900"/>
            <a:ext cx="15663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16Khz signal</a:t>
            </a:r>
            <a:endParaRPr>
              <a:latin typeface="Google Sans"/>
              <a:ea typeface="Google Sans"/>
              <a:cs typeface="Google Sans"/>
              <a:sym typeface="Google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p:nvPr/>
        </p:nvSpPr>
        <p:spPr>
          <a:xfrm>
            <a:off x="5375090" y="2004300"/>
            <a:ext cx="1199400" cy="556200"/>
          </a:xfrm>
          <a:prstGeom prst="chevr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42" name="Google Shape;142;p25"/>
          <p:cNvSpPr/>
          <p:nvPr/>
        </p:nvSpPr>
        <p:spPr>
          <a:xfrm>
            <a:off x="6376726" y="2004300"/>
            <a:ext cx="1199400" cy="556200"/>
          </a:xfrm>
          <a:prstGeom prst="chevr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43" name="Google Shape;143;p25"/>
          <p:cNvSpPr/>
          <p:nvPr/>
        </p:nvSpPr>
        <p:spPr>
          <a:xfrm>
            <a:off x="7378363" y="2004300"/>
            <a:ext cx="1270200" cy="556200"/>
          </a:xfrm>
          <a:prstGeom prst="chevr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44" name="Google Shape;144;p25"/>
          <p:cNvSpPr/>
          <p:nvPr/>
        </p:nvSpPr>
        <p:spPr>
          <a:xfrm>
            <a:off x="441975" y="2004300"/>
            <a:ext cx="1124400" cy="556200"/>
          </a:xfrm>
          <a:prstGeom prst="homePlate">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Collect </a:t>
            </a:r>
            <a:endParaRPr b="1" sz="1050">
              <a:solidFill>
                <a:srgbClr val="F8F9FA"/>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8F9FA"/>
                </a:solidFill>
                <a:latin typeface="Google Sans"/>
                <a:ea typeface="Google Sans"/>
                <a:cs typeface="Google Sans"/>
                <a:sym typeface="Google Sans"/>
              </a:rPr>
              <a:t>Data</a:t>
            </a:r>
            <a:endParaRPr b="1" sz="1050">
              <a:solidFill>
                <a:srgbClr val="F8F9FA"/>
              </a:solidFill>
              <a:latin typeface="Google Sans"/>
              <a:ea typeface="Google Sans"/>
              <a:cs typeface="Google Sans"/>
              <a:sym typeface="Google Sans"/>
            </a:endParaRPr>
          </a:p>
        </p:txBody>
      </p:sp>
      <p:sp>
        <p:nvSpPr>
          <p:cNvPr id="145" name="Google Shape;145;p25"/>
          <p:cNvSpPr/>
          <p:nvPr/>
        </p:nvSpPr>
        <p:spPr>
          <a:xfrm>
            <a:off x="1368544" y="2004300"/>
            <a:ext cx="1199400" cy="556200"/>
          </a:xfrm>
          <a:prstGeom prst="chevron">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F8F9FA"/>
              </a:solidFill>
              <a:latin typeface="Google Sans"/>
              <a:ea typeface="Google Sans"/>
              <a:cs typeface="Google Sans"/>
              <a:sym typeface="Google Sans"/>
            </a:endParaRPr>
          </a:p>
        </p:txBody>
      </p:sp>
      <p:sp>
        <p:nvSpPr>
          <p:cNvPr id="146" name="Google Shape;146;p25"/>
          <p:cNvSpPr/>
          <p:nvPr/>
        </p:nvSpPr>
        <p:spPr>
          <a:xfrm>
            <a:off x="4373453" y="2004300"/>
            <a:ext cx="1199400" cy="556200"/>
          </a:xfrm>
          <a:prstGeom prst="chevr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47" name="Google Shape;147;p25"/>
          <p:cNvSpPr/>
          <p:nvPr/>
        </p:nvSpPr>
        <p:spPr>
          <a:xfrm>
            <a:off x="3371817" y="2004300"/>
            <a:ext cx="1199400" cy="556200"/>
          </a:xfrm>
          <a:prstGeom prst="chevr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48" name="Google Shape;148;p25"/>
          <p:cNvSpPr/>
          <p:nvPr/>
        </p:nvSpPr>
        <p:spPr>
          <a:xfrm>
            <a:off x="2370181" y="2004300"/>
            <a:ext cx="1199400" cy="556200"/>
          </a:xfrm>
          <a:prstGeom prst="chevron">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50">
              <a:solidFill>
                <a:srgbClr val="F8F9FA"/>
              </a:solidFill>
              <a:latin typeface="Google Sans"/>
              <a:ea typeface="Google Sans"/>
              <a:cs typeface="Google Sans"/>
              <a:sym typeface="Google Sans"/>
            </a:endParaRPr>
          </a:p>
        </p:txBody>
      </p:sp>
      <p:sp>
        <p:nvSpPr>
          <p:cNvPr id="149" name="Google Shape;149;p25"/>
          <p:cNvSpPr txBox="1"/>
          <p:nvPr/>
        </p:nvSpPr>
        <p:spPr>
          <a:xfrm>
            <a:off x="1558038"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Preprocess</a:t>
            </a:r>
            <a:endParaRPr b="1" sz="9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950">
                <a:solidFill>
                  <a:srgbClr val="FFFFFF"/>
                </a:solidFill>
                <a:latin typeface="Google Sans"/>
                <a:ea typeface="Google Sans"/>
                <a:cs typeface="Google Sans"/>
                <a:sym typeface="Google Sans"/>
              </a:rPr>
              <a:t>Data</a:t>
            </a:r>
            <a:endParaRPr b="1" sz="950">
              <a:solidFill>
                <a:srgbClr val="FFFFFF"/>
              </a:solidFill>
              <a:latin typeface="Google Sans"/>
              <a:ea typeface="Google Sans"/>
              <a:cs typeface="Google Sans"/>
              <a:sym typeface="Google Sans"/>
            </a:endParaRPr>
          </a:p>
        </p:txBody>
      </p:sp>
      <p:sp>
        <p:nvSpPr>
          <p:cNvPr id="150" name="Google Shape;150;p25"/>
          <p:cNvSpPr txBox="1"/>
          <p:nvPr/>
        </p:nvSpPr>
        <p:spPr>
          <a:xfrm>
            <a:off x="2544125"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Design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51" name="Google Shape;151;p25"/>
          <p:cNvSpPr txBox="1"/>
          <p:nvPr/>
        </p:nvSpPr>
        <p:spPr>
          <a:xfrm>
            <a:off x="3534963"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Train a</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52" name="Google Shape;152;p25"/>
          <p:cNvSpPr txBox="1"/>
          <p:nvPr/>
        </p:nvSpPr>
        <p:spPr>
          <a:xfrm>
            <a:off x="4571225"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Evaluate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Optimize</a:t>
            </a:r>
            <a:endParaRPr b="1" sz="1050">
              <a:solidFill>
                <a:srgbClr val="FFFFFF"/>
              </a:solidFill>
              <a:latin typeface="Google Sans"/>
              <a:ea typeface="Google Sans"/>
              <a:cs typeface="Google Sans"/>
              <a:sym typeface="Google Sans"/>
            </a:endParaRPr>
          </a:p>
        </p:txBody>
      </p:sp>
      <p:sp>
        <p:nvSpPr>
          <p:cNvPr id="153" name="Google Shape;153;p25"/>
          <p:cNvSpPr txBox="1"/>
          <p:nvPr/>
        </p:nvSpPr>
        <p:spPr>
          <a:xfrm>
            <a:off x="5547919" y="2067288"/>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Convert</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54" name="Google Shape;154;p25"/>
          <p:cNvSpPr txBox="1"/>
          <p:nvPr/>
        </p:nvSpPr>
        <p:spPr>
          <a:xfrm>
            <a:off x="6550700"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Deploy</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Model</a:t>
            </a:r>
            <a:endParaRPr b="1" sz="1050">
              <a:solidFill>
                <a:srgbClr val="FFFFFF"/>
              </a:solidFill>
              <a:latin typeface="Google Sans"/>
              <a:ea typeface="Google Sans"/>
              <a:cs typeface="Google Sans"/>
              <a:sym typeface="Google Sans"/>
            </a:endParaRPr>
          </a:p>
        </p:txBody>
      </p:sp>
      <p:sp>
        <p:nvSpPr>
          <p:cNvPr id="155" name="Google Shape;155;p25"/>
          <p:cNvSpPr txBox="1"/>
          <p:nvPr/>
        </p:nvSpPr>
        <p:spPr>
          <a:xfrm>
            <a:off x="7601100" y="2067300"/>
            <a:ext cx="925200" cy="43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Make</a:t>
            </a:r>
            <a:endParaRPr b="1" sz="10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1050">
                <a:solidFill>
                  <a:srgbClr val="FFFFFF"/>
                </a:solidFill>
                <a:latin typeface="Google Sans"/>
                <a:ea typeface="Google Sans"/>
                <a:cs typeface="Google Sans"/>
                <a:sym typeface="Google Sans"/>
              </a:rPr>
              <a:t>Inferences</a:t>
            </a:r>
            <a:endParaRPr b="1" sz="1050">
              <a:solidFill>
                <a:srgbClr val="FFFFFF"/>
              </a:solidFill>
              <a:latin typeface="Google Sans"/>
              <a:ea typeface="Google Sans"/>
              <a:cs typeface="Google Sans"/>
              <a:sym typeface="Google Sans"/>
            </a:endParaRPr>
          </a:p>
        </p:txBody>
      </p:sp>
      <p:sp>
        <p:nvSpPr>
          <p:cNvPr id="156" name="Google Shape;156;p25"/>
          <p:cNvSpPr/>
          <p:nvPr/>
        </p:nvSpPr>
        <p:spPr>
          <a:xfrm>
            <a:off x="1558050" y="2640600"/>
            <a:ext cx="32697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p25"/>
          <p:cNvPicPr preferRelativeResize="0"/>
          <p:nvPr/>
        </p:nvPicPr>
        <p:blipFill rotWithShape="1">
          <a:blip r:embed="rId3">
            <a:alphaModFix/>
          </a:blip>
          <a:srcRect b="13934" l="17159" r="17570" t="15404"/>
          <a:stretch/>
        </p:blipFill>
        <p:spPr>
          <a:xfrm>
            <a:off x="2825479" y="2664421"/>
            <a:ext cx="723219" cy="440417"/>
          </a:xfrm>
          <a:prstGeom prst="rect">
            <a:avLst/>
          </a:prstGeom>
          <a:noFill/>
          <a:ln>
            <a:noFill/>
          </a:ln>
        </p:spPr>
      </p:pic>
      <p:sp>
        <p:nvSpPr>
          <p:cNvPr id="158" name="Google Shape;158;p25"/>
          <p:cNvSpPr/>
          <p:nvPr/>
        </p:nvSpPr>
        <p:spPr>
          <a:xfrm>
            <a:off x="4885450" y="2640600"/>
            <a:ext cx="21570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5"/>
          <p:cNvPicPr preferRelativeResize="0"/>
          <p:nvPr/>
        </p:nvPicPr>
        <p:blipFill rotWithShape="1">
          <a:blip r:embed="rId4">
            <a:alphaModFix/>
          </a:blip>
          <a:srcRect b="11417" l="5992" r="6018" t="15252"/>
          <a:stretch/>
        </p:blipFill>
        <p:spPr>
          <a:xfrm>
            <a:off x="5548018" y="2702462"/>
            <a:ext cx="831873" cy="389961"/>
          </a:xfrm>
          <a:prstGeom prst="rect">
            <a:avLst/>
          </a:prstGeom>
          <a:noFill/>
          <a:ln>
            <a:noFill/>
          </a:ln>
        </p:spPr>
      </p:pic>
      <p:sp>
        <p:nvSpPr>
          <p:cNvPr id="160" name="Google Shape;160;p25"/>
          <p:cNvSpPr/>
          <p:nvPr/>
        </p:nvSpPr>
        <p:spPr>
          <a:xfrm>
            <a:off x="7100075" y="2640600"/>
            <a:ext cx="1549200" cy="4986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1" name="Google Shape;161;p25"/>
          <p:cNvPicPr preferRelativeResize="0"/>
          <p:nvPr/>
        </p:nvPicPr>
        <p:blipFill rotWithShape="1">
          <a:blip r:embed="rId4">
            <a:alphaModFix/>
          </a:blip>
          <a:srcRect b="11419" l="5992" r="6018" t="60195"/>
          <a:stretch/>
        </p:blipFill>
        <p:spPr>
          <a:xfrm>
            <a:off x="7309486" y="2940063"/>
            <a:ext cx="831876" cy="150950"/>
          </a:xfrm>
          <a:prstGeom prst="rect">
            <a:avLst/>
          </a:prstGeom>
          <a:noFill/>
          <a:ln>
            <a:noFill/>
          </a:ln>
        </p:spPr>
      </p:pic>
      <p:pic>
        <p:nvPicPr>
          <p:cNvPr id="162" name="Google Shape;162;p25"/>
          <p:cNvPicPr preferRelativeResize="0"/>
          <p:nvPr/>
        </p:nvPicPr>
        <p:blipFill rotWithShape="1">
          <a:blip r:embed="rId4">
            <a:alphaModFix/>
          </a:blip>
          <a:srcRect b="38405" l="34518" r="33909" t="14319"/>
          <a:stretch/>
        </p:blipFill>
        <p:spPr>
          <a:xfrm>
            <a:off x="7759550" y="2688657"/>
            <a:ext cx="298500" cy="251400"/>
          </a:xfrm>
          <a:prstGeom prst="rect">
            <a:avLst/>
          </a:prstGeom>
          <a:noFill/>
          <a:ln>
            <a:noFill/>
          </a:ln>
        </p:spPr>
      </p:pic>
      <p:sp>
        <p:nvSpPr>
          <p:cNvPr id="163" name="Google Shape;163;p25"/>
          <p:cNvSpPr txBox="1"/>
          <p:nvPr/>
        </p:nvSpPr>
        <p:spPr>
          <a:xfrm>
            <a:off x="8051935" y="2918968"/>
            <a:ext cx="650100" cy="1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50">
                <a:solidFill>
                  <a:srgbClr val="535F69"/>
                </a:solidFill>
                <a:latin typeface="Roboto Thin"/>
                <a:ea typeface="Roboto Thin"/>
                <a:cs typeface="Roboto Thin"/>
                <a:sym typeface="Roboto Thin"/>
              </a:rPr>
              <a:t>Micro</a:t>
            </a:r>
            <a:endParaRPr sz="950">
              <a:solidFill>
                <a:srgbClr val="535F69"/>
              </a:solidFill>
              <a:latin typeface="Roboto Thin"/>
              <a:ea typeface="Roboto Thin"/>
              <a:cs typeface="Roboto Thin"/>
              <a:sym typeface="Roboto Thi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4" name="Shape 584"/>
        <p:cNvGrpSpPr/>
        <p:nvPr/>
      </p:nvGrpSpPr>
      <p:grpSpPr>
        <a:xfrm>
          <a:off x="0" y="0"/>
          <a:ext cx="0" cy="0"/>
          <a:chOff x="0" y="0"/>
          <a:chExt cx="0" cy="0"/>
        </a:xfrm>
      </p:grpSpPr>
      <p:sp>
        <p:nvSpPr>
          <p:cNvPr id="585" name="Google Shape;585;p61"/>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Preprocessing</a:t>
            </a:r>
            <a:endParaRPr/>
          </a:p>
        </p:txBody>
      </p:sp>
      <p:pic>
        <p:nvPicPr>
          <p:cNvPr id="586" name="Google Shape;586;p61"/>
          <p:cNvPicPr preferRelativeResize="0"/>
          <p:nvPr/>
        </p:nvPicPr>
        <p:blipFill rotWithShape="1">
          <a:blip r:embed="rId4">
            <a:alphaModFix/>
          </a:blip>
          <a:srcRect b="35612" l="16874" r="0" t="0"/>
          <a:stretch/>
        </p:blipFill>
        <p:spPr>
          <a:xfrm>
            <a:off x="4438800" y="1822250"/>
            <a:ext cx="2716950" cy="3208125"/>
          </a:xfrm>
          <a:prstGeom prst="rect">
            <a:avLst/>
          </a:prstGeom>
          <a:noFill/>
          <a:ln>
            <a:noFill/>
          </a:ln>
        </p:spPr>
      </p:pic>
      <p:pic>
        <p:nvPicPr>
          <p:cNvPr id="587" name="Google Shape;587;p61"/>
          <p:cNvPicPr preferRelativeResize="0"/>
          <p:nvPr/>
        </p:nvPicPr>
        <p:blipFill>
          <a:blip r:embed="rId5">
            <a:alphaModFix/>
          </a:blip>
          <a:stretch>
            <a:fillRect/>
          </a:stretch>
        </p:blipFill>
        <p:spPr>
          <a:xfrm>
            <a:off x="421350" y="1383000"/>
            <a:ext cx="3825425" cy="2209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1" name="Shape 591"/>
        <p:cNvGrpSpPr/>
        <p:nvPr/>
      </p:nvGrpSpPr>
      <p:grpSpPr>
        <a:xfrm>
          <a:off x="0" y="0"/>
          <a:ext cx="0" cy="0"/>
          <a:chOff x="0" y="0"/>
          <a:chExt cx="0" cy="0"/>
        </a:xfrm>
      </p:grpSpPr>
      <p:sp>
        <p:nvSpPr>
          <p:cNvPr id="592" name="Google Shape;592;p62"/>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Signal Composed Of?</a:t>
            </a:r>
            <a:endParaRPr/>
          </a:p>
        </p:txBody>
      </p:sp>
      <p:sp>
        <p:nvSpPr>
          <p:cNvPr id="593" name="Google Shape;593;p62"/>
          <p:cNvSpPr/>
          <p:nvPr/>
        </p:nvSpPr>
        <p:spPr>
          <a:xfrm>
            <a:off x="1806725" y="2632138"/>
            <a:ext cx="947700" cy="858000"/>
          </a:xfrm>
          <a:prstGeom prst="mathPlus">
            <a:avLst>
              <a:gd fmla="val 23520" name="adj1"/>
            </a:avLst>
          </a:prstGeom>
          <a:solidFill>
            <a:srgbClr val="A51C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2"/>
          <p:cNvSpPr/>
          <p:nvPr/>
        </p:nvSpPr>
        <p:spPr>
          <a:xfrm>
            <a:off x="3401150" y="2568700"/>
            <a:ext cx="1523100" cy="984900"/>
          </a:xfrm>
          <a:prstGeom prst="mathEqual">
            <a:avLst>
              <a:gd fmla="val 23520" name="adj1"/>
              <a:gd fmla="val 11760" name="adj2"/>
            </a:avLst>
          </a:prstGeom>
          <a:solidFill>
            <a:srgbClr val="A51C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5" name="Google Shape;595;p62"/>
          <p:cNvPicPr preferRelativeResize="0"/>
          <p:nvPr/>
        </p:nvPicPr>
        <p:blipFill>
          <a:blip r:embed="rId3">
            <a:alphaModFix/>
          </a:blip>
          <a:stretch>
            <a:fillRect/>
          </a:stretch>
        </p:blipFill>
        <p:spPr>
          <a:xfrm>
            <a:off x="4973350" y="1837150"/>
            <a:ext cx="3914950" cy="2448011"/>
          </a:xfrm>
          <a:prstGeom prst="rect">
            <a:avLst/>
          </a:prstGeom>
          <a:noFill/>
          <a:ln>
            <a:noFill/>
          </a:ln>
        </p:spPr>
      </p:pic>
      <p:pic>
        <p:nvPicPr>
          <p:cNvPr id="596" name="Google Shape;596;p62"/>
          <p:cNvPicPr preferRelativeResize="0"/>
          <p:nvPr/>
        </p:nvPicPr>
        <p:blipFill>
          <a:blip r:embed="rId4">
            <a:alphaModFix/>
          </a:blip>
          <a:stretch>
            <a:fillRect/>
          </a:stretch>
        </p:blipFill>
        <p:spPr>
          <a:xfrm>
            <a:off x="1593753" y="1555100"/>
            <a:ext cx="1373650" cy="1012900"/>
          </a:xfrm>
          <a:prstGeom prst="rect">
            <a:avLst/>
          </a:prstGeom>
          <a:noFill/>
          <a:ln>
            <a:noFill/>
          </a:ln>
        </p:spPr>
      </p:pic>
      <p:pic>
        <p:nvPicPr>
          <p:cNvPr id="597" name="Google Shape;597;p62"/>
          <p:cNvPicPr preferRelativeResize="0"/>
          <p:nvPr/>
        </p:nvPicPr>
        <p:blipFill>
          <a:blip r:embed="rId4">
            <a:alphaModFix/>
          </a:blip>
          <a:stretch>
            <a:fillRect/>
          </a:stretch>
        </p:blipFill>
        <p:spPr>
          <a:xfrm>
            <a:off x="1593753" y="3554300"/>
            <a:ext cx="1373650" cy="1012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01" name="Shape 601"/>
        <p:cNvGrpSpPr/>
        <p:nvPr/>
      </p:nvGrpSpPr>
      <p:grpSpPr>
        <a:xfrm>
          <a:off x="0" y="0"/>
          <a:ext cx="0" cy="0"/>
          <a:chOff x="0" y="0"/>
          <a:chExt cx="0" cy="0"/>
        </a:xfrm>
      </p:grpSpPr>
      <p:sp>
        <p:nvSpPr>
          <p:cNvPr id="602" name="Google Shape;602;p63"/>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Signal Composed Of?</a:t>
            </a:r>
            <a:endParaRPr/>
          </a:p>
        </p:txBody>
      </p:sp>
      <p:sp>
        <p:nvSpPr>
          <p:cNvPr id="603" name="Google Shape;603;p63"/>
          <p:cNvSpPr/>
          <p:nvPr/>
        </p:nvSpPr>
        <p:spPr>
          <a:xfrm>
            <a:off x="1806725" y="2632138"/>
            <a:ext cx="947700" cy="858000"/>
          </a:xfrm>
          <a:prstGeom prst="mathPlus">
            <a:avLst>
              <a:gd fmla="val 23520" name="adj1"/>
            </a:avLst>
          </a:prstGeom>
          <a:solidFill>
            <a:srgbClr val="A51C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63"/>
          <p:cNvSpPr/>
          <p:nvPr/>
        </p:nvSpPr>
        <p:spPr>
          <a:xfrm>
            <a:off x="3401150" y="2568700"/>
            <a:ext cx="1523100" cy="984900"/>
          </a:xfrm>
          <a:prstGeom prst="mathEqual">
            <a:avLst>
              <a:gd fmla="val 23520" name="adj1"/>
              <a:gd fmla="val 11760" name="adj2"/>
            </a:avLst>
          </a:prstGeom>
          <a:solidFill>
            <a:srgbClr val="A51C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5" name="Google Shape;605;p63"/>
          <p:cNvPicPr preferRelativeResize="0"/>
          <p:nvPr/>
        </p:nvPicPr>
        <p:blipFill>
          <a:blip r:embed="rId3">
            <a:alphaModFix/>
          </a:blip>
          <a:stretch>
            <a:fillRect/>
          </a:stretch>
        </p:blipFill>
        <p:spPr>
          <a:xfrm>
            <a:off x="1113650" y="1285874"/>
            <a:ext cx="2333850" cy="1381600"/>
          </a:xfrm>
          <a:prstGeom prst="rect">
            <a:avLst/>
          </a:prstGeom>
          <a:noFill/>
          <a:ln>
            <a:noFill/>
          </a:ln>
        </p:spPr>
      </p:pic>
      <p:pic>
        <p:nvPicPr>
          <p:cNvPr id="606" name="Google Shape;606;p63"/>
          <p:cNvPicPr preferRelativeResize="0"/>
          <p:nvPr/>
        </p:nvPicPr>
        <p:blipFill>
          <a:blip r:embed="rId4">
            <a:alphaModFix/>
          </a:blip>
          <a:stretch>
            <a:fillRect/>
          </a:stretch>
        </p:blipFill>
        <p:spPr>
          <a:xfrm>
            <a:off x="1160001" y="3455275"/>
            <a:ext cx="2287499" cy="1361475"/>
          </a:xfrm>
          <a:prstGeom prst="rect">
            <a:avLst/>
          </a:prstGeom>
          <a:noFill/>
          <a:ln>
            <a:noFill/>
          </a:ln>
        </p:spPr>
      </p:pic>
      <p:pic>
        <p:nvPicPr>
          <p:cNvPr id="607" name="Google Shape;607;p63"/>
          <p:cNvPicPr preferRelativeResize="0"/>
          <p:nvPr/>
        </p:nvPicPr>
        <p:blipFill>
          <a:blip r:embed="rId5">
            <a:alphaModFix/>
          </a:blip>
          <a:stretch>
            <a:fillRect/>
          </a:stretch>
        </p:blipFill>
        <p:spPr>
          <a:xfrm>
            <a:off x="4973350" y="1837150"/>
            <a:ext cx="3914950" cy="244801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1" name="Shape 611"/>
        <p:cNvGrpSpPr/>
        <p:nvPr/>
      </p:nvGrpSpPr>
      <p:grpSpPr>
        <a:xfrm>
          <a:off x="0" y="0"/>
          <a:ext cx="0" cy="0"/>
          <a:chOff x="0" y="0"/>
          <a:chExt cx="0" cy="0"/>
        </a:xfrm>
      </p:grpSpPr>
      <p:sp>
        <p:nvSpPr>
          <p:cNvPr id="612" name="Google Shape;612;p64"/>
          <p:cNvSpPr/>
          <p:nvPr/>
        </p:nvSpPr>
        <p:spPr>
          <a:xfrm>
            <a:off x="1806725" y="2632138"/>
            <a:ext cx="947700" cy="858000"/>
          </a:xfrm>
          <a:prstGeom prst="mathPlus">
            <a:avLst>
              <a:gd fmla="val 23520" name="adj1"/>
            </a:avLst>
          </a:prstGeom>
          <a:solidFill>
            <a:srgbClr val="A51C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4"/>
          <p:cNvSpPr/>
          <p:nvPr/>
        </p:nvSpPr>
        <p:spPr>
          <a:xfrm>
            <a:off x="3401150" y="2568700"/>
            <a:ext cx="1523100" cy="984900"/>
          </a:xfrm>
          <a:prstGeom prst="mathEqual">
            <a:avLst>
              <a:gd fmla="val 23520" name="adj1"/>
              <a:gd fmla="val 11760" name="adj2"/>
            </a:avLst>
          </a:prstGeom>
          <a:solidFill>
            <a:srgbClr val="A51C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4" name="Google Shape;614;p64"/>
          <p:cNvPicPr preferRelativeResize="0"/>
          <p:nvPr/>
        </p:nvPicPr>
        <p:blipFill>
          <a:blip r:embed="rId3">
            <a:alphaModFix/>
          </a:blip>
          <a:stretch>
            <a:fillRect/>
          </a:stretch>
        </p:blipFill>
        <p:spPr>
          <a:xfrm>
            <a:off x="1593753" y="1555100"/>
            <a:ext cx="1373650" cy="1012900"/>
          </a:xfrm>
          <a:prstGeom prst="rect">
            <a:avLst/>
          </a:prstGeom>
          <a:noFill/>
          <a:ln>
            <a:noFill/>
          </a:ln>
        </p:spPr>
      </p:pic>
      <p:pic>
        <p:nvPicPr>
          <p:cNvPr id="615" name="Google Shape;615;p64"/>
          <p:cNvPicPr preferRelativeResize="0"/>
          <p:nvPr/>
        </p:nvPicPr>
        <p:blipFill>
          <a:blip r:embed="rId3">
            <a:alphaModFix/>
          </a:blip>
          <a:stretch>
            <a:fillRect/>
          </a:stretch>
        </p:blipFill>
        <p:spPr>
          <a:xfrm>
            <a:off x="1593753" y="3554300"/>
            <a:ext cx="1373650" cy="1012900"/>
          </a:xfrm>
          <a:prstGeom prst="rect">
            <a:avLst/>
          </a:prstGeom>
          <a:noFill/>
          <a:ln>
            <a:noFill/>
          </a:ln>
        </p:spPr>
      </p:pic>
      <p:pic>
        <p:nvPicPr>
          <p:cNvPr id="616" name="Google Shape;616;p64"/>
          <p:cNvPicPr preferRelativeResize="0"/>
          <p:nvPr/>
        </p:nvPicPr>
        <p:blipFill rotWithShape="1">
          <a:blip r:embed="rId4">
            <a:alphaModFix/>
          </a:blip>
          <a:srcRect b="0" l="0" r="50273" t="50243"/>
          <a:stretch/>
        </p:blipFill>
        <p:spPr>
          <a:xfrm>
            <a:off x="5000462" y="1766475"/>
            <a:ext cx="3936623" cy="2589363"/>
          </a:xfrm>
          <a:prstGeom prst="rect">
            <a:avLst/>
          </a:prstGeom>
          <a:noFill/>
          <a:ln>
            <a:noFill/>
          </a:ln>
        </p:spPr>
      </p:pic>
      <p:sp>
        <p:nvSpPr>
          <p:cNvPr id="617" name="Google Shape;617;p64"/>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Signal </a:t>
            </a:r>
            <a:r>
              <a:rPr b="1" lang="en"/>
              <a:t>Components</a:t>
            </a:r>
            <a:r>
              <a:rPr lang="en"/>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p:nvPr/>
        </p:nvSpPr>
        <p:spPr>
          <a:xfrm>
            <a:off x="486150" y="1410400"/>
            <a:ext cx="5114400" cy="3255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6"/>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Sensor</a:t>
            </a:r>
            <a:r>
              <a:rPr lang="en"/>
              <a:t> Data</a:t>
            </a:r>
            <a:endParaRPr/>
          </a:p>
        </p:txBody>
      </p:sp>
      <p:pic>
        <p:nvPicPr>
          <p:cNvPr id="170" name="Google Shape;170;p26"/>
          <p:cNvPicPr preferRelativeResize="0"/>
          <p:nvPr/>
        </p:nvPicPr>
        <p:blipFill>
          <a:blip r:embed="rId4">
            <a:alphaModFix/>
          </a:blip>
          <a:stretch>
            <a:fillRect/>
          </a:stretch>
        </p:blipFill>
        <p:spPr>
          <a:xfrm>
            <a:off x="3253475" y="5464375"/>
            <a:ext cx="3825425" cy="2209200"/>
          </a:xfrm>
          <a:prstGeom prst="rect">
            <a:avLst/>
          </a:prstGeom>
          <a:noFill/>
          <a:ln>
            <a:noFill/>
          </a:ln>
        </p:spPr>
      </p:pic>
      <p:grpSp>
        <p:nvGrpSpPr>
          <p:cNvPr id="171" name="Google Shape;171;p26"/>
          <p:cNvGrpSpPr/>
          <p:nvPr/>
        </p:nvGrpSpPr>
        <p:grpSpPr>
          <a:xfrm>
            <a:off x="966379" y="1600304"/>
            <a:ext cx="4076665" cy="2874746"/>
            <a:chOff x="1248354" y="1608504"/>
            <a:chExt cx="4076665" cy="2874746"/>
          </a:xfrm>
        </p:grpSpPr>
        <p:pic>
          <p:nvPicPr>
            <p:cNvPr id="172" name="Google Shape;172;p26"/>
            <p:cNvPicPr preferRelativeResize="0"/>
            <p:nvPr/>
          </p:nvPicPr>
          <p:blipFill>
            <a:blip r:embed="rId5">
              <a:alphaModFix/>
            </a:blip>
            <a:stretch>
              <a:fillRect/>
            </a:stretch>
          </p:blipFill>
          <p:spPr>
            <a:xfrm>
              <a:off x="1248354" y="1608504"/>
              <a:ext cx="1291403" cy="1414094"/>
            </a:xfrm>
            <a:prstGeom prst="rect">
              <a:avLst/>
            </a:prstGeom>
            <a:noFill/>
            <a:ln>
              <a:noFill/>
            </a:ln>
          </p:spPr>
        </p:pic>
        <p:pic>
          <p:nvPicPr>
            <p:cNvPr id="173" name="Google Shape;173;p26"/>
            <p:cNvPicPr preferRelativeResize="0"/>
            <p:nvPr/>
          </p:nvPicPr>
          <p:blipFill>
            <a:blip r:embed="rId6">
              <a:alphaModFix/>
            </a:blip>
            <a:stretch>
              <a:fillRect/>
            </a:stretch>
          </p:blipFill>
          <p:spPr>
            <a:xfrm>
              <a:off x="2946174" y="1866273"/>
              <a:ext cx="1291400" cy="1073214"/>
            </a:xfrm>
            <a:prstGeom prst="rect">
              <a:avLst/>
            </a:prstGeom>
            <a:noFill/>
            <a:ln>
              <a:noFill/>
            </a:ln>
          </p:spPr>
        </p:pic>
        <p:sp>
          <p:nvSpPr>
            <p:cNvPr id="174" name="Google Shape;174;p26"/>
            <p:cNvSpPr/>
            <p:nvPr/>
          </p:nvSpPr>
          <p:spPr>
            <a:xfrm>
              <a:off x="2641025" y="1623750"/>
              <a:ext cx="144142" cy="1448749"/>
            </a:xfrm>
            <a:custGeom>
              <a:rect b="b" l="l" r="r" t="t"/>
              <a:pathLst>
                <a:path extrusionOk="0" h="61662" w="6135">
                  <a:moveTo>
                    <a:pt x="0" y="0"/>
                  </a:moveTo>
                  <a:cubicBezTo>
                    <a:pt x="1023" y="4968"/>
                    <a:pt x="6135" y="19533"/>
                    <a:pt x="6135" y="29810"/>
                  </a:cubicBezTo>
                  <a:cubicBezTo>
                    <a:pt x="6135" y="40087"/>
                    <a:pt x="1023" y="56353"/>
                    <a:pt x="0" y="61662"/>
                  </a:cubicBezTo>
                </a:path>
              </a:pathLst>
            </a:custGeom>
            <a:noFill/>
            <a:ln cap="flat" cmpd="sng" w="9525">
              <a:solidFill>
                <a:schemeClr val="dk2"/>
              </a:solidFill>
              <a:prstDash val="solid"/>
              <a:round/>
              <a:headEnd len="med" w="med" type="none"/>
              <a:tailEnd len="med" w="med" type="none"/>
            </a:ln>
          </p:spPr>
        </p:sp>
        <p:cxnSp>
          <p:nvCxnSpPr>
            <p:cNvPr id="175" name="Google Shape;175;p26"/>
            <p:cNvCxnSpPr/>
            <p:nvPr/>
          </p:nvCxnSpPr>
          <p:spPr>
            <a:xfrm>
              <a:off x="1371304" y="3663364"/>
              <a:ext cx="1041768" cy="0"/>
            </a:xfrm>
            <a:prstGeom prst="straightConnector1">
              <a:avLst/>
            </a:prstGeom>
            <a:noFill/>
            <a:ln cap="flat" cmpd="sng" w="9525">
              <a:solidFill>
                <a:schemeClr val="dk1"/>
              </a:solidFill>
              <a:prstDash val="solid"/>
              <a:round/>
              <a:headEnd len="med" w="med" type="none"/>
              <a:tailEnd len="med" w="med" type="triangle"/>
            </a:ln>
          </p:spPr>
        </p:cxnSp>
        <p:cxnSp>
          <p:nvCxnSpPr>
            <p:cNvPr id="176" name="Google Shape;176;p26"/>
            <p:cNvCxnSpPr/>
            <p:nvPr/>
          </p:nvCxnSpPr>
          <p:spPr>
            <a:xfrm>
              <a:off x="4237576" y="3663364"/>
              <a:ext cx="1041768" cy="0"/>
            </a:xfrm>
            <a:prstGeom prst="straightConnector1">
              <a:avLst/>
            </a:prstGeom>
            <a:noFill/>
            <a:ln cap="flat" cmpd="sng" w="9525">
              <a:solidFill>
                <a:schemeClr val="dk1"/>
              </a:solidFill>
              <a:prstDash val="solid"/>
              <a:round/>
              <a:headEnd len="med" w="med" type="none"/>
              <a:tailEnd len="med" w="med" type="triangle"/>
            </a:ln>
          </p:spPr>
        </p:cxnSp>
        <p:sp>
          <p:nvSpPr>
            <p:cNvPr id="177" name="Google Shape;177;p26"/>
            <p:cNvSpPr txBox="1"/>
            <p:nvPr/>
          </p:nvSpPr>
          <p:spPr>
            <a:xfrm rot="-5400000">
              <a:off x="2517451" y="3731880"/>
              <a:ext cx="1100694" cy="402046"/>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Diaphragm</a:t>
              </a:r>
              <a:endParaRPr sz="1200">
                <a:latin typeface="Google Sans"/>
                <a:ea typeface="Google Sans"/>
                <a:cs typeface="Google Sans"/>
                <a:sym typeface="Google Sans"/>
              </a:endParaRPr>
            </a:p>
          </p:txBody>
        </p:sp>
        <p:sp>
          <p:nvSpPr>
            <p:cNvPr id="178" name="Google Shape;178;p26"/>
            <p:cNvSpPr txBox="1"/>
            <p:nvPr/>
          </p:nvSpPr>
          <p:spPr>
            <a:xfrm>
              <a:off x="1325630" y="3763876"/>
              <a:ext cx="1133117" cy="33804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Sound Waves</a:t>
              </a:r>
              <a:endParaRPr>
                <a:latin typeface="Google Sans"/>
                <a:ea typeface="Google Sans"/>
                <a:cs typeface="Google Sans"/>
                <a:sym typeface="Google Sans"/>
              </a:endParaRPr>
            </a:p>
          </p:txBody>
        </p:sp>
        <p:sp>
          <p:nvSpPr>
            <p:cNvPr id="179" name="Google Shape;179;p26"/>
            <p:cNvSpPr txBox="1"/>
            <p:nvPr/>
          </p:nvSpPr>
          <p:spPr>
            <a:xfrm>
              <a:off x="4191902" y="3763876"/>
              <a:ext cx="1133117" cy="338046"/>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Electric Signal</a:t>
              </a:r>
              <a:endParaRPr>
                <a:latin typeface="Google Sans"/>
                <a:ea typeface="Google Sans"/>
                <a:cs typeface="Google Sans"/>
                <a:sym typeface="Google Sans"/>
              </a:endParaRPr>
            </a:p>
          </p:txBody>
        </p:sp>
        <p:sp>
          <p:nvSpPr>
            <p:cNvPr id="180" name="Google Shape;180;p26"/>
            <p:cNvSpPr txBox="1"/>
            <p:nvPr/>
          </p:nvSpPr>
          <p:spPr>
            <a:xfrm rot="-5400000">
              <a:off x="3034757" y="3729611"/>
              <a:ext cx="1096183" cy="402046"/>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Coil / Magnet</a:t>
              </a:r>
              <a:endParaRPr sz="1200">
                <a:latin typeface="Google Sans"/>
                <a:ea typeface="Google Sans"/>
                <a:cs typeface="Google Sans"/>
                <a:sym typeface="Google Sans"/>
              </a:endParaRPr>
            </a:p>
          </p:txBody>
        </p:sp>
        <p:sp>
          <p:nvSpPr>
            <p:cNvPr id="181" name="Google Shape;181;p26"/>
            <p:cNvSpPr/>
            <p:nvPr/>
          </p:nvSpPr>
          <p:spPr>
            <a:xfrm>
              <a:off x="4540675" y="2214399"/>
              <a:ext cx="748675" cy="315050"/>
            </a:xfrm>
            <a:custGeom>
              <a:rect b="b" l="l" r="r" t="t"/>
              <a:pathLst>
                <a:path extrusionOk="0" h="12602" w="29947">
                  <a:moveTo>
                    <a:pt x="0" y="6710"/>
                  </a:moveTo>
                  <a:cubicBezTo>
                    <a:pt x="1470" y="5608"/>
                    <a:pt x="5252" y="-873"/>
                    <a:pt x="8817" y="99"/>
                  </a:cubicBezTo>
                  <a:cubicBezTo>
                    <a:pt x="12382" y="1071"/>
                    <a:pt x="17869" y="11766"/>
                    <a:pt x="21391" y="12544"/>
                  </a:cubicBezTo>
                  <a:cubicBezTo>
                    <a:pt x="24913" y="13322"/>
                    <a:pt x="28521" y="6062"/>
                    <a:pt x="29947" y="4765"/>
                  </a:cubicBezTo>
                </a:path>
              </a:pathLst>
            </a:custGeom>
            <a:noFill/>
            <a:ln cap="flat" cmpd="sng" w="28575">
              <a:solidFill>
                <a:srgbClr val="000000"/>
              </a:solidFill>
              <a:prstDash val="solid"/>
              <a:round/>
              <a:headEnd len="med" w="med" type="none"/>
              <a:tailEnd len="med" w="med" type="none"/>
            </a:ln>
          </p:spPr>
        </p:sp>
      </p:grpSp>
      <p:cxnSp>
        <p:nvCxnSpPr>
          <p:cNvPr id="182" name="Google Shape;182;p26"/>
          <p:cNvCxnSpPr/>
          <p:nvPr/>
        </p:nvCxnSpPr>
        <p:spPr>
          <a:xfrm>
            <a:off x="6008850" y="745064"/>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183" name="Google Shape;183;p26"/>
          <p:cNvCxnSpPr/>
          <p:nvPr/>
        </p:nvCxnSpPr>
        <p:spPr>
          <a:xfrm>
            <a:off x="6008850" y="1600714"/>
            <a:ext cx="2547600" cy="0"/>
          </a:xfrm>
          <a:prstGeom prst="straightConnector1">
            <a:avLst/>
          </a:prstGeom>
          <a:noFill/>
          <a:ln cap="flat" cmpd="sng" w="28575">
            <a:solidFill>
              <a:schemeClr val="lt1"/>
            </a:solidFill>
            <a:prstDash val="solid"/>
            <a:round/>
            <a:headEnd len="med" w="med" type="none"/>
            <a:tailEnd len="med" w="med" type="triangle"/>
          </a:ln>
        </p:spPr>
      </p:cxnSp>
      <p:sp>
        <p:nvSpPr>
          <p:cNvPr id="184" name="Google Shape;184;p26"/>
          <p:cNvSpPr/>
          <p:nvPr/>
        </p:nvSpPr>
        <p:spPr>
          <a:xfrm>
            <a:off x="6008850" y="1092532"/>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185" name="Google Shape;185;p26"/>
          <p:cNvSpPr/>
          <p:nvPr/>
        </p:nvSpPr>
        <p:spPr>
          <a:xfrm>
            <a:off x="4433725" y="902331"/>
            <a:ext cx="1088975" cy="351950"/>
          </a:xfrm>
          <a:custGeom>
            <a:rect b="b" l="l" r="r" t="t"/>
            <a:pathLst>
              <a:path extrusionOk="0" h="14078" w="43559">
                <a:moveTo>
                  <a:pt x="0" y="14078"/>
                </a:moveTo>
                <a:cubicBezTo>
                  <a:pt x="2204" y="11939"/>
                  <a:pt x="5963" y="3513"/>
                  <a:pt x="13223" y="1244"/>
                </a:cubicBezTo>
                <a:cubicBezTo>
                  <a:pt x="20483" y="-1025"/>
                  <a:pt x="38503" y="596"/>
                  <a:pt x="43559" y="466"/>
                </a:cubicBezTo>
              </a:path>
            </a:pathLst>
          </a:custGeom>
          <a:noFill/>
          <a:ln cap="flat" cmpd="sng" w="9525">
            <a:solidFill>
              <a:schemeClr val="dk1"/>
            </a:solidFill>
            <a:prstDash val="solid"/>
            <a:round/>
            <a:headEnd len="med" w="med" type="none"/>
            <a:tailEnd len="med" w="med" type="triangle"/>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p:nvPr/>
        </p:nvSpPr>
        <p:spPr>
          <a:xfrm>
            <a:off x="486150" y="1410400"/>
            <a:ext cx="5114400" cy="32556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Sensor</a:t>
            </a:r>
            <a:r>
              <a:rPr lang="en"/>
              <a:t> Data</a:t>
            </a:r>
            <a:endParaRPr/>
          </a:p>
        </p:txBody>
      </p:sp>
      <p:pic>
        <p:nvPicPr>
          <p:cNvPr id="192" name="Google Shape;192;p27"/>
          <p:cNvPicPr preferRelativeResize="0"/>
          <p:nvPr/>
        </p:nvPicPr>
        <p:blipFill>
          <a:blip r:embed="rId3">
            <a:alphaModFix/>
          </a:blip>
          <a:stretch>
            <a:fillRect/>
          </a:stretch>
        </p:blipFill>
        <p:spPr>
          <a:xfrm>
            <a:off x="3253475" y="5464375"/>
            <a:ext cx="3825425" cy="2209200"/>
          </a:xfrm>
          <a:prstGeom prst="rect">
            <a:avLst/>
          </a:prstGeom>
          <a:noFill/>
          <a:ln>
            <a:noFill/>
          </a:ln>
        </p:spPr>
      </p:pic>
      <p:grpSp>
        <p:nvGrpSpPr>
          <p:cNvPr id="193" name="Google Shape;193;p27"/>
          <p:cNvGrpSpPr/>
          <p:nvPr/>
        </p:nvGrpSpPr>
        <p:grpSpPr>
          <a:xfrm>
            <a:off x="966379" y="1600304"/>
            <a:ext cx="4076648" cy="2874746"/>
            <a:chOff x="1248354" y="1608504"/>
            <a:chExt cx="4076648" cy="2874746"/>
          </a:xfrm>
        </p:grpSpPr>
        <p:pic>
          <p:nvPicPr>
            <p:cNvPr id="194" name="Google Shape;194;p27"/>
            <p:cNvPicPr preferRelativeResize="0"/>
            <p:nvPr/>
          </p:nvPicPr>
          <p:blipFill>
            <a:blip r:embed="rId4">
              <a:alphaModFix/>
            </a:blip>
            <a:stretch>
              <a:fillRect/>
            </a:stretch>
          </p:blipFill>
          <p:spPr>
            <a:xfrm>
              <a:off x="1248354" y="1608504"/>
              <a:ext cx="1291403" cy="1414093"/>
            </a:xfrm>
            <a:prstGeom prst="rect">
              <a:avLst/>
            </a:prstGeom>
            <a:noFill/>
            <a:ln>
              <a:noFill/>
            </a:ln>
          </p:spPr>
        </p:pic>
        <p:pic>
          <p:nvPicPr>
            <p:cNvPr id="195" name="Google Shape;195;p27"/>
            <p:cNvPicPr preferRelativeResize="0"/>
            <p:nvPr/>
          </p:nvPicPr>
          <p:blipFill>
            <a:blip r:embed="rId5">
              <a:alphaModFix/>
            </a:blip>
            <a:stretch>
              <a:fillRect/>
            </a:stretch>
          </p:blipFill>
          <p:spPr>
            <a:xfrm>
              <a:off x="2946174" y="1866273"/>
              <a:ext cx="1291399" cy="1073215"/>
            </a:xfrm>
            <a:prstGeom prst="rect">
              <a:avLst/>
            </a:prstGeom>
            <a:noFill/>
            <a:ln>
              <a:noFill/>
            </a:ln>
          </p:spPr>
        </p:pic>
        <p:sp>
          <p:nvSpPr>
            <p:cNvPr id="196" name="Google Shape;196;p27"/>
            <p:cNvSpPr/>
            <p:nvPr/>
          </p:nvSpPr>
          <p:spPr>
            <a:xfrm>
              <a:off x="2641025" y="1623750"/>
              <a:ext cx="144142" cy="1448749"/>
            </a:xfrm>
            <a:custGeom>
              <a:rect b="b" l="l" r="r" t="t"/>
              <a:pathLst>
                <a:path extrusionOk="0" h="61662" w="6135">
                  <a:moveTo>
                    <a:pt x="0" y="0"/>
                  </a:moveTo>
                  <a:cubicBezTo>
                    <a:pt x="1023" y="4968"/>
                    <a:pt x="6135" y="19533"/>
                    <a:pt x="6135" y="29810"/>
                  </a:cubicBezTo>
                  <a:cubicBezTo>
                    <a:pt x="6135" y="40087"/>
                    <a:pt x="1023" y="56353"/>
                    <a:pt x="0" y="61662"/>
                  </a:cubicBezTo>
                </a:path>
              </a:pathLst>
            </a:custGeom>
            <a:noFill/>
            <a:ln cap="flat" cmpd="sng" w="9525">
              <a:solidFill>
                <a:schemeClr val="dk2"/>
              </a:solidFill>
              <a:prstDash val="solid"/>
              <a:round/>
              <a:headEnd len="med" w="med" type="none"/>
              <a:tailEnd len="med" w="med" type="none"/>
            </a:ln>
          </p:spPr>
        </p:sp>
        <p:cxnSp>
          <p:nvCxnSpPr>
            <p:cNvPr id="197" name="Google Shape;197;p27"/>
            <p:cNvCxnSpPr/>
            <p:nvPr/>
          </p:nvCxnSpPr>
          <p:spPr>
            <a:xfrm>
              <a:off x="1371304" y="3663364"/>
              <a:ext cx="1041900" cy="0"/>
            </a:xfrm>
            <a:prstGeom prst="straightConnector1">
              <a:avLst/>
            </a:prstGeom>
            <a:noFill/>
            <a:ln cap="flat" cmpd="sng" w="9525">
              <a:solidFill>
                <a:schemeClr val="dk1"/>
              </a:solidFill>
              <a:prstDash val="solid"/>
              <a:round/>
              <a:headEnd len="med" w="med" type="none"/>
              <a:tailEnd len="med" w="med" type="triangle"/>
            </a:ln>
          </p:spPr>
        </p:cxnSp>
        <p:cxnSp>
          <p:nvCxnSpPr>
            <p:cNvPr id="198" name="Google Shape;198;p27"/>
            <p:cNvCxnSpPr/>
            <p:nvPr/>
          </p:nvCxnSpPr>
          <p:spPr>
            <a:xfrm>
              <a:off x="4237576" y="3663364"/>
              <a:ext cx="1041900" cy="0"/>
            </a:xfrm>
            <a:prstGeom prst="straightConnector1">
              <a:avLst/>
            </a:prstGeom>
            <a:noFill/>
            <a:ln cap="flat" cmpd="sng" w="9525">
              <a:solidFill>
                <a:schemeClr val="dk1"/>
              </a:solidFill>
              <a:prstDash val="solid"/>
              <a:round/>
              <a:headEnd len="med" w="med" type="none"/>
              <a:tailEnd len="med" w="med" type="triangle"/>
            </a:ln>
          </p:spPr>
        </p:cxnSp>
        <p:sp>
          <p:nvSpPr>
            <p:cNvPr id="199" name="Google Shape;199;p27"/>
            <p:cNvSpPr txBox="1"/>
            <p:nvPr/>
          </p:nvSpPr>
          <p:spPr>
            <a:xfrm rot="-5400000">
              <a:off x="2517425" y="3731900"/>
              <a:ext cx="1100700" cy="402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Diaphragm</a:t>
              </a:r>
              <a:endParaRPr sz="1200">
                <a:latin typeface="Google Sans"/>
                <a:ea typeface="Google Sans"/>
                <a:cs typeface="Google Sans"/>
                <a:sym typeface="Google Sans"/>
              </a:endParaRPr>
            </a:p>
          </p:txBody>
        </p:sp>
        <p:sp>
          <p:nvSpPr>
            <p:cNvPr id="200" name="Google Shape;200;p27"/>
            <p:cNvSpPr txBox="1"/>
            <p:nvPr/>
          </p:nvSpPr>
          <p:spPr>
            <a:xfrm>
              <a:off x="1325630" y="3763876"/>
              <a:ext cx="1133100" cy="33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Sound Waves</a:t>
              </a:r>
              <a:endParaRPr>
                <a:latin typeface="Google Sans"/>
                <a:ea typeface="Google Sans"/>
                <a:cs typeface="Google Sans"/>
                <a:sym typeface="Google Sans"/>
              </a:endParaRPr>
            </a:p>
          </p:txBody>
        </p:sp>
        <p:sp>
          <p:nvSpPr>
            <p:cNvPr id="201" name="Google Shape;201;p27"/>
            <p:cNvSpPr txBox="1"/>
            <p:nvPr/>
          </p:nvSpPr>
          <p:spPr>
            <a:xfrm>
              <a:off x="4191902" y="3763876"/>
              <a:ext cx="1133100" cy="338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Electric Signal</a:t>
              </a:r>
              <a:endParaRPr>
                <a:latin typeface="Google Sans"/>
                <a:ea typeface="Google Sans"/>
                <a:cs typeface="Google Sans"/>
                <a:sym typeface="Google Sans"/>
              </a:endParaRPr>
            </a:p>
          </p:txBody>
        </p:sp>
        <p:sp>
          <p:nvSpPr>
            <p:cNvPr id="202" name="Google Shape;202;p27"/>
            <p:cNvSpPr txBox="1"/>
            <p:nvPr/>
          </p:nvSpPr>
          <p:spPr>
            <a:xfrm rot="-5400000">
              <a:off x="3034725" y="3729626"/>
              <a:ext cx="1096200" cy="402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Google Sans"/>
                  <a:ea typeface="Google Sans"/>
                  <a:cs typeface="Google Sans"/>
                  <a:sym typeface="Google Sans"/>
                </a:rPr>
                <a:t>Coil / Magnet</a:t>
              </a:r>
              <a:endParaRPr sz="1200">
                <a:latin typeface="Google Sans"/>
                <a:ea typeface="Google Sans"/>
                <a:cs typeface="Google Sans"/>
                <a:sym typeface="Google Sans"/>
              </a:endParaRPr>
            </a:p>
          </p:txBody>
        </p:sp>
        <p:sp>
          <p:nvSpPr>
            <p:cNvPr id="203" name="Google Shape;203;p27"/>
            <p:cNvSpPr/>
            <p:nvPr/>
          </p:nvSpPr>
          <p:spPr>
            <a:xfrm>
              <a:off x="4540675" y="2214399"/>
              <a:ext cx="748675" cy="315050"/>
            </a:xfrm>
            <a:custGeom>
              <a:rect b="b" l="l" r="r" t="t"/>
              <a:pathLst>
                <a:path extrusionOk="0" h="12602" w="29947">
                  <a:moveTo>
                    <a:pt x="0" y="6710"/>
                  </a:moveTo>
                  <a:cubicBezTo>
                    <a:pt x="1470" y="5608"/>
                    <a:pt x="5252" y="-873"/>
                    <a:pt x="8817" y="99"/>
                  </a:cubicBezTo>
                  <a:cubicBezTo>
                    <a:pt x="12382" y="1071"/>
                    <a:pt x="17869" y="11766"/>
                    <a:pt x="21391" y="12544"/>
                  </a:cubicBezTo>
                  <a:cubicBezTo>
                    <a:pt x="24913" y="13322"/>
                    <a:pt x="28521" y="6062"/>
                    <a:pt x="29947" y="4765"/>
                  </a:cubicBezTo>
                </a:path>
              </a:pathLst>
            </a:custGeom>
            <a:noFill/>
            <a:ln cap="flat" cmpd="sng" w="28575">
              <a:solidFill>
                <a:srgbClr val="000000"/>
              </a:solidFill>
              <a:prstDash val="solid"/>
              <a:round/>
              <a:headEnd len="med" w="med" type="none"/>
              <a:tailEnd len="med" w="med" type="none"/>
            </a:ln>
          </p:spPr>
        </p:sp>
      </p:grpSp>
      <p:cxnSp>
        <p:nvCxnSpPr>
          <p:cNvPr id="204" name="Google Shape;204;p27"/>
          <p:cNvCxnSpPr/>
          <p:nvPr/>
        </p:nvCxnSpPr>
        <p:spPr>
          <a:xfrm>
            <a:off x="6008850" y="745064"/>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205" name="Google Shape;205;p27"/>
          <p:cNvCxnSpPr/>
          <p:nvPr/>
        </p:nvCxnSpPr>
        <p:spPr>
          <a:xfrm>
            <a:off x="6008850" y="1600714"/>
            <a:ext cx="2547600" cy="0"/>
          </a:xfrm>
          <a:prstGeom prst="straightConnector1">
            <a:avLst/>
          </a:prstGeom>
          <a:noFill/>
          <a:ln cap="flat" cmpd="sng" w="28575">
            <a:solidFill>
              <a:schemeClr val="lt1"/>
            </a:solidFill>
            <a:prstDash val="solid"/>
            <a:round/>
            <a:headEnd len="med" w="med" type="none"/>
            <a:tailEnd len="med" w="med" type="triangle"/>
          </a:ln>
        </p:spPr>
      </p:cxnSp>
      <p:sp>
        <p:nvSpPr>
          <p:cNvPr id="206" name="Google Shape;206;p27"/>
          <p:cNvSpPr/>
          <p:nvPr/>
        </p:nvSpPr>
        <p:spPr>
          <a:xfrm>
            <a:off x="6008850" y="1092532"/>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207" name="Google Shape;207;p27"/>
          <p:cNvSpPr/>
          <p:nvPr/>
        </p:nvSpPr>
        <p:spPr>
          <a:xfrm>
            <a:off x="4433725" y="902331"/>
            <a:ext cx="1088975" cy="351950"/>
          </a:xfrm>
          <a:custGeom>
            <a:rect b="b" l="l" r="r" t="t"/>
            <a:pathLst>
              <a:path extrusionOk="0" h="14078" w="43559">
                <a:moveTo>
                  <a:pt x="0" y="14078"/>
                </a:moveTo>
                <a:cubicBezTo>
                  <a:pt x="2204" y="11939"/>
                  <a:pt x="5963" y="3513"/>
                  <a:pt x="13223" y="1244"/>
                </a:cubicBezTo>
                <a:cubicBezTo>
                  <a:pt x="20483" y="-1025"/>
                  <a:pt x="38503" y="596"/>
                  <a:pt x="43559" y="466"/>
                </a:cubicBezTo>
              </a:path>
            </a:pathLst>
          </a:custGeom>
          <a:noFill/>
          <a:ln cap="flat" cmpd="sng" w="9525">
            <a:solidFill>
              <a:schemeClr val="dk1"/>
            </a:solidFill>
            <a:prstDash val="solid"/>
            <a:round/>
            <a:headEnd len="med" w="med" type="none"/>
            <a:tailEnd len="med" w="med" type="triangle"/>
          </a:ln>
        </p:spPr>
      </p:sp>
      <p:sp>
        <p:nvSpPr>
          <p:cNvPr id="208" name="Google Shape;208;p27"/>
          <p:cNvSpPr txBox="1"/>
          <p:nvPr/>
        </p:nvSpPr>
        <p:spPr>
          <a:xfrm>
            <a:off x="6499650" y="2098875"/>
            <a:ext cx="15663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16kHz signal</a:t>
            </a:r>
            <a:endParaRPr>
              <a:latin typeface="Google Sans"/>
              <a:ea typeface="Google Sans"/>
              <a:cs typeface="Google Sans"/>
              <a:sym typeface="Google Sans"/>
            </a:endParaRPr>
          </a:p>
        </p:txBody>
      </p:sp>
      <p:sp>
        <p:nvSpPr>
          <p:cNvPr id="209" name="Google Shape;209;p27"/>
          <p:cNvSpPr/>
          <p:nvPr/>
        </p:nvSpPr>
        <p:spPr>
          <a:xfrm>
            <a:off x="6211346" y="3491550"/>
            <a:ext cx="2142600" cy="1178100"/>
          </a:xfrm>
          <a:prstGeom prst="rect">
            <a:avLst/>
          </a:prstGeom>
          <a:solidFill>
            <a:srgbClr val="F8F9FA"/>
          </a:solidFill>
          <a:ln>
            <a:noFill/>
          </a:ln>
          <a:effectLst>
            <a:outerShdw blurRad="57150" rotWithShape="0" algn="bl" dir="5400000" dist="19050">
              <a:srgbClr val="000000">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rot="-5400000">
            <a:off x="7043177" y="4407653"/>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rot="-5400000">
            <a:off x="7043177" y="4214269"/>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rot="-5400000">
            <a:off x="7043177" y="4020885"/>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rot="-5400000">
            <a:off x="7043177" y="3827502"/>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p:nvPr/>
        </p:nvSpPr>
        <p:spPr>
          <a:xfrm rot="-5400000">
            <a:off x="7043177" y="3634118"/>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p:nvPr/>
        </p:nvSpPr>
        <p:spPr>
          <a:xfrm rot="-5400000">
            <a:off x="7402713" y="4310969"/>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rot="-5400000">
            <a:off x="7402713" y="3924201"/>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rot="-5400000">
            <a:off x="7402713" y="3730818"/>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rot="-5400000">
            <a:off x="7697710" y="4214269"/>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p:nvPr/>
        </p:nvSpPr>
        <p:spPr>
          <a:xfrm rot="-5400000">
            <a:off x="7697710" y="3827502"/>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p:nvPr/>
        </p:nvSpPr>
        <p:spPr>
          <a:xfrm rot="-5400000">
            <a:off x="7992702" y="4117582"/>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rot="-5400000">
            <a:off x="7992702" y="3924199"/>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22" name="Google Shape;222;p27"/>
          <p:cNvCxnSpPr>
            <a:stCxn id="210" idx="4"/>
            <a:endCxn id="217" idx="0"/>
          </p:cNvCxnSpPr>
          <p:nvPr/>
        </p:nvCxnSpPr>
        <p:spPr>
          <a:xfrm flipH="1" rot="10800000">
            <a:off x="7162577" y="3790553"/>
            <a:ext cx="240000" cy="676800"/>
          </a:xfrm>
          <a:prstGeom prst="straightConnector1">
            <a:avLst/>
          </a:prstGeom>
          <a:noFill/>
          <a:ln cap="flat" cmpd="sng" w="9525">
            <a:solidFill>
              <a:srgbClr val="BDC1C6"/>
            </a:solidFill>
            <a:prstDash val="solid"/>
            <a:round/>
            <a:headEnd len="med" w="med" type="none"/>
            <a:tailEnd len="med" w="med" type="none"/>
          </a:ln>
        </p:spPr>
      </p:cxnSp>
      <p:cxnSp>
        <p:nvCxnSpPr>
          <p:cNvPr id="223" name="Google Shape;223;p27"/>
          <p:cNvCxnSpPr>
            <a:stCxn id="211" idx="4"/>
            <a:endCxn id="215" idx="0"/>
          </p:cNvCxnSpPr>
          <p:nvPr/>
        </p:nvCxnSpPr>
        <p:spPr>
          <a:xfrm>
            <a:off x="7162577" y="4273969"/>
            <a:ext cx="240000" cy="96600"/>
          </a:xfrm>
          <a:prstGeom prst="straightConnector1">
            <a:avLst/>
          </a:prstGeom>
          <a:noFill/>
          <a:ln cap="flat" cmpd="sng" w="9525">
            <a:solidFill>
              <a:srgbClr val="BDC1C6"/>
            </a:solidFill>
            <a:prstDash val="solid"/>
            <a:round/>
            <a:headEnd len="med" w="med" type="none"/>
            <a:tailEnd len="med" w="med" type="none"/>
          </a:ln>
        </p:spPr>
      </p:cxnSp>
      <p:cxnSp>
        <p:nvCxnSpPr>
          <p:cNvPr id="224" name="Google Shape;224;p27"/>
          <p:cNvCxnSpPr>
            <a:stCxn id="212" idx="4"/>
            <a:endCxn id="216" idx="0"/>
          </p:cNvCxnSpPr>
          <p:nvPr/>
        </p:nvCxnSpPr>
        <p:spPr>
          <a:xfrm flipH="1" rot="10800000">
            <a:off x="7162577" y="3983985"/>
            <a:ext cx="240000" cy="96600"/>
          </a:xfrm>
          <a:prstGeom prst="straightConnector1">
            <a:avLst/>
          </a:prstGeom>
          <a:noFill/>
          <a:ln cap="flat" cmpd="sng" w="9525">
            <a:solidFill>
              <a:srgbClr val="BDC1C6"/>
            </a:solidFill>
            <a:prstDash val="solid"/>
            <a:round/>
            <a:headEnd len="med" w="med" type="none"/>
            <a:tailEnd len="med" w="med" type="none"/>
          </a:ln>
        </p:spPr>
      </p:cxnSp>
      <p:cxnSp>
        <p:nvCxnSpPr>
          <p:cNvPr id="225" name="Google Shape;225;p27"/>
          <p:cNvCxnSpPr>
            <a:stCxn id="213" idx="4"/>
            <a:endCxn id="215" idx="0"/>
          </p:cNvCxnSpPr>
          <p:nvPr/>
        </p:nvCxnSpPr>
        <p:spPr>
          <a:xfrm>
            <a:off x="7162577" y="3887202"/>
            <a:ext cx="240000" cy="483600"/>
          </a:xfrm>
          <a:prstGeom prst="straightConnector1">
            <a:avLst/>
          </a:prstGeom>
          <a:noFill/>
          <a:ln cap="flat" cmpd="sng" w="9525">
            <a:solidFill>
              <a:srgbClr val="BDC1C6"/>
            </a:solidFill>
            <a:prstDash val="solid"/>
            <a:round/>
            <a:headEnd len="med" w="med" type="none"/>
            <a:tailEnd len="med" w="med" type="none"/>
          </a:ln>
        </p:spPr>
      </p:cxnSp>
      <p:cxnSp>
        <p:nvCxnSpPr>
          <p:cNvPr id="226" name="Google Shape;226;p27"/>
          <p:cNvCxnSpPr>
            <a:stCxn id="213" idx="4"/>
            <a:endCxn id="217" idx="0"/>
          </p:cNvCxnSpPr>
          <p:nvPr/>
        </p:nvCxnSpPr>
        <p:spPr>
          <a:xfrm flipH="1" rot="10800000">
            <a:off x="7162577" y="3790602"/>
            <a:ext cx="240000" cy="96600"/>
          </a:xfrm>
          <a:prstGeom prst="straightConnector1">
            <a:avLst/>
          </a:prstGeom>
          <a:noFill/>
          <a:ln cap="flat" cmpd="sng" w="9525">
            <a:solidFill>
              <a:srgbClr val="BDC1C6"/>
            </a:solidFill>
            <a:prstDash val="solid"/>
            <a:round/>
            <a:headEnd len="med" w="med" type="none"/>
            <a:tailEnd len="med" w="med" type="none"/>
          </a:ln>
        </p:spPr>
      </p:cxnSp>
      <p:cxnSp>
        <p:nvCxnSpPr>
          <p:cNvPr id="227" name="Google Shape;227;p27"/>
          <p:cNvCxnSpPr>
            <a:stCxn id="214" idx="4"/>
            <a:endCxn id="216" idx="0"/>
          </p:cNvCxnSpPr>
          <p:nvPr/>
        </p:nvCxnSpPr>
        <p:spPr>
          <a:xfrm>
            <a:off x="7162577" y="3693818"/>
            <a:ext cx="240000" cy="290100"/>
          </a:xfrm>
          <a:prstGeom prst="straightConnector1">
            <a:avLst/>
          </a:prstGeom>
          <a:noFill/>
          <a:ln cap="flat" cmpd="sng" w="9525">
            <a:solidFill>
              <a:srgbClr val="BDC1C6"/>
            </a:solidFill>
            <a:prstDash val="solid"/>
            <a:round/>
            <a:headEnd len="med" w="med" type="none"/>
            <a:tailEnd len="med" w="med" type="none"/>
          </a:ln>
        </p:spPr>
      </p:cxnSp>
      <p:cxnSp>
        <p:nvCxnSpPr>
          <p:cNvPr id="228" name="Google Shape;228;p27"/>
          <p:cNvCxnSpPr>
            <a:stCxn id="215" idx="4"/>
            <a:endCxn id="218" idx="0"/>
          </p:cNvCxnSpPr>
          <p:nvPr/>
        </p:nvCxnSpPr>
        <p:spPr>
          <a:xfrm flipH="1" rot="10800000">
            <a:off x="7522114" y="4274069"/>
            <a:ext cx="175500" cy="96600"/>
          </a:xfrm>
          <a:prstGeom prst="straightConnector1">
            <a:avLst/>
          </a:prstGeom>
          <a:noFill/>
          <a:ln cap="flat" cmpd="sng" w="9525">
            <a:solidFill>
              <a:srgbClr val="BDC1C6"/>
            </a:solidFill>
            <a:prstDash val="solid"/>
            <a:round/>
            <a:headEnd len="med" w="med" type="none"/>
            <a:tailEnd len="med" w="med" type="none"/>
          </a:ln>
        </p:spPr>
      </p:cxnSp>
      <p:cxnSp>
        <p:nvCxnSpPr>
          <p:cNvPr id="229" name="Google Shape;229;p27"/>
          <p:cNvCxnSpPr>
            <a:stCxn id="216" idx="4"/>
            <a:endCxn id="218" idx="0"/>
          </p:cNvCxnSpPr>
          <p:nvPr/>
        </p:nvCxnSpPr>
        <p:spPr>
          <a:xfrm>
            <a:off x="7522114" y="3983901"/>
            <a:ext cx="175500" cy="290100"/>
          </a:xfrm>
          <a:prstGeom prst="straightConnector1">
            <a:avLst/>
          </a:prstGeom>
          <a:noFill/>
          <a:ln cap="flat" cmpd="sng" w="9525">
            <a:solidFill>
              <a:srgbClr val="BDC1C6"/>
            </a:solidFill>
            <a:prstDash val="solid"/>
            <a:round/>
            <a:headEnd len="med" w="med" type="none"/>
            <a:tailEnd len="med" w="med" type="none"/>
          </a:ln>
        </p:spPr>
      </p:cxnSp>
      <p:cxnSp>
        <p:nvCxnSpPr>
          <p:cNvPr id="230" name="Google Shape;230;p27"/>
          <p:cNvCxnSpPr>
            <a:stCxn id="216" idx="4"/>
            <a:endCxn id="219" idx="0"/>
          </p:cNvCxnSpPr>
          <p:nvPr/>
        </p:nvCxnSpPr>
        <p:spPr>
          <a:xfrm flipH="1" rot="10800000">
            <a:off x="7522114" y="3887301"/>
            <a:ext cx="175500" cy="96600"/>
          </a:xfrm>
          <a:prstGeom prst="straightConnector1">
            <a:avLst/>
          </a:prstGeom>
          <a:noFill/>
          <a:ln cap="flat" cmpd="sng" w="9525">
            <a:solidFill>
              <a:srgbClr val="BDC1C6"/>
            </a:solidFill>
            <a:prstDash val="solid"/>
            <a:round/>
            <a:headEnd len="med" w="med" type="none"/>
            <a:tailEnd len="med" w="med" type="none"/>
          </a:ln>
        </p:spPr>
      </p:cxnSp>
      <p:cxnSp>
        <p:nvCxnSpPr>
          <p:cNvPr id="231" name="Google Shape;231;p27"/>
          <p:cNvCxnSpPr>
            <a:stCxn id="217" idx="4"/>
            <a:endCxn id="219" idx="0"/>
          </p:cNvCxnSpPr>
          <p:nvPr/>
        </p:nvCxnSpPr>
        <p:spPr>
          <a:xfrm>
            <a:off x="7522114" y="3790518"/>
            <a:ext cx="175500" cy="96600"/>
          </a:xfrm>
          <a:prstGeom prst="straightConnector1">
            <a:avLst/>
          </a:prstGeom>
          <a:noFill/>
          <a:ln cap="flat" cmpd="sng" w="9525">
            <a:solidFill>
              <a:srgbClr val="BDC1C6"/>
            </a:solidFill>
            <a:prstDash val="solid"/>
            <a:round/>
            <a:headEnd len="med" w="med" type="none"/>
            <a:tailEnd len="med" w="med" type="none"/>
          </a:ln>
        </p:spPr>
      </p:cxnSp>
      <p:cxnSp>
        <p:nvCxnSpPr>
          <p:cNvPr id="232" name="Google Shape;232;p27"/>
          <p:cNvCxnSpPr>
            <a:stCxn id="218" idx="4"/>
            <a:endCxn id="220" idx="0"/>
          </p:cNvCxnSpPr>
          <p:nvPr/>
        </p:nvCxnSpPr>
        <p:spPr>
          <a:xfrm flipH="1" rot="10800000">
            <a:off x="7817110" y="4177369"/>
            <a:ext cx="175500" cy="96600"/>
          </a:xfrm>
          <a:prstGeom prst="straightConnector1">
            <a:avLst/>
          </a:prstGeom>
          <a:noFill/>
          <a:ln cap="flat" cmpd="sng" w="9525">
            <a:solidFill>
              <a:srgbClr val="BDC1C6"/>
            </a:solidFill>
            <a:prstDash val="solid"/>
            <a:round/>
            <a:headEnd len="med" w="med" type="none"/>
            <a:tailEnd len="med" w="med" type="none"/>
          </a:ln>
        </p:spPr>
      </p:cxnSp>
      <p:cxnSp>
        <p:nvCxnSpPr>
          <p:cNvPr id="233" name="Google Shape;233;p27"/>
          <p:cNvCxnSpPr>
            <a:stCxn id="218" idx="4"/>
            <a:endCxn id="221" idx="0"/>
          </p:cNvCxnSpPr>
          <p:nvPr/>
        </p:nvCxnSpPr>
        <p:spPr>
          <a:xfrm flipH="1" rot="10800000">
            <a:off x="7817110" y="3983869"/>
            <a:ext cx="175500" cy="290100"/>
          </a:xfrm>
          <a:prstGeom prst="straightConnector1">
            <a:avLst/>
          </a:prstGeom>
          <a:noFill/>
          <a:ln cap="flat" cmpd="sng" w="9525">
            <a:solidFill>
              <a:srgbClr val="BDC1C6"/>
            </a:solidFill>
            <a:prstDash val="solid"/>
            <a:round/>
            <a:headEnd len="med" w="med" type="none"/>
            <a:tailEnd len="med" w="med" type="none"/>
          </a:ln>
        </p:spPr>
      </p:cxnSp>
      <p:cxnSp>
        <p:nvCxnSpPr>
          <p:cNvPr id="234" name="Google Shape;234;p27"/>
          <p:cNvCxnSpPr>
            <a:stCxn id="219" idx="4"/>
            <a:endCxn id="220" idx="0"/>
          </p:cNvCxnSpPr>
          <p:nvPr/>
        </p:nvCxnSpPr>
        <p:spPr>
          <a:xfrm>
            <a:off x="7817110" y="3887202"/>
            <a:ext cx="175500" cy="290100"/>
          </a:xfrm>
          <a:prstGeom prst="straightConnector1">
            <a:avLst/>
          </a:prstGeom>
          <a:noFill/>
          <a:ln cap="flat" cmpd="sng" w="9525">
            <a:solidFill>
              <a:srgbClr val="BDC1C6"/>
            </a:solidFill>
            <a:prstDash val="solid"/>
            <a:round/>
            <a:headEnd len="med" w="med" type="none"/>
            <a:tailEnd len="med" w="med" type="none"/>
          </a:ln>
        </p:spPr>
      </p:cxnSp>
      <p:sp>
        <p:nvSpPr>
          <p:cNvPr id="235" name="Google Shape;235;p27"/>
          <p:cNvSpPr/>
          <p:nvPr/>
        </p:nvSpPr>
        <p:spPr>
          <a:xfrm rot="-5400000">
            <a:off x="6691606" y="4020874"/>
            <a:ext cx="119400" cy="119400"/>
          </a:xfrm>
          <a:prstGeom prst="ellipse">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27"/>
          <p:cNvCxnSpPr>
            <a:stCxn id="235" idx="4"/>
            <a:endCxn id="214" idx="0"/>
          </p:cNvCxnSpPr>
          <p:nvPr/>
        </p:nvCxnSpPr>
        <p:spPr>
          <a:xfrm flipH="1" rot="10800000">
            <a:off x="6811006" y="3693874"/>
            <a:ext cx="232200" cy="386700"/>
          </a:xfrm>
          <a:prstGeom prst="straightConnector1">
            <a:avLst/>
          </a:prstGeom>
          <a:noFill/>
          <a:ln cap="flat" cmpd="sng" w="9525">
            <a:solidFill>
              <a:srgbClr val="BDC1C6"/>
            </a:solidFill>
            <a:prstDash val="solid"/>
            <a:round/>
            <a:headEnd len="med" w="med" type="none"/>
            <a:tailEnd len="med" w="med" type="none"/>
          </a:ln>
        </p:spPr>
      </p:cxnSp>
      <p:cxnSp>
        <p:nvCxnSpPr>
          <p:cNvPr id="237" name="Google Shape;237;p27"/>
          <p:cNvCxnSpPr>
            <a:stCxn id="235" idx="4"/>
            <a:endCxn id="213" idx="0"/>
          </p:cNvCxnSpPr>
          <p:nvPr/>
        </p:nvCxnSpPr>
        <p:spPr>
          <a:xfrm flipH="1" rot="10800000">
            <a:off x="6811006" y="3887074"/>
            <a:ext cx="232200" cy="193500"/>
          </a:xfrm>
          <a:prstGeom prst="straightConnector1">
            <a:avLst/>
          </a:prstGeom>
          <a:noFill/>
          <a:ln cap="flat" cmpd="sng" w="9525">
            <a:solidFill>
              <a:srgbClr val="BDC1C6"/>
            </a:solidFill>
            <a:prstDash val="solid"/>
            <a:round/>
            <a:headEnd len="med" w="med" type="none"/>
            <a:tailEnd len="med" w="med" type="none"/>
          </a:ln>
        </p:spPr>
      </p:cxnSp>
      <p:cxnSp>
        <p:nvCxnSpPr>
          <p:cNvPr id="238" name="Google Shape;238;p27"/>
          <p:cNvCxnSpPr>
            <a:stCxn id="235" idx="4"/>
            <a:endCxn id="212" idx="0"/>
          </p:cNvCxnSpPr>
          <p:nvPr/>
        </p:nvCxnSpPr>
        <p:spPr>
          <a:xfrm>
            <a:off x="6811006" y="4080574"/>
            <a:ext cx="232200" cy="0"/>
          </a:xfrm>
          <a:prstGeom prst="straightConnector1">
            <a:avLst/>
          </a:prstGeom>
          <a:noFill/>
          <a:ln cap="flat" cmpd="sng" w="9525">
            <a:solidFill>
              <a:srgbClr val="BDC1C6"/>
            </a:solidFill>
            <a:prstDash val="solid"/>
            <a:round/>
            <a:headEnd len="med" w="med" type="none"/>
            <a:tailEnd len="med" w="med" type="none"/>
          </a:ln>
        </p:spPr>
      </p:cxnSp>
      <p:cxnSp>
        <p:nvCxnSpPr>
          <p:cNvPr id="239" name="Google Shape;239;p27"/>
          <p:cNvCxnSpPr>
            <a:stCxn id="235" idx="4"/>
            <a:endCxn id="211" idx="0"/>
          </p:cNvCxnSpPr>
          <p:nvPr/>
        </p:nvCxnSpPr>
        <p:spPr>
          <a:xfrm>
            <a:off x="6811006" y="4080574"/>
            <a:ext cx="232200" cy="193500"/>
          </a:xfrm>
          <a:prstGeom prst="straightConnector1">
            <a:avLst/>
          </a:prstGeom>
          <a:noFill/>
          <a:ln cap="flat" cmpd="sng" w="9525">
            <a:solidFill>
              <a:srgbClr val="BDC1C6"/>
            </a:solidFill>
            <a:prstDash val="solid"/>
            <a:round/>
            <a:headEnd len="med" w="med" type="none"/>
            <a:tailEnd len="med" w="med" type="none"/>
          </a:ln>
        </p:spPr>
      </p:cxnSp>
      <p:cxnSp>
        <p:nvCxnSpPr>
          <p:cNvPr id="240" name="Google Shape;240;p27"/>
          <p:cNvCxnSpPr>
            <a:stCxn id="235" idx="4"/>
            <a:endCxn id="210" idx="0"/>
          </p:cNvCxnSpPr>
          <p:nvPr/>
        </p:nvCxnSpPr>
        <p:spPr>
          <a:xfrm>
            <a:off x="6811006" y="4080574"/>
            <a:ext cx="232200" cy="386700"/>
          </a:xfrm>
          <a:prstGeom prst="straightConnector1">
            <a:avLst/>
          </a:prstGeom>
          <a:noFill/>
          <a:ln cap="flat" cmpd="sng" w="9525">
            <a:solidFill>
              <a:srgbClr val="BDC1C6"/>
            </a:solidFill>
            <a:prstDash val="solid"/>
            <a:round/>
            <a:headEnd len="med" w="med" type="none"/>
            <a:tailEnd len="med" w="med" type="none"/>
          </a:ln>
        </p:spPr>
      </p:cxnSp>
      <p:cxnSp>
        <p:nvCxnSpPr>
          <p:cNvPr id="241" name="Google Shape;241;p27"/>
          <p:cNvCxnSpPr>
            <a:endCxn id="235" idx="0"/>
          </p:cNvCxnSpPr>
          <p:nvPr/>
        </p:nvCxnSpPr>
        <p:spPr>
          <a:xfrm>
            <a:off x="6369406" y="4080574"/>
            <a:ext cx="322200" cy="0"/>
          </a:xfrm>
          <a:prstGeom prst="straightConnector1">
            <a:avLst/>
          </a:prstGeom>
          <a:noFill/>
          <a:ln cap="flat" cmpd="sng" w="9525">
            <a:solidFill>
              <a:srgbClr val="BDC1C6"/>
            </a:solidFill>
            <a:prstDash val="solid"/>
            <a:round/>
            <a:headEnd len="med" w="med" type="none"/>
            <a:tailEnd len="med" w="med" type="triangle"/>
          </a:ln>
        </p:spPr>
      </p:cxnSp>
      <p:sp>
        <p:nvSpPr>
          <p:cNvPr id="242" name="Google Shape;242;p27"/>
          <p:cNvSpPr/>
          <p:nvPr/>
        </p:nvSpPr>
        <p:spPr>
          <a:xfrm rot="5400000">
            <a:off x="6987750" y="2691763"/>
            <a:ext cx="590100" cy="483600"/>
          </a:xfrm>
          <a:prstGeom prst="rightArrow">
            <a:avLst>
              <a:gd fmla="val 50000" name="adj1"/>
              <a:gd fmla="val 50000" name="adj2"/>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8"/>
          <p:cNvSpPr txBox="1"/>
          <p:nvPr>
            <p:ph idx="1" type="body"/>
          </p:nvPr>
        </p:nvSpPr>
        <p:spPr>
          <a:xfrm>
            <a:off x="344500" y="1718700"/>
            <a:ext cx="3680700" cy="204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16kHz signal, so that’s </a:t>
            </a:r>
            <a:r>
              <a:rPr b="1" lang="en">
                <a:solidFill>
                  <a:schemeClr val="accent2"/>
                </a:solidFill>
              </a:rPr>
              <a:t>16000</a:t>
            </a:r>
            <a:r>
              <a:rPr lang="en">
                <a:solidFill>
                  <a:schemeClr val="dk1"/>
                </a:solidFill>
              </a:rPr>
              <a:t> samples (points / second)</a:t>
            </a:r>
            <a:endParaRPr>
              <a:solidFill>
                <a:schemeClr val="dk1"/>
              </a:solidFill>
            </a:endParaRPr>
          </a:p>
        </p:txBody>
      </p:sp>
      <p:cxnSp>
        <p:nvCxnSpPr>
          <p:cNvPr id="248" name="Google Shape;248;p28"/>
          <p:cNvCxnSpPr/>
          <p:nvPr/>
        </p:nvCxnSpPr>
        <p:spPr>
          <a:xfrm>
            <a:off x="5639350" y="1651089"/>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249" name="Google Shape;249;p28"/>
          <p:cNvCxnSpPr/>
          <p:nvPr/>
        </p:nvCxnSpPr>
        <p:spPr>
          <a:xfrm>
            <a:off x="5639350" y="2506739"/>
            <a:ext cx="2547600" cy="0"/>
          </a:xfrm>
          <a:prstGeom prst="straightConnector1">
            <a:avLst/>
          </a:prstGeom>
          <a:noFill/>
          <a:ln cap="flat" cmpd="sng" w="28575">
            <a:solidFill>
              <a:schemeClr val="lt1"/>
            </a:solidFill>
            <a:prstDash val="solid"/>
            <a:round/>
            <a:headEnd len="med" w="med" type="none"/>
            <a:tailEnd len="med" w="med" type="triangle"/>
          </a:ln>
        </p:spPr>
      </p:cxnSp>
      <p:sp>
        <p:nvSpPr>
          <p:cNvPr id="250" name="Google Shape;250;p28"/>
          <p:cNvSpPr/>
          <p:nvPr/>
        </p:nvSpPr>
        <p:spPr>
          <a:xfrm>
            <a:off x="5639350" y="1998557"/>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251" name="Google Shape;251;p28"/>
          <p:cNvSpPr txBox="1"/>
          <p:nvPr/>
        </p:nvSpPr>
        <p:spPr>
          <a:xfrm>
            <a:off x="6130150" y="3004900"/>
            <a:ext cx="15663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16kHz</a:t>
            </a:r>
            <a:r>
              <a:rPr lang="en">
                <a:latin typeface="Google Sans"/>
                <a:ea typeface="Google Sans"/>
                <a:cs typeface="Google Sans"/>
                <a:sym typeface="Google Sans"/>
              </a:rPr>
              <a:t> signal</a:t>
            </a:r>
            <a:endParaRPr>
              <a:latin typeface="Google Sans"/>
              <a:ea typeface="Google Sans"/>
              <a:cs typeface="Google Sans"/>
              <a:sym typeface="Google Sans"/>
            </a:endParaRPr>
          </a:p>
        </p:txBody>
      </p:sp>
      <p:sp>
        <p:nvSpPr>
          <p:cNvPr id="252" name="Google Shape;252;p28"/>
          <p:cNvSpPr txBox="1"/>
          <p:nvPr>
            <p:ph idx="4294967295"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Sensor</a:t>
            </a:r>
            <a:r>
              <a:rPr lang="en"/>
              <a:t> Data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9"/>
          <p:cNvSpPr txBox="1"/>
          <p:nvPr>
            <p:ph idx="1" type="body"/>
          </p:nvPr>
        </p:nvSpPr>
        <p:spPr>
          <a:xfrm>
            <a:off x="344500" y="1718700"/>
            <a:ext cx="3680700" cy="204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16kHz signal, so that’s </a:t>
            </a:r>
            <a:r>
              <a:rPr b="1" lang="en">
                <a:solidFill>
                  <a:schemeClr val="accent2"/>
                </a:solidFill>
              </a:rPr>
              <a:t>16000</a:t>
            </a:r>
            <a:r>
              <a:rPr lang="en">
                <a:solidFill>
                  <a:schemeClr val="dk1"/>
                </a:solidFill>
              </a:rPr>
              <a:t> samples (points / second)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do you feed </a:t>
            </a:r>
            <a:r>
              <a:rPr b="1" i="1" lang="en">
                <a:solidFill>
                  <a:schemeClr val="accent4"/>
                </a:solidFill>
              </a:rPr>
              <a:t>all</a:t>
            </a:r>
            <a:r>
              <a:rPr lang="en">
                <a:solidFill>
                  <a:schemeClr val="dk1"/>
                </a:solidFill>
              </a:rPr>
              <a:t> of that data into the network?</a:t>
            </a:r>
            <a:endParaRPr>
              <a:solidFill>
                <a:schemeClr val="dk1"/>
              </a:solidFill>
            </a:endParaRPr>
          </a:p>
        </p:txBody>
      </p:sp>
      <p:cxnSp>
        <p:nvCxnSpPr>
          <p:cNvPr id="258" name="Google Shape;258;p29"/>
          <p:cNvCxnSpPr/>
          <p:nvPr/>
        </p:nvCxnSpPr>
        <p:spPr>
          <a:xfrm>
            <a:off x="5639350" y="1651089"/>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259" name="Google Shape;259;p29"/>
          <p:cNvCxnSpPr/>
          <p:nvPr/>
        </p:nvCxnSpPr>
        <p:spPr>
          <a:xfrm>
            <a:off x="5639350" y="2506739"/>
            <a:ext cx="2547600" cy="0"/>
          </a:xfrm>
          <a:prstGeom prst="straightConnector1">
            <a:avLst/>
          </a:prstGeom>
          <a:noFill/>
          <a:ln cap="flat" cmpd="sng" w="28575">
            <a:solidFill>
              <a:schemeClr val="lt1"/>
            </a:solidFill>
            <a:prstDash val="solid"/>
            <a:round/>
            <a:headEnd len="med" w="med" type="none"/>
            <a:tailEnd len="med" w="med" type="triangle"/>
          </a:ln>
        </p:spPr>
      </p:cxnSp>
      <p:sp>
        <p:nvSpPr>
          <p:cNvPr id="260" name="Google Shape;260;p29"/>
          <p:cNvSpPr/>
          <p:nvPr/>
        </p:nvSpPr>
        <p:spPr>
          <a:xfrm>
            <a:off x="5639350" y="1998557"/>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261" name="Google Shape;261;p29"/>
          <p:cNvSpPr txBox="1"/>
          <p:nvPr/>
        </p:nvSpPr>
        <p:spPr>
          <a:xfrm>
            <a:off x="6130150" y="3004900"/>
            <a:ext cx="15663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16kHz</a:t>
            </a:r>
            <a:r>
              <a:rPr lang="en">
                <a:latin typeface="Google Sans"/>
                <a:ea typeface="Google Sans"/>
                <a:cs typeface="Google Sans"/>
                <a:sym typeface="Google Sans"/>
              </a:rPr>
              <a:t> signal</a:t>
            </a:r>
            <a:endParaRPr>
              <a:latin typeface="Google Sans"/>
              <a:ea typeface="Google Sans"/>
              <a:cs typeface="Google Sans"/>
              <a:sym typeface="Google Sans"/>
            </a:endParaRPr>
          </a:p>
        </p:txBody>
      </p:sp>
      <p:sp>
        <p:nvSpPr>
          <p:cNvPr id="262" name="Google Shape;262;p29"/>
          <p:cNvSpPr txBox="1"/>
          <p:nvPr>
            <p:ph idx="4294967295"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Sensor</a:t>
            </a:r>
            <a:r>
              <a:rPr lang="en"/>
              <a:t>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ph idx="1" type="body"/>
          </p:nvPr>
        </p:nvSpPr>
        <p:spPr>
          <a:xfrm>
            <a:off x="344500" y="1718700"/>
            <a:ext cx="3680700" cy="2046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en">
                <a:solidFill>
                  <a:schemeClr val="dk1"/>
                </a:solidFill>
              </a:rPr>
              <a:t>16kHz signal, so that’s </a:t>
            </a:r>
            <a:r>
              <a:rPr b="1" lang="en">
                <a:solidFill>
                  <a:schemeClr val="accent2"/>
                </a:solidFill>
              </a:rPr>
              <a:t>16000</a:t>
            </a:r>
            <a:r>
              <a:rPr lang="en">
                <a:solidFill>
                  <a:schemeClr val="dk1"/>
                </a:solidFill>
              </a:rPr>
              <a:t> samples (points / second)</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How do you feed </a:t>
            </a:r>
            <a:r>
              <a:rPr b="1" i="1" lang="en">
                <a:solidFill>
                  <a:schemeClr val="accent4"/>
                </a:solidFill>
              </a:rPr>
              <a:t>all</a:t>
            </a:r>
            <a:r>
              <a:rPr lang="en">
                <a:solidFill>
                  <a:schemeClr val="dk1"/>
                </a:solidFill>
              </a:rPr>
              <a:t> of that data into the network?</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Need to </a:t>
            </a:r>
            <a:r>
              <a:rPr b="1" lang="en">
                <a:solidFill>
                  <a:schemeClr val="accent1"/>
                </a:solidFill>
              </a:rPr>
              <a:t>think creatively</a:t>
            </a:r>
            <a:r>
              <a:rPr lang="en">
                <a:solidFill>
                  <a:schemeClr val="dk1"/>
                </a:solidFill>
              </a:rPr>
              <a:t> about the input signal!</a:t>
            </a:r>
            <a:endParaRPr>
              <a:solidFill>
                <a:schemeClr val="dk1"/>
              </a:solidFill>
            </a:endParaRPr>
          </a:p>
          <a:p>
            <a:pPr indent="0" lvl="0" marL="0" rtl="0" algn="l">
              <a:spcBef>
                <a:spcPts val="0"/>
              </a:spcBef>
              <a:spcAft>
                <a:spcPts val="0"/>
              </a:spcAft>
              <a:buNone/>
            </a:pPr>
            <a:r>
              <a:t/>
            </a:r>
            <a:endParaRPr>
              <a:solidFill>
                <a:schemeClr val="dk1"/>
              </a:solidFill>
            </a:endParaRPr>
          </a:p>
        </p:txBody>
      </p:sp>
      <p:cxnSp>
        <p:nvCxnSpPr>
          <p:cNvPr id="268" name="Google Shape;268;p30"/>
          <p:cNvCxnSpPr/>
          <p:nvPr/>
        </p:nvCxnSpPr>
        <p:spPr>
          <a:xfrm>
            <a:off x="5639350" y="1651089"/>
            <a:ext cx="0" cy="1721100"/>
          </a:xfrm>
          <a:prstGeom prst="straightConnector1">
            <a:avLst/>
          </a:prstGeom>
          <a:noFill/>
          <a:ln cap="flat" cmpd="sng" w="28575">
            <a:solidFill>
              <a:schemeClr val="lt1"/>
            </a:solidFill>
            <a:prstDash val="solid"/>
            <a:round/>
            <a:headEnd len="med" w="med" type="none"/>
            <a:tailEnd len="med" w="med" type="none"/>
          </a:ln>
        </p:spPr>
      </p:cxnSp>
      <p:cxnSp>
        <p:nvCxnSpPr>
          <p:cNvPr id="269" name="Google Shape;269;p30"/>
          <p:cNvCxnSpPr/>
          <p:nvPr/>
        </p:nvCxnSpPr>
        <p:spPr>
          <a:xfrm>
            <a:off x="5639350" y="2506739"/>
            <a:ext cx="2547600" cy="0"/>
          </a:xfrm>
          <a:prstGeom prst="straightConnector1">
            <a:avLst/>
          </a:prstGeom>
          <a:noFill/>
          <a:ln cap="flat" cmpd="sng" w="28575">
            <a:solidFill>
              <a:schemeClr val="lt1"/>
            </a:solidFill>
            <a:prstDash val="solid"/>
            <a:round/>
            <a:headEnd len="med" w="med" type="none"/>
            <a:tailEnd len="med" w="med" type="triangle"/>
          </a:ln>
        </p:spPr>
      </p:cxnSp>
      <p:sp>
        <p:nvSpPr>
          <p:cNvPr id="270" name="Google Shape;270;p30"/>
          <p:cNvSpPr/>
          <p:nvPr/>
        </p:nvSpPr>
        <p:spPr>
          <a:xfrm>
            <a:off x="5639350" y="1998557"/>
            <a:ext cx="2401600" cy="887375"/>
          </a:xfrm>
          <a:custGeom>
            <a:rect b="b" l="l" r="r" t="t"/>
            <a:pathLst>
              <a:path extrusionOk="0" h="35495" w="96064">
                <a:moveTo>
                  <a:pt x="0" y="32383"/>
                </a:moveTo>
                <a:cubicBezTo>
                  <a:pt x="1297" y="30374"/>
                  <a:pt x="5186" y="24151"/>
                  <a:pt x="7779" y="20327"/>
                </a:cubicBezTo>
                <a:cubicBezTo>
                  <a:pt x="10372" y="16503"/>
                  <a:pt x="13224" y="10021"/>
                  <a:pt x="15557" y="9437"/>
                </a:cubicBezTo>
                <a:cubicBezTo>
                  <a:pt x="17891" y="8854"/>
                  <a:pt x="19576" y="12937"/>
                  <a:pt x="21780" y="16826"/>
                </a:cubicBezTo>
                <a:cubicBezTo>
                  <a:pt x="23984" y="20715"/>
                  <a:pt x="26382" y="32189"/>
                  <a:pt x="28780" y="32772"/>
                </a:cubicBezTo>
                <a:cubicBezTo>
                  <a:pt x="31178" y="33356"/>
                  <a:pt x="33512" y="25513"/>
                  <a:pt x="36170" y="20327"/>
                </a:cubicBezTo>
                <a:cubicBezTo>
                  <a:pt x="38828" y="15141"/>
                  <a:pt x="41939" y="4445"/>
                  <a:pt x="44726" y="1658"/>
                </a:cubicBezTo>
                <a:cubicBezTo>
                  <a:pt x="47513" y="-1129"/>
                  <a:pt x="49718" y="-351"/>
                  <a:pt x="52894" y="3603"/>
                </a:cubicBezTo>
                <a:cubicBezTo>
                  <a:pt x="56070" y="7557"/>
                  <a:pt x="60737" y="23827"/>
                  <a:pt x="63783" y="25383"/>
                </a:cubicBezTo>
                <a:cubicBezTo>
                  <a:pt x="66830" y="26939"/>
                  <a:pt x="68775" y="15595"/>
                  <a:pt x="71173" y="12937"/>
                </a:cubicBezTo>
                <a:cubicBezTo>
                  <a:pt x="73572" y="10279"/>
                  <a:pt x="75970" y="7946"/>
                  <a:pt x="78174" y="9437"/>
                </a:cubicBezTo>
                <a:cubicBezTo>
                  <a:pt x="80378" y="10928"/>
                  <a:pt x="82192" y="17798"/>
                  <a:pt x="84396" y="21882"/>
                </a:cubicBezTo>
                <a:cubicBezTo>
                  <a:pt x="86600" y="25966"/>
                  <a:pt x="89452" y="31670"/>
                  <a:pt x="91397" y="33939"/>
                </a:cubicBezTo>
                <a:cubicBezTo>
                  <a:pt x="93342" y="36208"/>
                  <a:pt x="95286" y="35236"/>
                  <a:pt x="96064" y="35495"/>
                </a:cubicBezTo>
              </a:path>
            </a:pathLst>
          </a:custGeom>
          <a:noFill/>
          <a:ln cap="flat" cmpd="sng" w="28575">
            <a:solidFill>
              <a:schemeClr val="accent2"/>
            </a:solidFill>
            <a:prstDash val="solid"/>
            <a:round/>
            <a:headEnd len="med" w="med" type="none"/>
            <a:tailEnd len="med" w="med" type="none"/>
          </a:ln>
        </p:spPr>
      </p:sp>
      <p:sp>
        <p:nvSpPr>
          <p:cNvPr id="271" name="Google Shape;271;p30"/>
          <p:cNvSpPr txBox="1"/>
          <p:nvPr/>
        </p:nvSpPr>
        <p:spPr>
          <a:xfrm>
            <a:off x="6130150" y="3004900"/>
            <a:ext cx="1566300" cy="487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Google Sans"/>
                <a:ea typeface="Google Sans"/>
                <a:cs typeface="Google Sans"/>
                <a:sym typeface="Google Sans"/>
              </a:rPr>
              <a:t>16kHz</a:t>
            </a:r>
            <a:r>
              <a:rPr lang="en">
                <a:latin typeface="Google Sans"/>
                <a:ea typeface="Google Sans"/>
                <a:cs typeface="Google Sans"/>
                <a:sym typeface="Google Sans"/>
              </a:rPr>
              <a:t> signal</a:t>
            </a:r>
            <a:endParaRPr>
              <a:latin typeface="Google Sans"/>
              <a:ea typeface="Google Sans"/>
              <a:cs typeface="Google Sans"/>
              <a:sym typeface="Google Sans"/>
            </a:endParaRPr>
          </a:p>
        </p:txBody>
      </p:sp>
      <p:sp>
        <p:nvSpPr>
          <p:cNvPr id="272" name="Google Shape;272;p30"/>
          <p:cNvSpPr txBox="1"/>
          <p:nvPr>
            <p:ph idx="4294967295"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Sensor</a:t>
            </a:r>
            <a:r>
              <a:rPr lang="en"/>
              <a:t> Data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nyMLx">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